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0" r:id="rId3"/>
    <p:sldId id="345" r:id="rId4"/>
    <p:sldId id="346" r:id="rId5"/>
    <p:sldId id="275" r:id="rId6"/>
    <p:sldId id="351" r:id="rId7"/>
    <p:sldId id="352" r:id="rId8"/>
    <p:sldId id="330" r:id="rId9"/>
    <p:sldId id="258" r:id="rId10"/>
    <p:sldId id="348" r:id="rId11"/>
    <p:sldId id="259" r:id="rId12"/>
    <p:sldId id="311" r:id="rId13"/>
    <p:sldId id="331" r:id="rId14"/>
    <p:sldId id="260" r:id="rId15"/>
    <p:sldId id="315" r:id="rId16"/>
    <p:sldId id="316" r:id="rId17"/>
    <p:sldId id="317" r:id="rId18"/>
    <p:sldId id="347" r:id="rId19"/>
    <p:sldId id="332" r:id="rId20"/>
    <p:sldId id="319" r:id="rId21"/>
    <p:sldId id="341" r:id="rId22"/>
    <p:sldId id="264" r:id="rId23"/>
    <p:sldId id="349" r:id="rId24"/>
    <p:sldId id="265" r:id="rId25"/>
    <p:sldId id="320" r:id="rId26"/>
    <p:sldId id="266" r:id="rId27"/>
    <p:sldId id="342" r:id="rId28"/>
    <p:sldId id="350" r:id="rId29"/>
    <p:sldId id="281" r:id="rId30"/>
    <p:sldId id="282" r:id="rId31"/>
    <p:sldId id="283" r:id="rId32"/>
    <p:sldId id="284" r:id="rId33"/>
    <p:sldId id="334" r:id="rId34"/>
    <p:sldId id="338" r:id="rId35"/>
    <p:sldId id="333" r:id="rId36"/>
    <p:sldId id="285" r:id="rId37"/>
    <p:sldId id="287" r:id="rId38"/>
    <p:sldId id="337" r:id="rId39"/>
    <p:sldId id="269" r:id="rId40"/>
    <p:sldId id="335" r:id="rId41"/>
    <p:sldId id="270" r:id="rId42"/>
    <p:sldId id="353" r:id="rId43"/>
    <p:sldId id="354" r:id="rId44"/>
    <p:sldId id="271" r:id="rId45"/>
    <p:sldId id="308" r:id="rId46"/>
    <p:sldId id="339" r:id="rId47"/>
    <p:sldId id="313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8725" autoAdjust="0"/>
    <p:restoredTop sz="99581" autoAdjust="0"/>
  </p:normalViewPr>
  <p:slideViewPr>
    <p:cSldViewPr snapToGrid="0" snapToObjects="1">
      <p:cViewPr>
        <p:scale>
          <a:sx n="45" d="100"/>
          <a:sy n="45" d="100"/>
        </p:scale>
        <p:origin x="-12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C8FD-31AA-CA46-A1CB-13D90D4639FE}" type="datetimeFigureOut">
              <a:rPr lang="en-US" smtClean="0"/>
              <a:t>22/02/2012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C158-94E6-2D42-9B94-1E37F8D0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48F90-F826-4A44-A01C-F88BD1CB8020}" type="datetimeFigureOut">
              <a:rPr lang="en-US" smtClean="0"/>
              <a:t>22/02/2012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F028A-5E70-F54B-BBFB-D23793EF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8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C8084A-74ED-1B42-B29B-68FD061B43C8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619419-D5B1-C743-8F23-8195E8599145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734F39-A91F-3F40-8D36-77C5C4D8B118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BB169B-ABC3-6A4D-9419-0181D1CB2553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DE3631-5BEE-7A46-86F2-16EC9DA19E89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DDC999-5268-AF4C-9885-F665E6E3113D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FAADF3-1123-264C-8E2D-35D10637CBB3}" type="slidenum">
              <a:rPr lang="en-US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83D130-C582-CF40-9AD1-0721FDCDD26E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09E7C-A53D-4145-B338-D3ED9E54BDF2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DE3246-F8B9-0843-A9E0-20B9FBB86012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AC2B68-A8F8-6943-A1D3-B0A0434FC02F}" type="slidenum">
              <a:rPr lang="en-US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92A69B-C253-D44E-9891-3B458DA04548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E11DE9-5BCF-A04B-A6F6-ABE148F413EC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652DB7-DE7A-CA4A-9868-CBB8B30DE65E}" type="slidenum">
              <a:rPr lang="en-US"/>
              <a:pPr eaLnBrk="1" hangingPunct="1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652DB7-DE7A-CA4A-9868-CBB8B30DE65E}" type="slidenum">
              <a:rPr lang="en-US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D27810-5831-F14C-A8B8-136819759CC4}" type="slidenum">
              <a:rPr lang="en-US"/>
              <a:pPr eaLnBrk="1" hangingPunct="1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Georgia" charset="0"/>
              </a:rPr>
              <a:t>Most living things get energy from aerobic respiration and are called </a:t>
            </a:r>
            <a:r>
              <a:rPr lang="en-GB" b="1" dirty="0" smtClean="0">
                <a:latin typeface="Georgia" charset="0"/>
              </a:rPr>
              <a:t>AEROBES</a:t>
            </a:r>
          </a:p>
          <a:p>
            <a:pPr eaLnBrk="1" hangingPunct="1"/>
            <a:r>
              <a:rPr lang="en-GB" dirty="0" smtClean="0">
                <a:latin typeface="Georgia" charset="0"/>
              </a:rPr>
              <a:t>The energy stored in bonds in glucose is released and used to make ATP</a:t>
            </a:r>
          </a:p>
          <a:p>
            <a:pPr eaLnBrk="1" hangingPunct="1"/>
            <a:r>
              <a:rPr lang="en-GB" dirty="0" smtClean="0">
                <a:latin typeface="Georgia" charset="0"/>
              </a:rPr>
              <a:t>When ATP breaks down it supplies energy for all the reactions in a cell such as movement of muscles, growth of new cells etc.</a:t>
            </a:r>
            <a:endParaRPr lang="en-US" dirty="0" smtClean="0">
              <a:latin typeface="Georgia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F028A-5E70-F54B-BBFB-D23793EF82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Aerobic respiration is relatively efficient, 40% of the energy in glucose is used to make ATP</a:t>
            </a:r>
          </a:p>
          <a:p>
            <a:endParaRPr lang="en-US" dirty="0" smtClean="0"/>
          </a:p>
          <a:p>
            <a:r>
              <a:rPr lang="en-US" dirty="0" smtClean="0"/>
              <a:t>Any energy not used to produce ATP is lost as heat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F028A-5E70-F54B-BBFB-D23793EF82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A7B32-348E-8944-B624-6033D575C956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4940F8-C19D-4F46-9FCD-C6109A9EE14E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BB88CF-22F8-2045-87DD-698252A38B84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B6E5CC-0864-C84E-82C9-85FBEF9EA71A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B6E5CC-0864-C84E-82C9-85FBEF9EA71A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1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F8426-4B32-6A4E-8FEB-11B476F57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180B-DD30-B84E-87D1-78C70E498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1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91" r:id="rId13"/>
    <p:sldLayoutId id="2147483692" r:id="rId14"/>
    <p:sldLayoutId id="2147483696" r:id="rId15"/>
    <p:sldLayoutId id="2147483697" r:id="rId16"/>
    <p:sldLayoutId id="2147483698" r:id="rId17"/>
    <p:sldLayoutId id="2147483701" r:id="rId18"/>
    <p:sldLayoutId id="2147483702" r:id="rId19"/>
    <p:sldLayoutId id="2147483703" r:id="rId20"/>
    <p:sldLayoutId id="2147483650" r:id="rId21"/>
    <p:sldLayoutId id="2147483705" r:id="rId22"/>
    <p:sldLayoutId id="2147483706" r:id="rId23"/>
    <p:sldLayoutId id="2147483707" r:id="rId2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wmf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-groove.org/Now/Glucose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165" y="455531"/>
            <a:ext cx="7772400" cy="210541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Chapter 10 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12" y="2765813"/>
            <a:ext cx="7627553" cy="33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idx="1"/>
          </p:nvPr>
        </p:nvSpPr>
        <p:spPr>
          <a:xfrm>
            <a:off x="315056" y="652938"/>
            <a:ext cx="8828944" cy="352026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 smtClean="0"/>
              <a:t>There are 2 </a:t>
            </a:r>
            <a:r>
              <a:rPr lang="en-US" sz="4000" dirty="0"/>
              <a:t>Stages in aerobic </a:t>
            </a:r>
            <a:r>
              <a:rPr lang="en-US" sz="4000" dirty="0" smtClean="0"/>
              <a:t>respiration:</a:t>
            </a:r>
            <a:endParaRPr lang="en-US" sz="4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Stage 1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Stage 2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315056" y="0"/>
            <a:ext cx="8229600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IE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51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9143999" cy="45062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Stage 1 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does </a:t>
            </a:r>
            <a:r>
              <a:rPr lang="en-US" sz="4000" dirty="0"/>
              <a:t>not use oxygen </a:t>
            </a:r>
            <a:r>
              <a:rPr lang="en-US" sz="4000" dirty="0" smtClean="0"/>
              <a:t>(anaerobic</a:t>
            </a:r>
            <a:r>
              <a:rPr lang="en-US" sz="4000" dirty="0"/>
              <a:t>)</a:t>
            </a:r>
          </a:p>
          <a:p>
            <a:pPr marL="261938" indent="-261938">
              <a:lnSpc>
                <a:spcPct val="90000"/>
              </a:lnSpc>
            </a:pPr>
            <a:r>
              <a:rPr lang="en-US" sz="4000" dirty="0" smtClean="0"/>
              <a:t>Occurs in </a:t>
            </a:r>
            <a:r>
              <a:rPr lang="en-US" sz="4000" dirty="0"/>
              <a:t>the </a:t>
            </a:r>
            <a:r>
              <a:rPr lang="en-US" sz="4000" dirty="0" smtClean="0"/>
              <a:t>cytoplasm </a:t>
            </a:r>
            <a:r>
              <a:rPr lang="en-US" sz="4000" dirty="0"/>
              <a:t>of the cell</a:t>
            </a:r>
          </a:p>
          <a:p>
            <a:pPr marL="261938" indent="-261938">
              <a:lnSpc>
                <a:spcPct val="90000"/>
              </a:lnSpc>
            </a:pPr>
            <a:r>
              <a:rPr lang="en-US" sz="4000" dirty="0"/>
              <a:t>releases very little energy</a:t>
            </a:r>
          </a:p>
          <a:p>
            <a:pPr marL="261938" indent="-261938">
              <a:lnSpc>
                <a:spcPct val="90000"/>
              </a:lnSpc>
            </a:pPr>
            <a:r>
              <a:rPr lang="en-US" sz="4000" dirty="0"/>
              <a:t>splits </a:t>
            </a:r>
            <a:r>
              <a:rPr lang="en-US" sz="4000" dirty="0" smtClean="0"/>
              <a:t>6C glucose </a:t>
            </a:r>
            <a:r>
              <a:rPr lang="en-US" sz="4000" dirty="0"/>
              <a:t>into two 3-carbon molecules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419484" y="3739799"/>
            <a:ext cx="2681287" cy="2614612"/>
            <a:chOff x="3696" y="1776"/>
            <a:chExt cx="1920" cy="2016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023" y="1863"/>
              <a:ext cx="126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  <a:latin typeface="Arial" charset="0"/>
                </a:rPr>
                <a:t>C-C-C-C-C-C</a:t>
              </a: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4656" y="2145"/>
              <a:ext cx="0" cy="60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4368" y="2736"/>
              <a:ext cx="288" cy="51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4656" y="2688"/>
              <a:ext cx="288" cy="5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27" y="3303"/>
              <a:ext cx="65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  <a:latin typeface="Arial" charset="0"/>
                </a:rPr>
                <a:t>C-C-C</a:t>
              </a: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743" y="3327"/>
              <a:ext cx="65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rgbClr val="00279F"/>
                  </a:solidFill>
                  <a:latin typeface="Arial" charset="0"/>
                </a:rPr>
                <a:t>C-C-C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3696" y="1776"/>
              <a:ext cx="1920" cy="2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64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idx="1"/>
          </p:nvPr>
        </p:nvSpPr>
        <p:spPr>
          <a:xfrm>
            <a:off x="233926" y="217251"/>
            <a:ext cx="8755516" cy="456832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b="1" dirty="0" smtClean="0"/>
              <a:t>Stage 2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uses oxygen (aerobic)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Occurs in </a:t>
            </a:r>
            <a:r>
              <a:rPr lang="en-US" sz="4000" dirty="0"/>
              <a:t>the </a:t>
            </a:r>
            <a:r>
              <a:rPr lang="en-US" sz="4000" dirty="0" smtClean="0"/>
              <a:t>mitochondria</a:t>
            </a:r>
            <a:endParaRPr lang="en-US" sz="4000" dirty="0"/>
          </a:p>
          <a:p>
            <a:pPr eaLnBrk="1" hangingPunct="1">
              <a:lnSpc>
                <a:spcPct val="90000"/>
              </a:lnSpc>
            </a:pPr>
            <a:r>
              <a:rPr lang="en-US" sz="4000" dirty="0"/>
              <a:t>releases a large amount of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/>
              <a:t>converts the 3-carbon molecules </a:t>
            </a:r>
            <a:r>
              <a:rPr lang="en-US" sz="4000" dirty="0" smtClean="0"/>
              <a:t>to</a:t>
            </a:r>
            <a:r>
              <a:rPr lang="en-US" sz="4000" dirty="0"/>
              <a:t> carbon dioxide and water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44" y="4422687"/>
            <a:ext cx="2783215" cy="24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6236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Georgia" charset="0"/>
              </a:rPr>
              <a:t>Learning Check</a:t>
            </a:r>
            <a:endParaRPr lang="en-US" b="1" dirty="0">
              <a:latin typeface="Georgia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72108" y="1052512"/>
            <a:ext cx="8463728" cy="53038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How many stages are there in Aerobic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Outline what happens </a:t>
            </a:r>
            <a:r>
              <a:rPr lang="en-US" sz="4000" dirty="0" smtClean="0"/>
              <a:t>during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stage </a:t>
            </a:r>
            <a:r>
              <a:rPr lang="en-US" sz="4000" dirty="0"/>
              <a:t>in aerobic </a:t>
            </a:r>
            <a:r>
              <a:rPr lang="en-US" sz="4000" dirty="0" smtClean="0"/>
              <a:t>respiration.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cs typeface="Arial"/>
              </a:rPr>
              <a:t>Outline what happens </a:t>
            </a:r>
            <a:r>
              <a:rPr lang="en-US" sz="4000" dirty="0"/>
              <a:t>during the </a:t>
            </a:r>
            <a:r>
              <a:rPr lang="en-US" sz="4000" dirty="0" smtClean="0"/>
              <a:t>2nd </a:t>
            </a:r>
            <a:r>
              <a:rPr lang="en-US" sz="4000" dirty="0"/>
              <a:t>stage in aerobic </a:t>
            </a:r>
            <a:r>
              <a:rPr lang="en-US" sz="4000" dirty="0" smtClean="0"/>
              <a:t>respiration</a:t>
            </a:r>
            <a:endParaRPr lang="en-GB" sz="4000" dirty="0">
              <a:cs typeface="Arial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4000" dirty="0">
                <a:cs typeface="Arial"/>
              </a:rPr>
              <a:t>How efficient is aerobic </a:t>
            </a:r>
            <a:r>
              <a:rPr lang="en-GB" sz="4000" dirty="0" smtClean="0">
                <a:cs typeface="Arial"/>
              </a:rPr>
              <a:t>respiration?</a:t>
            </a:r>
            <a:endParaRPr lang="en-GB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idx="1"/>
          </p:nvPr>
        </p:nvSpPr>
        <p:spPr>
          <a:xfrm>
            <a:off x="217217" y="894185"/>
            <a:ext cx="8788934" cy="47532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4000" dirty="0" smtClean="0">
                <a:cs typeface="Arial"/>
              </a:rPr>
              <a:t>is also known as Fermentation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4000" dirty="0" smtClean="0"/>
              <a:t>does </a:t>
            </a:r>
            <a:r>
              <a:rPr lang="en-US" sz="4000" dirty="0"/>
              <a:t>not use oxygen</a:t>
            </a:r>
          </a:p>
          <a:p>
            <a:pPr eaLnBrk="1" hangingPunct="1">
              <a:lnSpc>
                <a:spcPct val="110000"/>
              </a:lnSpc>
            </a:pPr>
            <a:r>
              <a:rPr lang="en-US" sz="4000" dirty="0"/>
              <a:t>is a partial breakdown of glucose</a:t>
            </a:r>
          </a:p>
          <a:p>
            <a:pPr eaLnBrk="1" hangingPunct="1">
              <a:lnSpc>
                <a:spcPct val="110000"/>
              </a:lnSpc>
            </a:pPr>
            <a:r>
              <a:rPr lang="en-US" sz="4000" dirty="0"/>
              <a:t>releases a small amount of energy</a:t>
            </a:r>
          </a:p>
          <a:p>
            <a:pPr>
              <a:lnSpc>
                <a:spcPct val="110000"/>
              </a:lnSpc>
            </a:pPr>
            <a:r>
              <a:rPr lang="en-US" sz="4000" dirty="0" smtClean="0"/>
              <a:t>Occurs in </a:t>
            </a:r>
            <a:r>
              <a:rPr lang="en-US" sz="4000" dirty="0"/>
              <a:t>the </a:t>
            </a:r>
            <a:r>
              <a:rPr lang="en-US" sz="4000" dirty="0" smtClean="0"/>
              <a:t>cytosol - </a:t>
            </a:r>
            <a:r>
              <a:rPr lang="en-IE" sz="4000" dirty="0" smtClean="0">
                <a:cs typeface="Arial"/>
              </a:rPr>
              <a:t>the cytoplasm without the organelles</a:t>
            </a:r>
            <a:endParaRPr lang="en-US" sz="4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57200" y="227346"/>
            <a:ext cx="8229600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+mn-lt"/>
              </a:rPr>
              <a:t>Anaerobic respiration</a:t>
            </a:r>
            <a:endParaRPr lang="en-US" sz="4400" b="1" dirty="0">
              <a:latin typeface="+mn-lt"/>
            </a:endParaRPr>
          </a:p>
          <a:p>
            <a:pPr algn="ctr" eaLnBrk="1" hangingPunct="1"/>
            <a:r>
              <a:rPr lang="en-I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IE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50" y="4765386"/>
            <a:ext cx="2222750" cy="17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+mn-lt"/>
              </a:rPr>
              <a:t>Fermentation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471" y="1417638"/>
            <a:ext cx="8553400" cy="295206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en-GB" sz="4000" b="1" dirty="0" smtClean="0">
                <a:ea typeface="+mn-ea"/>
                <a:cs typeface="Arial"/>
              </a:rPr>
              <a:t>2 types of fermentation:</a:t>
            </a:r>
          </a:p>
          <a:p>
            <a:pPr marL="623887" indent="-51435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4000" dirty="0" smtClean="0">
                <a:ea typeface="+mn-ea"/>
                <a:cs typeface="Arial"/>
              </a:rPr>
              <a:t>Lactic Acid Fermentation</a:t>
            </a:r>
          </a:p>
          <a:p>
            <a:pPr marL="623887" indent="-514350" eaLnBrk="1" fontAlgn="auto" hangingPunct="1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4000" dirty="0" smtClean="0">
                <a:ea typeface="+mn-ea"/>
                <a:cs typeface="Arial"/>
              </a:rPr>
              <a:t>Alcohol Fermentation</a:t>
            </a:r>
            <a:endParaRPr lang="en-US" sz="4000" dirty="0">
              <a:ea typeface="+mn-ea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28405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00"/>
                </a:solidFill>
                <a:latin typeface="+mn-lt"/>
                <a:cs typeface="Arial"/>
              </a:rPr>
              <a:t>1.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Lactic </a:t>
            </a:r>
            <a:r>
              <a:rPr lang="en-GB" b="1" dirty="0">
                <a:solidFill>
                  <a:srgbClr val="000000"/>
                </a:solidFill>
                <a:latin typeface="+mn-lt"/>
              </a:rPr>
              <a:t>Acid Fermentation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2771" name="Content Placeholder 1"/>
          <p:cNvSpPr>
            <a:spLocks noGrp="1"/>
          </p:cNvSpPr>
          <p:nvPr>
            <p:ph idx="1"/>
          </p:nvPr>
        </p:nvSpPr>
        <p:spPr>
          <a:xfrm>
            <a:off x="116963" y="1143000"/>
            <a:ext cx="8839062" cy="299444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>
                <a:cs typeface="Arial"/>
              </a:rPr>
              <a:t>This occurs in some anaerobic bacteria </a:t>
            </a:r>
            <a:r>
              <a:rPr lang="en-GB" sz="4000" dirty="0" smtClean="0">
                <a:cs typeface="Arial"/>
              </a:rPr>
              <a:t>and </a:t>
            </a:r>
            <a:r>
              <a:rPr lang="en-GB" sz="4000" dirty="0">
                <a:cs typeface="Arial"/>
              </a:rPr>
              <a:t>in animal muscles when there is not enough </a:t>
            </a:r>
            <a:r>
              <a:rPr lang="en-GB" sz="4000" dirty="0" smtClean="0">
                <a:cs typeface="Arial"/>
              </a:rPr>
              <a:t>oxygen</a:t>
            </a:r>
            <a:endParaRPr lang="en-GB" sz="4000" dirty="0">
              <a:cs typeface="Arial"/>
            </a:endParaRPr>
          </a:p>
          <a:p>
            <a:pPr eaLnBrk="1" hangingPunct="1"/>
            <a:r>
              <a:rPr lang="en-IE" sz="4000" dirty="0" smtClean="0">
                <a:cs typeface="Arial"/>
              </a:rPr>
              <a:t>Glucose            2 Lactic </a:t>
            </a:r>
            <a:r>
              <a:rPr lang="en-IE" sz="4000" dirty="0">
                <a:cs typeface="Arial"/>
              </a:rPr>
              <a:t>Acid + </a:t>
            </a:r>
            <a:r>
              <a:rPr lang="en-IE" sz="4000" dirty="0" smtClean="0">
                <a:cs typeface="Arial"/>
              </a:rPr>
              <a:t>small     										amount of energy</a:t>
            </a:r>
          </a:p>
          <a:p>
            <a:pPr eaLnBrk="1" hangingPunct="1">
              <a:buFont typeface="Wingdings 3" charset="0"/>
              <a:buNone/>
            </a:pPr>
            <a:endParaRPr lang="en-IE" sz="3600" dirty="0">
              <a:latin typeface="Arial"/>
              <a:cs typeface="Arial"/>
            </a:endParaRPr>
          </a:p>
          <a:p>
            <a:pPr eaLnBrk="1" hangingPunct="1">
              <a:buFont typeface="Wingdings 3" charset="0"/>
              <a:buNone/>
            </a:pPr>
            <a:r>
              <a:rPr lang="en-IE" sz="3600" dirty="0">
                <a:latin typeface="Arial"/>
                <a:cs typeface="Arial"/>
              </a:rPr>
              <a:t>                                                               </a:t>
            </a:r>
            <a:endParaRPr lang="en-US" sz="3600" dirty="0">
              <a:latin typeface="Georgia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90241" y="3483961"/>
            <a:ext cx="823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25" y="4377326"/>
            <a:ext cx="1998540" cy="225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3" y="4377326"/>
            <a:ext cx="2286014" cy="22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167090" y="0"/>
            <a:ext cx="8976910" cy="806868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+mn-lt"/>
              </a:rPr>
              <a:t>Lactic Acid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Industrial Fermentation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167090" y="806868"/>
            <a:ext cx="8976910" cy="3815931"/>
          </a:xfrm>
        </p:spPr>
        <p:txBody>
          <a:bodyPr>
            <a:normAutofit/>
          </a:bodyPr>
          <a:lstStyle/>
          <a:p>
            <a:pPr marL="541338" indent="-541338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In </a:t>
            </a:r>
            <a:r>
              <a:rPr lang="en-GB" sz="4000" dirty="0">
                <a:cs typeface="Arial"/>
              </a:rPr>
              <a:t>yoghurt </a:t>
            </a:r>
            <a:r>
              <a:rPr lang="en-GB" sz="4000" dirty="0" smtClean="0">
                <a:cs typeface="Arial"/>
              </a:rPr>
              <a:t>production Lactic </a:t>
            </a:r>
            <a:r>
              <a:rPr lang="en-GB" sz="4000" dirty="0">
                <a:cs typeface="Arial"/>
              </a:rPr>
              <a:t>acid forms when bacteria cause milk to go </a:t>
            </a:r>
            <a:r>
              <a:rPr lang="en-GB" sz="4000" dirty="0" smtClean="0">
                <a:cs typeface="Arial"/>
              </a:rPr>
              <a:t>sour, </a:t>
            </a:r>
          </a:p>
          <a:p>
            <a:pPr marL="541338" indent="-541338" eaLnBrk="1" hangingPunct="1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when </a:t>
            </a:r>
            <a:r>
              <a:rPr lang="en-GB" sz="4000" dirty="0">
                <a:cs typeface="Arial"/>
              </a:rPr>
              <a:t>bacteria respire on cabbage to form </a:t>
            </a:r>
            <a:r>
              <a:rPr lang="en-GB" sz="4000" dirty="0" smtClean="0">
                <a:cs typeface="Arial"/>
              </a:rPr>
              <a:t>Sauerkraut</a:t>
            </a:r>
            <a:r>
              <a:rPr lang="en-GB" sz="4000" dirty="0">
                <a:cs typeface="Arial"/>
              </a:rPr>
              <a:t> </a:t>
            </a:r>
            <a:r>
              <a:rPr lang="en-GB" sz="4000" dirty="0" smtClean="0">
                <a:cs typeface="Arial"/>
              </a:rPr>
              <a:t>&amp;</a:t>
            </a:r>
          </a:p>
          <a:p>
            <a:pPr marL="541338" indent="-541338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in </a:t>
            </a:r>
            <a:r>
              <a:rPr lang="en-GB" sz="4000" dirty="0">
                <a:cs typeface="Arial"/>
              </a:rPr>
              <a:t>silage </a:t>
            </a:r>
            <a:r>
              <a:rPr lang="en-GB" sz="4000" dirty="0" smtClean="0">
                <a:cs typeface="Arial"/>
              </a:rPr>
              <a:t>production.</a:t>
            </a:r>
            <a:r>
              <a:rPr lang="en-GB" dirty="0" smtClean="0"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65" y="4622800"/>
            <a:ext cx="2286000" cy="223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437" y="4769373"/>
            <a:ext cx="3150060" cy="2088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208" y="4769373"/>
            <a:ext cx="3140792" cy="20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+mn-lt"/>
              </a:rPr>
              <a:t>Lactic Acid </a:t>
            </a:r>
            <a:r>
              <a:rPr lang="en-GB" b="1" dirty="0" smtClean="0">
                <a:solidFill>
                  <a:srgbClr val="000000"/>
                </a:solidFill>
                <a:latin typeface="+mn-lt"/>
              </a:rPr>
              <a:t>Fermentation in animal cells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1"/>
          </p:nvPr>
        </p:nvSpPr>
        <p:spPr>
          <a:xfrm>
            <a:off x="41892" y="1143000"/>
            <a:ext cx="9102108" cy="5409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cs typeface="Arial"/>
              </a:rPr>
              <a:t>When </a:t>
            </a:r>
            <a:r>
              <a:rPr lang="en-GB" sz="4000" dirty="0">
                <a:cs typeface="Arial"/>
              </a:rPr>
              <a:t>we exercise and get out of breath not enough oxygen can reach our muscles and anaerobic respiration takes place in the </a:t>
            </a:r>
            <a:r>
              <a:rPr lang="en-GB" sz="4000" dirty="0" smtClean="0">
                <a:cs typeface="Arial"/>
              </a:rPr>
              <a:t>muscle.</a:t>
            </a:r>
          </a:p>
          <a:p>
            <a:pPr marL="0" indent="0">
              <a:buNone/>
            </a:pPr>
            <a:r>
              <a:rPr lang="en-GB" sz="4000" dirty="0">
                <a:cs typeface="Arial"/>
              </a:rPr>
              <a:t>T</a:t>
            </a:r>
            <a:r>
              <a:rPr lang="en-GB" sz="4000" dirty="0" smtClean="0">
                <a:cs typeface="Arial"/>
              </a:rPr>
              <a:t>his </a:t>
            </a:r>
            <a:r>
              <a:rPr lang="en-GB" sz="4000" dirty="0">
                <a:cs typeface="Arial"/>
              </a:rPr>
              <a:t>forms lactic acid which </a:t>
            </a:r>
            <a:endParaRPr lang="en-GB" sz="4000" dirty="0" smtClean="0">
              <a:cs typeface="Arial"/>
            </a:endParaRPr>
          </a:p>
          <a:p>
            <a:pPr marL="0" indent="0">
              <a:buNone/>
            </a:pPr>
            <a:r>
              <a:rPr lang="en-GB" sz="4000" dirty="0" smtClean="0">
                <a:cs typeface="Arial"/>
              </a:rPr>
              <a:t>causes </a:t>
            </a:r>
            <a:r>
              <a:rPr lang="en-GB" sz="4000" dirty="0">
                <a:cs typeface="Arial"/>
              </a:rPr>
              <a:t>cramps, when you </a:t>
            </a:r>
            <a:endParaRPr lang="en-GB" sz="4000" dirty="0" smtClean="0">
              <a:cs typeface="Arial"/>
            </a:endParaRPr>
          </a:p>
          <a:p>
            <a:pPr marL="0" indent="0">
              <a:buNone/>
            </a:pPr>
            <a:r>
              <a:rPr lang="en-GB" sz="4000" dirty="0" smtClean="0">
                <a:cs typeface="Arial"/>
              </a:rPr>
              <a:t>rest </a:t>
            </a:r>
            <a:r>
              <a:rPr lang="en-GB" sz="4000" dirty="0">
                <a:cs typeface="Arial"/>
              </a:rPr>
              <a:t>the lactic acid is broken </a:t>
            </a:r>
            <a:endParaRPr lang="en-GB" sz="4000" dirty="0" smtClean="0">
              <a:cs typeface="Arial"/>
            </a:endParaRPr>
          </a:p>
          <a:p>
            <a:pPr marL="0" indent="0">
              <a:buNone/>
            </a:pPr>
            <a:r>
              <a:rPr lang="en-GB" sz="4000" dirty="0" smtClean="0">
                <a:cs typeface="Arial"/>
              </a:rPr>
              <a:t>down </a:t>
            </a:r>
            <a:r>
              <a:rPr lang="en-GB" sz="4000" dirty="0">
                <a:cs typeface="Arial"/>
              </a:rPr>
              <a:t>by the </a:t>
            </a:r>
            <a:r>
              <a:rPr lang="en-GB" sz="4000" dirty="0" smtClean="0">
                <a:cs typeface="Arial"/>
              </a:rPr>
              <a:t>liver.</a:t>
            </a:r>
            <a:endParaRPr lang="en-US" sz="4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3583052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</a:t>
            </a:r>
            <a:r>
              <a:rPr lang="en-GB" b="1" dirty="0" smtClean="0">
                <a:solidFill>
                  <a:srgbClr val="000000"/>
                </a:solidFill>
                <a:latin typeface="Georgia" charset="0"/>
              </a:rPr>
              <a:t>Check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" y="982004"/>
            <a:ext cx="9144000" cy="5875996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Does anaerobic respiration require oxygen?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What is glucose broken into?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Is there a lot or a little energy released by anaerobic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Why is anaerobic respiration described as being less efficient  than aerobic </a:t>
            </a:r>
            <a:r>
              <a:rPr lang="en-GB" dirty="0" smtClean="0">
                <a:latin typeface="Arial"/>
                <a:cs typeface="Arial"/>
              </a:rPr>
              <a:t>respiration</a:t>
            </a:r>
            <a:endParaRPr lang="en-GB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What is fermentation?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There are two types of fermentation what are they?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/>
                <a:cs typeface="Arial"/>
              </a:rPr>
              <a:t>Which type occurs in animal cells?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GB" dirty="0">
              <a:latin typeface="Georgi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GB" dirty="0">
              <a:latin typeface="Georgia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2" y="1548159"/>
            <a:ext cx="8580772" cy="37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457200" y="-19044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rgbClr val="000000"/>
                </a:solidFill>
                <a:latin typeface="+mn-lt"/>
                <a:cs typeface="Arial"/>
              </a:rPr>
              <a:t>2. Alcohol </a:t>
            </a:r>
            <a:r>
              <a:rPr lang="en-GB" sz="4000" b="1" dirty="0">
                <a:solidFill>
                  <a:srgbClr val="000000"/>
                </a:solidFill>
                <a:latin typeface="+mn-lt"/>
                <a:cs typeface="Arial"/>
              </a:rPr>
              <a:t>Fermentation</a:t>
            </a:r>
            <a:endParaRPr lang="en-US" sz="4000" b="1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1" y="952558"/>
            <a:ext cx="9049934" cy="4864687"/>
          </a:xfrm>
        </p:spPr>
        <p:txBody>
          <a:bodyPr>
            <a:noAutofit/>
          </a:bodyPr>
          <a:lstStyle/>
          <a:p>
            <a:pPr marL="268288" indent="-268288" eaLnBrk="1" hangingPunct="1"/>
            <a:r>
              <a:rPr lang="en-GB" sz="4000" dirty="0">
                <a:cs typeface="Arial"/>
              </a:rPr>
              <a:t>Takes place in Bacteria and some fungi </a:t>
            </a:r>
            <a:r>
              <a:rPr lang="en-GB" sz="4000" dirty="0" smtClean="0">
                <a:cs typeface="Arial"/>
              </a:rPr>
              <a:t>e.g. yeast </a:t>
            </a:r>
            <a:r>
              <a:rPr lang="en-GB" sz="4000" dirty="0">
                <a:cs typeface="Arial"/>
              </a:rPr>
              <a:t>and in plants when they are deprived of oxygen</a:t>
            </a:r>
          </a:p>
          <a:p>
            <a:pPr marL="268288" indent="-268288" eaLnBrk="1" hangingPunct="1"/>
            <a:r>
              <a:rPr lang="en-GB" sz="4000" dirty="0">
                <a:cs typeface="Arial"/>
              </a:rPr>
              <a:t>Involves the partial breakdown of </a:t>
            </a:r>
            <a:r>
              <a:rPr lang="en-GB" sz="4000" dirty="0" smtClean="0">
                <a:cs typeface="Arial"/>
              </a:rPr>
              <a:t>glucose</a:t>
            </a:r>
            <a:endParaRPr lang="en-GB" sz="4000" dirty="0">
              <a:cs typeface="Arial"/>
            </a:endParaRPr>
          </a:p>
          <a:p>
            <a:pPr marL="268288" indent="-268288" eaLnBrk="1" hangingPunct="1"/>
            <a:r>
              <a:rPr lang="en-IE" sz="4000" dirty="0">
                <a:cs typeface="Arial"/>
              </a:rPr>
              <a:t>Glucose          </a:t>
            </a:r>
            <a:r>
              <a:rPr lang="en-IE" sz="4000" dirty="0" smtClean="0">
                <a:cs typeface="Arial"/>
              </a:rPr>
              <a:t>2Ethanol </a:t>
            </a:r>
            <a:r>
              <a:rPr lang="en-IE" sz="4000" dirty="0">
                <a:cs typeface="Arial"/>
              </a:rPr>
              <a:t>+ 2Carbon dioxide</a:t>
            </a:r>
          </a:p>
          <a:p>
            <a:pPr marL="268288" indent="-268288" eaLnBrk="1" hangingPunct="1">
              <a:buFont typeface="Wingdings 3" charset="0"/>
              <a:buNone/>
            </a:pPr>
            <a:r>
              <a:rPr lang="en-IE" sz="4000" dirty="0">
                <a:cs typeface="Arial"/>
              </a:rPr>
              <a:t>                                </a:t>
            </a:r>
            <a:r>
              <a:rPr lang="en-IE" sz="4000" dirty="0" smtClean="0">
                <a:cs typeface="Arial"/>
              </a:rPr>
              <a:t>+  small amount energy</a:t>
            </a:r>
            <a:endParaRPr lang="en-IE" sz="4000" dirty="0">
              <a:cs typeface="Arial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4299" y="4059969"/>
            <a:ext cx="7855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77093"/>
            <a:ext cx="3023242" cy="20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+mn-lt"/>
              </a:rPr>
              <a:t>Learning Check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054" y="1417638"/>
            <a:ext cx="8839945" cy="49387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/>
              <a:t>What kind of organisms carry out alcohol fermentation</a:t>
            </a:r>
            <a:r>
              <a:rPr lang="en-GB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cs typeface="Arial"/>
              </a:rPr>
              <a:t>Is glucose fully broken down?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What </a:t>
            </a:r>
            <a:r>
              <a:rPr lang="en-GB" sz="3600" dirty="0"/>
              <a:t>are the end products of alcohol fermentation</a:t>
            </a:r>
            <a:r>
              <a:rPr lang="en-GB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cs typeface="Arial"/>
              </a:rPr>
              <a:t>How can yeast </a:t>
            </a:r>
            <a:r>
              <a:rPr lang="en-GB" sz="3600" dirty="0">
                <a:cs typeface="Arial"/>
              </a:rPr>
              <a:t>cells </a:t>
            </a:r>
            <a:r>
              <a:rPr lang="en-GB" sz="3600" dirty="0" smtClean="0">
                <a:cs typeface="Arial"/>
              </a:rPr>
              <a:t>be immobilised? </a:t>
            </a: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idx="1"/>
          </p:nvPr>
        </p:nvSpPr>
        <p:spPr>
          <a:xfrm>
            <a:off x="200507" y="985982"/>
            <a:ext cx="8486293" cy="34731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b="1" dirty="0" smtClean="0">
                <a:cs typeface="Arial"/>
              </a:rPr>
              <a:t>Biotechnology </a:t>
            </a:r>
            <a:r>
              <a:rPr lang="en-GB" sz="3600" dirty="0" smtClean="0">
                <a:cs typeface="Arial"/>
              </a:rPr>
              <a:t>refers to the use of living things such as microorganisms -  </a:t>
            </a:r>
            <a:r>
              <a:rPr lang="en-US" sz="3600" dirty="0" smtClean="0">
                <a:cs typeface="Arial"/>
              </a:rPr>
              <a:t>bacteria and yeast</a:t>
            </a:r>
            <a:r>
              <a:rPr lang="en-GB" sz="3600" dirty="0" smtClean="0">
                <a:cs typeface="Arial"/>
              </a:rPr>
              <a:t> and enzymes, to carry our useful reactions </a:t>
            </a:r>
            <a:r>
              <a:rPr lang="en-US" sz="3600" dirty="0" smtClean="0">
                <a:cs typeface="Arial"/>
              </a:rPr>
              <a:t>in </a:t>
            </a:r>
            <a:r>
              <a:rPr lang="en-US" sz="3600" dirty="0">
                <a:cs typeface="Arial"/>
              </a:rPr>
              <a:t>industry to carry out different anaerobic or fermentation </a:t>
            </a:r>
            <a:r>
              <a:rPr lang="en-US" sz="3600" dirty="0" smtClean="0">
                <a:cs typeface="Arial"/>
              </a:rPr>
              <a:t>reactions</a:t>
            </a:r>
            <a:r>
              <a:rPr lang="en-US" sz="3600" dirty="0">
                <a:cs typeface="Arial"/>
              </a:rPr>
              <a:t>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200507" y="179236"/>
            <a:ext cx="8229600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smtClean="0"/>
              <a:t>Biotechnology</a:t>
            </a:r>
            <a:endParaRPr lang="en-US" sz="4000" b="1" dirty="0"/>
          </a:p>
          <a:p>
            <a:pPr algn="ctr" eaLnBrk="1" hangingPunct="1"/>
            <a:r>
              <a:rPr lang="en-I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IE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04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461469" cy="845035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3600" b="1" dirty="0">
                <a:solidFill>
                  <a:srgbClr val="000000"/>
                </a:solidFill>
                <a:latin typeface="Georgia" charset="0"/>
              </a:rPr>
              <a:t>Microorganisms used in bioprocessing</a:t>
            </a:r>
            <a:endParaRPr lang="en-US" sz="3600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183798" y="908386"/>
            <a:ext cx="8960201" cy="5447964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3600" dirty="0" smtClean="0">
                <a:cs typeface="Arial"/>
              </a:rPr>
              <a:t>Bacteria </a:t>
            </a:r>
            <a:r>
              <a:rPr lang="en-GB" sz="3600" dirty="0">
                <a:cs typeface="Arial"/>
              </a:rPr>
              <a:t>can be used to make yoghurts, antibiotics + enzymes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600" dirty="0">
                <a:cs typeface="Arial"/>
              </a:rPr>
              <a:t>Yeasts can be used to make </a:t>
            </a:r>
            <a:r>
              <a:rPr lang="en-GB" sz="3600" dirty="0" smtClean="0">
                <a:cs typeface="Arial"/>
              </a:rPr>
              <a:t>alcohol for beer </a:t>
            </a:r>
            <a:r>
              <a:rPr lang="en-GB" sz="3600" dirty="0">
                <a:cs typeface="Arial"/>
              </a:rPr>
              <a:t>and wine, carbon dioxide for baking </a:t>
            </a:r>
            <a:endParaRPr lang="en-GB" sz="3600" dirty="0" smtClean="0">
              <a:cs typeface="Arial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600" dirty="0" smtClean="0">
                <a:cs typeface="Arial"/>
              </a:rPr>
              <a:t>Fungi </a:t>
            </a:r>
            <a:r>
              <a:rPr lang="en-GB" sz="3600" dirty="0">
                <a:cs typeface="Arial"/>
              </a:rPr>
              <a:t>can produce antibiotics and citric </a:t>
            </a:r>
            <a:r>
              <a:rPr lang="en-GB" sz="3600" dirty="0" smtClean="0">
                <a:cs typeface="Arial"/>
              </a:rPr>
              <a:t>acid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cs typeface="Arial"/>
              </a:rPr>
              <a:t>B</a:t>
            </a:r>
            <a:r>
              <a:rPr lang="en-GB" sz="3600" dirty="0" smtClean="0">
                <a:cs typeface="Arial"/>
              </a:rPr>
              <a:t>acteria </a:t>
            </a:r>
            <a:r>
              <a:rPr lang="en-GB" sz="3600" dirty="0">
                <a:cs typeface="Arial"/>
              </a:rPr>
              <a:t>and fungi may be attached to sand and gravel and then decompose the </a:t>
            </a:r>
            <a:r>
              <a:rPr lang="en-GB" sz="3600" dirty="0" smtClean="0">
                <a:cs typeface="Arial"/>
              </a:rPr>
              <a:t>waste in </a:t>
            </a:r>
            <a:r>
              <a:rPr lang="en-GB" sz="3600" dirty="0">
                <a:cs typeface="Arial"/>
              </a:rPr>
              <a:t>the treatment of </a:t>
            </a:r>
            <a:r>
              <a:rPr lang="en-GB" sz="3600" dirty="0" smtClean="0">
                <a:cs typeface="Arial"/>
              </a:rPr>
              <a:t>sewage</a:t>
            </a:r>
            <a:endParaRPr lang="en-US" sz="36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idx="1"/>
          </p:nvPr>
        </p:nvSpPr>
        <p:spPr>
          <a:xfrm>
            <a:off x="0" y="286217"/>
            <a:ext cx="9144000" cy="3100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The production of substances by </a:t>
            </a:r>
            <a:r>
              <a:rPr lang="en-US" sz="3600" b="1" dirty="0" smtClean="0"/>
              <a:t>fermentation </a:t>
            </a:r>
            <a:r>
              <a:rPr lang="en-US" sz="3600" dirty="0" smtClean="0"/>
              <a:t>is </a:t>
            </a:r>
            <a:r>
              <a:rPr lang="en-US" sz="3600" dirty="0"/>
              <a:t>an example of bioprocessing.</a:t>
            </a:r>
          </a:p>
          <a:p>
            <a:pPr eaLnBrk="1" hangingPunct="1"/>
            <a:r>
              <a:rPr lang="en-US" sz="3600" b="1" dirty="0"/>
              <a:t>A bioreactor </a:t>
            </a:r>
            <a:r>
              <a:rPr lang="en-US" sz="3600" dirty="0"/>
              <a:t>is a vessel in which bioprocessing takes </a:t>
            </a:r>
            <a:r>
              <a:rPr lang="en-US" sz="3600" dirty="0" smtClean="0"/>
              <a:t>place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7" y="3166263"/>
            <a:ext cx="3269835" cy="35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BBIbiorea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0" b="29370"/>
          <a:stretch>
            <a:fillRect/>
          </a:stretch>
        </p:blipFill>
        <p:spPr>
          <a:xfrm>
            <a:off x="4085430" y="3595587"/>
            <a:ext cx="4601369" cy="25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7733" y="233961"/>
            <a:ext cx="8910075" cy="6346917"/>
          </a:xfrm>
        </p:spPr>
        <p:txBody>
          <a:bodyPr>
            <a:normAutofit/>
          </a:bodyPr>
          <a:lstStyle/>
          <a:p>
            <a:pPr marL="266700" indent="-266700">
              <a:defRPr/>
            </a:pPr>
            <a:r>
              <a:rPr lang="en-GB" sz="4000" dirty="0" smtClean="0">
                <a:cs typeface="Arial"/>
              </a:rPr>
              <a:t>Yeast cells can be immobilised in sodium alginate &amp; placed in a sugar solution in a large bioreactor.</a:t>
            </a:r>
          </a:p>
          <a:p>
            <a:pPr marL="266700" indent="-266700">
              <a:defRPr/>
            </a:pPr>
            <a:r>
              <a:rPr lang="en-GB" sz="4000" dirty="0" smtClean="0">
                <a:cs typeface="Arial"/>
              </a:rPr>
              <a:t>The yeast respires anaerobically to produce alcohol &amp; carbon dioxide as waste products.</a:t>
            </a:r>
          </a:p>
          <a:p>
            <a:pPr marL="266700" indent="-266700">
              <a:defRPr/>
            </a:pPr>
            <a:r>
              <a:rPr lang="en-GB" sz="4000" dirty="0">
                <a:cs typeface="Arial"/>
              </a:rPr>
              <a:t>Y</a:t>
            </a:r>
            <a:r>
              <a:rPr lang="en-GB" sz="4000" dirty="0" smtClean="0">
                <a:cs typeface="Arial"/>
              </a:rPr>
              <a:t>east </a:t>
            </a:r>
            <a:r>
              <a:rPr lang="en-GB" sz="4000" dirty="0">
                <a:cs typeface="Arial"/>
              </a:rPr>
              <a:t>is used </a:t>
            </a:r>
            <a:r>
              <a:rPr lang="en-GB" sz="4000" dirty="0" smtClean="0">
                <a:cs typeface="Arial"/>
              </a:rPr>
              <a:t>in baking, the </a:t>
            </a:r>
            <a:r>
              <a:rPr lang="en-GB" sz="4000" dirty="0">
                <a:cs typeface="Arial"/>
              </a:rPr>
              <a:t>carbon dioxide </a:t>
            </a:r>
            <a:r>
              <a:rPr lang="en-GB" sz="4000" dirty="0" smtClean="0">
                <a:cs typeface="Arial"/>
              </a:rPr>
              <a:t>gas produced causes the bread to rise.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25</a:t>
            </a:fld>
            <a:endParaRPr lang="en-US"/>
          </a:p>
        </p:txBody>
      </p:sp>
      <p:pic>
        <p:nvPicPr>
          <p:cNvPr id="4" name="Content Placeholder 3" descr="BBIbiorea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0" b="29370"/>
          <a:stretch>
            <a:fillRect/>
          </a:stretch>
        </p:blipFill>
        <p:spPr>
          <a:xfrm>
            <a:off x="6553200" y="5545729"/>
            <a:ext cx="2386114" cy="13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idx="1"/>
          </p:nvPr>
        </p:nvSpPr>
        <p:spPr>
          <a:xfrm>
            <a:off x="217217" y="250674"/>
            <a:ext cx="8926783" cy="587549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ial" charset="0"/>
              </a:rPr>
              <a:t>Immobilised cells </a:t>
            </a:r>
            <a:r>
              <a:rPr lang="en-US" sz="3600" dirty="0" smtClean="0">
                <a:latin typeface="Arial" charset="0"/>
              </a:rPr>
              <a:t>are </a:t>
            </a:r>
            <a:r>
              <a:rPr lang="en-US" sz="3600" dirty="0">
                <a:latin typeface="Arial" charset="0"/>
              </a:rPr>
              <a:t>attached to each other or </a:t>
            </a:r>
            <a:r>
              <a:rPr lang="en-GB" sz="3600" dirty="0" smtClean="0">
                <a:latin typeface="Georgia" charset="0"/>
              </a:rPr>
              <a:t>suspended in </a:t>
            </a:r>
            <a:r>
              <a:rPr lang="en-GB" sz="3600" dirty="0">
                <a:latin typeface="Georgia" charset="0"/>
              </a:rPr>
              <a:t>a </a:t>
            </a:r>
            <a:r>
              <a:rPr lang="en-GB" sz="3600" dirty="0" smtClean="0">
                <a:latin typeface="Georgia" charset="0"/>
              </a:rPr>
              <a:t>gel.</a:t>
            </a:r>
          </a:p>
          <a:p>
            <a:r>
              <a:rPr lang="en-US" sz="3600" b="1" dirty="0" smtClean="0">
                <a:latin typeface="Arial" charset="0"/>
              </a:rPr>
              <a:t>The </a:t>
            </a:r>
            <a:r>
              <a:rPr lang="en-US" sz="3600" b="1" dirty="0">
                <a:latin typeface="Arial" charset="0"/>
              </a:rPr>
              <a:t>advantages of immobilised cells </a:t>
            </a:r>
            <a:r>
              <a:rPr lang="en-US" sz="3600" dirty="0">
                <a:latin typeface="Arial" charset="0"/>
              </a:rPr>
              <a:t>are:</a:t>
            </a:r>
          </a:p>
          <a:p>
            <a:pPr marL="447675" indent="-447675" eaLnBrk="1" hangingPunct="1">
              <a:buFont typeface="+mj-lt"/>
              <a:buAutoNum type="arabicPeriod"/>
            </a:pPr>
            <a:r>
              <a:rPr lang="en-US" sz="3600" dirty="0">
                <a:latin typeface="Arial" charset="0"/>
              </a:rPr>
              <a:t>	they can be reused, resulting in cheaper production</a:t>
            </a:r>
          </a:p>
          <a:p>
            <a:pPr marL="447675" indent="-447675" eaLnBrk="1" hangingPunct="1">
              <a:buFont typeface="+mj-lt"/>
              <a:buAutoNum type="arabicPeriod"/>
            </a:pPr>
            <a:r>
              <a:rPr lang="en-US" sz="3600" dirty="0">
                <a:latin typeface="Arial" charset="0"/>
              </a:rPr>
              <a:t>	the cells are not damaged by the process</a:t>
            </a:r>
          </a:p>
          <a:p>
            <a:pPr marL="447675" indent="-447675" eaLnBrk="1" hangingPunct="1">
              <a:buFont typeface="+mj-lt"/>
              <a:buAutoNum type="arabicPeriod"/>
            </a:pPr>
            <a:r>
              <a:rPr lang="en-US" sz="3600" dirty="0">
                <a:latin typeface="Arial" charset="0"/>
              </a:rPr>
              <a:t>	the cells are easy to separate from the product</a:t>
            </a:r>
          </a:p>
          <a:p>
            <a:pPr lvl="4"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Check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1848" y="1052514"/>
            <a:ext cx="9042152" cy="53038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900" dirty="0">
                <a:latin typeface="Arial"/>
                <a:cs typeface="Arial"/>
              </a:rPr>
              <a:t>What is biotechnology?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900" dirty="0">
                <a:latin typeface="Arial"/>
                <a:cs typeface="Arial"/>
              </a:rPr>
              <a:t>What is a bioreactor?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900" dirty="0" smtClean="0">
                <a:latin typeface="Arial"/>
                <a:cs typeface="Arial"/>
              </a:rPr>
              <a:t>Why </a:t>
            </a:r>
            <a:r>
              <a:rPr lang="en-GB" sz="3900" dirty="0">
                <a:latin typeface="Arial"/>
                <a:cs typeface="Arial"/>
              </a:rPr>
              <a:t>are microorganisms sometimes immobilised?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900" dirty="0">
                <a:latin typeface="Arial"/>
                <a:cs typeface="Arial"/>
              </a:rPr>
              <a:t>How is immobilisation achieved?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900" dirty="0">
                <a:latin typeface="Arial"/>
                <a:cs typeface="Arial"/>
              </a:rPr>
              <a:t>Can you give some examples of uses of immobilised cells?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900" dirty="0">
                <a:latin typeface="Arial"/>
                <a:cs typeface="Arial"/>
              </a:rPr>
              <a:t>What are the advantages of immobilising cells?</a:t>
            </a: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5182"/>
            <a:ext cx="8229600" cy="1143000"/>
          </a:xfrm>
        </p:spPr>
        <p:txBody>
          <a:bodyPr/>
          <a:lstStyle/>
          <a:p>
            <a:r>
              <a:rPr lang="en-US" b="1" dirty="0" smtClean="0"/>
              <a:t>Higher Level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224687" y="393547"/>
            <a:ext cx="8601763" cy="109932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ea typeface="+mn-ea"/>
              </a:rPr>
              <a:t>Aerobic Respiration occurs in 2 stages</a:t>
            </a:r>
            <a:br>
              <a:rPr lang="en-IE" b="1" dirty="0">
                <a:ea typeface="+mn-ea"/>
              </a:rPr>
            </a:br>
            <a:endParaRPr lang="en-US" b="1" dirty="0">
              <a:solidFill>
                <a:srgbClr val="7B9899"/>
              </a:solidFill>
              <a:latin typeface="Georgi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687" y="1367650"/>
            <a:ext cx="8229600" cy="1512397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  <a:defRPr/>
            </a:pPr>
            <a:r>
              <a:rPr lang="en-IE" sz="3600" dirty="0" smtClean="0">
                <a:ea typeface="+mn-ea"/>
              </a:rPr>
              <a:t>Stage 1 Glycolysis</a:t>
            </a:r>
            <a:endParaRPr lang="en-IE" sz="36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charset="2"/>
              <a:buChar char="Ø"/>
              <a:defRPr/>
            </a:pPr>
            <a:r>
              <a:rPr lang="en-IE" sz="3600" dirty="0" smtClean="0">
                <a:ea typeface="+mn-ea"/>
              </a:rPr>
              <a:t>Stage 2</a:t>
            </a:r>
          </a:p>
          <a:p>
            <a:pPr marL="2149475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dirty="0" smtClean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320" y="411957"/>
            <a:ext cx="8638148" cy="21736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b="1" dirty="0"/>
              <a:t>Respiration </a:t>
            </a:r>
            <a:r>
              <a:rPr lang="en-US" sz="4000" dirty="0" smtClean="0"/>
              <a:t>is </a:t>
            </a:r>
            <a:r>
              <a:rPr lang="en-US" sz="4000" dirty="0"/>
              <a:t>the </a:t>
            </a:r>
            <a:r>
              <a:rPr lang="en-IE" sz="4000" b="1" dirty="0"/>
              <a:t>controlled </a:t>
            </a:r>
            <a:r>
              <a:rPr lang="en-US" sz="4000" dirty="0"/>
              <a:t>release of energy (ATP) from </a:t>
            </a:r>
            <a:r>
              <a:rPr lang="en-US" sz="4000" dirty="0" smtClean="0"/>
              <a:t>food/glucose </a:t>
            </a:r>
            <a:r>
              <a:rPr lang="en-US" sz="4000" dirty="0"/>
              <a:t>using enzymes.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" y="3265624"/>
            <a:ext cx="8447242" cy="25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314118" y="92050"/>
            <a:ext cx="8229600" cy="1143000"/>
          </a:xfrm>
        </p:spPr>
        <p:txBody>
          <a:bodyPr/>
          <a:lstStyle/>
          <a:p>
            <a:pPr eaLnBrk="1" hangingPunct="1"/>
            <a:r>
              <a:rPr lang="en-IE" b="1" dirty="0" smtClean="0">
                <a:solidFill>
                  <a:srgbClr val="000000"/>
                </a:solidFill>
                <a:latin typeface="+mn-lt"/>
              </a:rPr>
              <a:t>Stage 1 Glycolysis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125199" y="1235050"/>
            <a:ext cx="8886154" cy="4417713"/>
          </a:xfrm>
        </p:spPr>
        <p:txBody>
          <a:bodyPr>
            <a:normAutofit/>
          </a:bodyPr>
          <a:lstStyle/>
          <a:p>
            <a:pPr eaLnBrk="1" hangingPunct="1"/>
            <a:r>
              <a:rPr lang="en-IE" sz="3600" dirty="0"/>
              <a:t>Takes place in the cytosol (the cytoplasm without the organelles) as enzymes are found </a:t>
            </a:r>
            <a:r>
              <a:rPr lang="en-IE" sz="3600" dirty="0" smtClean="0"/>
              <a:t>here</a:t>
            </a:r>
            <a:endParaRPr lang="en-IE" sz="3600" dirty="0"/>
          </a:p>
          <a:p>
            <a:pPr eaLnBrk="1" hangingPunct="1"/>
            <a:r>
              <a:rPr lang="en-IE" sz="3600" dirty="0"/>
              <a:t>Does not require </a:t>
            </a:r>
            <a:r>
              <a:rPr lang="en-IE" sz="3600" dirty="0" smtClean="0"/>
              <a:t>oxygen</a:t>
            </a:r>
            <a:endParaRPr lang="en-IE" sz="3600" dirty="0"/>
          </a:p>
          <a:p>
            <a:pPr eaLnBrk="1" hangingPunct="1"/>
            <a:r>
              <a:rPr lang="en-IE" sz="3600" dirty="0"/>
              <a:t>It only releases small amounts of </a:t>
            </a:r>
            <a:r>
              <a:rPr lang="en-IE" sz="3600" dirty="0" smtClean="0"/>
              <a:t>energy</a:t>
            </a:r>
            <a:endParaRPr lang="en-IE" sz="3600" dirty="0"/>
          </a:p>
          <a:p>
            <a:pPr eaLnBrk="1" hangingPunct="1"/>
            <a:r>
              <a:rPr lang="en-IE" sz="3600" dirty="0"/>
              <a:t>Is the same for both aerobic and anaerobic respiration</a:t>
            </a:r>
          </a:p>
          <a:p>
            <a:pPr eaLnBrk="1" hangingPunct="1"/>
            <a:endParaRPr lang="en-IE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139171" y="132517"/>
            <a:ext cx="8825077" cy="3602269"/>
          </a:xfrm>
        </p:spPr>
        <p:txBody>
          <a:bodyPr>
            <a:normAutofit/>
          </a:bodyPr>
          <a:lstStyle/>
          <a:p>
            <a:r>
              <a:rPr lang="en-IE" sz="3600" dirty="0" smtClean="0">
                <a:cs typeface="Georgia"/>
              </a:rPr>
              <a:t>Glucose a </a:t>
            </a:r>
            <a:r>
              <a:rPr lang="en-IE" sz="3600" dirty="0">
                <a:cs typeface="Georgia"/>
              </a:rPr>
              <a:t>6 carbon </a:t>
            </a:r>
            <a:r>
              <a:rPr lang="en-IE" sz="3600" dirty="0" smtClean="0">
                <a:cs typeface="Georgia"/>
              </a:rPr>
              <a:t>sugar is split </a:t>
            </a:r>
            <a:r>
              <a:rPr lang="en-US" sz="3600" dirty="0">
                <a:cs typeface="Georgia"/>
              </a:rPr>
              <a:t>into two molecules of pyruvic acid </a:t>
            </a:r>
            <a:r>
              <a:rPr lang="en-US" sz="3600" dirty="0" smtClean="0">
                <a:cs typeface="Georgia"/>
              </a:rPr>
              <a:t>3C </a:t>
            </a:r>
          </a:p>
          <a:p>
            <a:r>
              <a:rPr lang="en-IE" sz="3600" dirty="0" smtClean="0">
                <a:cs typeface="Georgia"/>
              </a:rPr>
              <a:t>with </a:t>
            </a:r>
            <a:r>
              <a:rPr lang="en-IE" sz="3600" dirty="0">
                <a:cs typeface="Georgia"/>
              </a:rPr>
              <a:t>the release of a small amount of </a:t>
            </a:r>
            <a:r>
              <a:rPr lang="en-IE" sz="3600" dirty="0" smtClean="0">
                <a:cs typeface="Georgia"/>
              </a:rPr>
              <a:t>energy</a:t>
            </a:r>
            <a:r>
              <a:rPr lang="en-IE" sz="3600" dirty="0">
                <a:cs typeface="Georgia"/>
              </a:rPr>
              <a:t> </a:t>
            </a:r>
            <a:r>
              <a:rPr lang="en-IE" sz="3600" dirty="0" smtClean="0">
                <a:cs typeface="Georgia"/>
              </a:rPr>
              <a:t>which is used to make </a:t>
            </a:r>
            <a:r>
              <a:rPr lang="en-US" sz="3600" dirty="0" smtClean="0">
                <a:cs typeface="Georgia"/>
              </a:rPr>
              <a:t>2 </a:t>
            </a:r>
            <a:r>
              <a:rPr lang="en-US" sz="3600" dirty="0">
                <a:cs typeface="Georgia"/>
              </a:rPr>
              <a:t>ATPs </a:t>
            </a:r>
            <a:r>
              <a:rPr lang="en-US" sz="3600" dirty="0" smtClean="0">
                <a:cs typeface="Georgia"/>
              </a:rPr>
              <a:t>molecules</a:t>
            </a:r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1" y="3734786"/>
            <a:ext cx="7911188" cy="29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3153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Check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0134" y="1274529"/>
            <a:ext cx="8916310" cy="544694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What is the first stage of respiration called?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Where does this stage take place?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Why does it take place here?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Does this stage require oxygen?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Does it release much energy?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Does it occur in aerobic respiration, anaerobic respiration or both?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3500" dirty="0">
                <a:latin typeface="Georgia" charset="0"/>
              </a:rPr>
              <a:t>What is the 6-carbon sugar broken into?</a:t>
            </a: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idx="1"/>
          </p:nvPr>
        </p:nvSpPr>
        <p:spPr>
          <a:xfrm>
            <a:off x="116963" y="150404"/>
            <a:ext cx="8855770" cy="645065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sz="3600" dirty="0" smtClean="0">
                <a:latin typeface="Arial" charset="0"/>
              </a:rPr>
              <a:t>If oxygen is not present then pyruvic acid is </a:t>
            </a:r>
            <a:r>
              <a:rPr lang="en-US" sz="3600" dirty="0">
                <a:latin typeface="Arial" charset="0"/>
              </a:rPr>
              <a:t>converted to:</a:t>
            </a:r>
          </a:p>
          <a:p>
            <a:pPr marL="450850" indent="-4508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latin typeface="Arial" charset="0"/>
              </a:rPr>
              <a:t>lactic acid in lactic acid </a:t>
            </a:r>
            <a:r>
              <a:rPr lang="en-US" sz="3600" dirty="0" smtClean="0">
                <a:latin typeface="Arial" charset="0"/>
              </a:rPr>
              <a:t>fermentation, takes </a:t>
            </a:r>
            <a:r>
              <a:rPr lang="en-US" sz="3600" dirty="0">
                <a:latin typeface="Arial" charset="0"/>
              </a:rPr>
              <a:t>place in some bacteria and mammal </a:t>
            </a:r>
            <a:r>
              <a:rPr lang="en-US" sz="3600" dirty="0" smtClean="0">
                <a:latin typeface="Arial" charset="0"/>
              </a:rPr>
              <a:t>muscle</a:t>
            </a:r>
            <a:endParaRPr lang="en-US" sz="3600" dirty="0">
              <a:latin typeface="Arial" charset="0"/>
            </a:endParaRPr>
          </a:p>
          <a:p>
            <a:pPr marL="450850" indent="-4508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sz="3600" dirty="0">
                <a:latin typeface="Arial" charset="0"/>
              </a:rPr>
              <a:t>ethanol and carbon dioxide in alcohol </a:t>
            </a:r>
            <a:r>
              <a:rPr lang="en-US" sz="3600" dirty="0" smtClean="0">
                <a:latin typeface="Arial" charset="0"/>
              </a:rPr>
              <a:t>fermentation, takes </a:t>
            </a:r>
            <a:r>
              <a:rPr lang="en-US" sz="3600" dirty="0">
                <a:latin typeface="Arial" charset="0"/>
              </a:rPr>
              <a:t>place in some bacteria and </a:t>
            </a:r>
            <a:r>
              <a:rPr lang="en-US" sz="3600" dirty="0" smtClean="0">
                <a:latin typeface="Arial" charset="0"/>
              </a:rPr>
              <a:t>yeast</a:t>
            </a:r>
            <a:endParaRPr lang="en-US" sz="3600" dirty="0">
              <a:latin typeface="Arial" charset="0"/>
            </a:endParaRPr>
          </a:p>
          <a:p>
            <a:pPr lvl="4"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27" y="243531"/>
            <a:ext cx="8294407" cy="62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idx="1"/>
          </p:nvPr>
        </p:nvSpPr>
        <p:spPr>
          <a:xfrm>
            <a:off x="167090" y="1019404"/>
            <a:ext cx="8805643" cy="570207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3600" dirty="0" smtClean="0">
                <a:latin typeface="Arial" charset="0"/>
              </a:rPr>
              <a:t>is represented by the word equations: </a:t>
            </a:r>
          </a:p>
          <a:p>
            <a:pPr marL="450850" indent="-45085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n-US" sz="3600" dirty="0" smtClean="0">
                <a:latin typeface="Arial" charset="0"/>
              </a:rPr>
              <a:t>Glucose       2 lactic acid + some </a:t>
            </a:r>
            <a:r>
              <a:rPr lang="en-US" dirty="0" smtClean="0">
                <a:latin typeface="Arial" charset="0"/>
              </a:rPr>
              <a:t>energy</a:t>
            </a:r>
          </a:p>
          <a:p>
            <a:pPr marL="450850" indent="-450850">
              <a:lnSpc>
                <a:spcPct val="130000"/>
              </a:lnSpc>
              <a:buFont typeface="+mj-lt"/>
              <a:buAutoNum type="arabicPeriod"/>
            </a:pPr>
            <a:r>
              <a:rPr lang="en-US" sz="3600" dirty="0" smtClean="0">
                <a:latin typeface="Arial" charset="0"/>
              </a:rPr>
              <a:t>Glucose      2 ethanol + 2 carbon +some     									            dioxide energy</a:t>
            </a:r>
          </a:p>
          <a:p>
            <a:pPr marL="0" indent="0" eaLnBrk="1" hangingPunct="1">
              <a:lnSpc>
                <a:spcPct val="80000"/>
              </a:lnSpc>
              <a:spcBef>
                <a:spcPts val="1400"/>
              </a:spcBef>
              <a:buNone/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1859" name="Line 7"/>
          <p:cNvSpPr>
            <a:spLocks noChangeShapeType="1"/>
          </p:cNvSpPr>
          <p:nvPr/>
        </p:nvSpPr>
        <p:spPr bwMode="auto">
          <a:xfrm>
            <a:off x="2584740" y="3222489"/>
            <a:ext cx="53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" name="Line 8"/>
          <p:cNvSpPr>
            <a:spLocks noChangeShapeType="1"/>
          </p:cNvSpPr>
          <p:nvPr/>
        </p:nvSpPr>
        <p:spPr bwMode="auto">
          <a:xfrm>
            <a:off x="2467777" y="2356189"/>
            <a:ext cx="656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457200" y="227346"/>
            <a:ext cx="8229600" cy="114300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smtClean="0"/>
              <a:t>Anaerobic respiration</a:t>
            </a:r>
            <a:endParaRPr lang="en-US" sz="4000" b="1" dirty="0"/>
          </a:p>
          <a:p>
            <a:pPr algn="ctr" eaLnBrk="1" hangingPunct="1"/>
            <a:r>
              <a:rPr lang="en-I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IE" sz="32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4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24844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latin typeface="+mn-lt"/>
              </a:rPr>
              <a:t>Stage 2</a:t>
            </a:r>
            <a:endParaRPr lang="en-US" b="1" dirty="0">
              <a:latin typeface="+mn-lt"/>
            </a:endParaRP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208757" y="1143000"/>
            <a:ext cx="8935243" cy="5213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cs typeface="Georgia"/>
              </a:rPr>
              <a:t>If oxygen</a:t>
            </a:r>
            <a:r>
              <a:rPr lang="en-US" sz="3600" dirty="0">
                <a:cs typeface="Georgia"/>
              </a:rPr>
              <a:t> </a:t>
            </a:r>
            <a:r>
              <a:rPr lang="en-US" sz="3600" dirty="0" smtClean="0">
                <a:cs typeface="Georgia"/>
              </a:rPr>
              <a:t>is present stage </a:t>
            </a:r>
            <a:r>
              <a:rPr lang="en-US" sz="3600" dirty="0">
                <a:cs typeface="Georgia"/>
              </a:rPr>
              <a:t>2 </a:t>
            </a:r>
            <a:r>
              <a:rPr lang="en-US" sz="3600" dirty="0" smtClean="0">
                <a:cs typeface="Georgia"/>
              </a:rPr>
              <a:t>proceeds in </a:t>
            </a:r>
            <a:r>
              <a:rPr lang="en-US" sz="3600" dirty="0">
                <a:cs typeface="Georgia"/>
              </a:rPr>
              <a:t>the </a:t>
            </a:r>
            <a:r>
              <a:rPr lang="en-US" sz="3600" dirty="0" smtClean="0">
                <a:cs typeface="Georgia"/>
              </a:rPr>
              <a:t>mitochondrion </a:t>
            </a:r>
            <a:r>
              <a:rPr lang="en-GB" sz="3600" dirty="0" smtClean="0">
                <a:cs typeface="Georgia"/>
              </a:rPr>
              <a:t>as </a:t>
            </a:r>
            <a:r>
              <a:rPr lang="en-GB" sz="3600" dirty="0">
                <a:cs typeface="Georgia"/>
              </a:rPr>
              <a:t>the </a:t>
            </a:r>
            <a:r>
              <a:rPr lang="en-GB" sz="3600" dirty="0" smtClean="0">
                <a:cs typeface="Georgia"/>
              </a:rPr>
              <a:t>necessary enzymes </a:t>
            </a:r>
            <a:r>
              <a:rPr lang="en-GB" sz="3600" dirty="0">
                <a:cs typeface="Georgia"/>
              </a:rPr>
              <a:t>are found </a:t>
            </a:r>
            <a:r>
              <a:rPr lang="en-GB" sz="3600" dirty="0" smtClean="0">
                <a:cs typeface="Georgia"/>
              </a:rPr>
              <a:t>here</a:t>
            </a:r>
            <a:endParaRPr lang="en-US" sz="3600" dirty="0">
              <a:cs typeface="Georgia"/>
            </a:endParaRPr>
          </a:p>
          <a:p>
            <a:pPr eaLnBrk="1" hangingPunct="1"/>
            <a:r>
              <a:rPr lang="en-GB" sz="3600" dirty="0" smtClean="0">
                <a:cs typeface="Georgia"/>
              </a:rPr>
              <a:t>This </a:t>
            </a:r>
            <a:r>
              <a:rPr lang="en-GB" sz="3600" dirty="0">
                <a:cs typeface="Georgia"/>
              </a:rPr>
              <a:t>stage requires and uses </a:t>
            </a:r>
            <a:r>
              <a:rPr lang="en-GB" sz="3600" dirty="0" smtClean="0">
                <a:cs typeface="Georgia"/>
              </a:rPr>
              <a:t>oxygen</a:t>
            </a:r>
            <a:endParaRPr lang="en-GB" sz="3600" dirty="0">
              <a:cs typeface="Georgia"/>
            </a:endParaRPr>
          </a:p>
          <a:p>
            <a:pPr eaLnBrk="1" hangingPunct="1"/>
            <a:r>
              <a:rPr lang="en-GB" sz="3600" dirty="0">
                <a:cs typeface="Georgia"/>
              </a:rPr>
              <a:t>It releases a large amount of </a:t>
            </a:r>
            <a:r>
              <a:rPr lang="en-GB" sz="3600" dirty="0" smtClean="0">
                <a:cs typeface="Georgia"/>
              </a:rPr>
              <a:t>energy</a:t>
            </a:r>
            <a:endParaRPr lang="en-GB" sz="3600" dirty="0">
              <a:cs typeface="Georgia"/>
            </a:endParaRPr>
          </a:p>
          <a:p>
            <a:r>
              <a:rPr lang="en-US" sz="3600" dirty="0">
                <a:cs typeface="Georgia"/>
              </a:rPr>
              <a:t>Pyruvic </a:t>
            </a:r>
            <a:r>
              <a:rPr lang="en-US" sz="3600" dirty="0" smtClean="0">
                <a:cs typeface="Georgia"/>
              </a:rPr>
              <a:t>acid </a:t>
            </a:r>
            <a:r>
              <a:rPr lang="en-GB" sz="3600" dirty="0" smtClean="0">
                <a:cs typeface="Georgia"/>
              </a:rPr>
              <a:t>is broken down </a:t>
            </a:r>
            <a:r>
              <a:rPr lang="en-US" sz="3600" dirty="0" smtClean="0"/>
              <a:t>during </a:t>
            </a:r>
            <a:r>
              <a:rPr lang="en-US" sz="3600" dirty="0"/>
              <a:t>the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Krebs </a:t>
            </a:r>
            <a:r>
              <a:rPr lang="en-US" sz="3600" dirty="0"/>
              <a:t>cycle </a:t>
            </a:r>
            <a:r>
              <a:rPr lang="en-US" sz="3600" dirty="0" smtClean="0"/>
              <a:t>reactions and </a:t>
            </a:r>
            <a:r>
              <a:rPr lang="en-US" sz="3600" dirty="0"/>
              <a:t>the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electron </a:t>
            </a:r>
            <a:r>
              <a:rPr lang="en-US" sz="3600" dirty="0"/>
              <a:t>transport system.</a:t>
            </a:r>
          </a:p>
          <a:p>
            <a:endParaRPr lang="en-GB" dirty="0">
              <a:latin typeface="Georgia" charset="0"/>
            </a:endParaRPr>
          </a:p>
          <a:p>
            <a:pPr eaLnBrk="1" hangingPunct="1"/>
            <a:endParaRPr lang="en-GB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Check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Where does the second stage take place?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Why does it take place here?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Does this stage require oxygen?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Does it release much energy?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Does it occur in aerobic respiration, anaerobic respiration or both?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dirty="0">
                <a:latin typeface="Georgia" charset="0"/>
              </a:rPr>
              <a:t>What is the 3-carbon sugar broken into?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9" y="417481"/>
            <a:ext cx="8125331" cy="58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556" y="254000"/>
            <a:ext cx="8692444" cy="482794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dirty="0">
                <a:cs typeface="Georgia"/>
              </a:rPr>
              <a:t>In Krebs cycle</a:t>
            </a:r>
            <a:r>
              <a:rPr lang="en-US" sz="3600" dirty="0">
                <a:cs typeface="Georgia"/>
              </a:rPr>
              <a:t>:</a:t>
            </a:r>
          </a:p>
          <a:p>
            <a:pPr marL="450850" indent="-4508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Pyruvic acid 3C loses a Carbon atom to become acetyl CoA 2C</a:t>
            </a:r>
          </a:p>
          <a:p>
            <a:pPr marL="450850" indent="-4508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acetyl CoA goes through a cycle of reactions and is converted to carbon dioxide and hydrogen</a:t>
            </a:r>
          </a:p>
          <a:p>
            <a:pPr marL="450850" indent="-4508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high-energy electrons and protons (H+) are released to form several NADHs</a:t>
            </a:r>
          </a:p>
          <a:p>
            <a:pPr marL="450850" indent="-4508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ADP is converted to ATP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2" y="4859732"/>
            <a:ext cx="3829563" cy="18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4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711" y="250713"/>
            <a:ext cx="8506090" cy="272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Respiration occurs in every living cells &amp; </a:t>
            </a:r>
            <a:r>
              <a:rPr lang="en-GB" sz="4000" dirty="0"/>
              <a:t>is controlled by </a:t>
            </a:r>
            <a:r>
              <a:rPr lang="en-GB" sz="4000" dirty="0" smtClean="0"/>
              <a:t>enzymes.</a:t>
            </a:r>
          </a:p>
          <a:p>
            <a:pPr marL="0" indent="0">
              <a:buNone/>
            </a:pPr>
            <a:r>
              <a:rPr lang="en-GB" sz="4000" dirty="0"/>
              <a:t>T</a:t>
            </a:r>
            <a:r>
              <a:rPr lang="en-GB" sz="4000" dirty="0" smtClean="0"/>
              <a:t>he released energy </a:t>
            </a:r>
            <a:r>
              <a:rPr lang="en-GB" sz="4000" dirty="0"/>
              <a:t>is </a:t>
            </a:r>
            <a:r>
              <a:rPr lang="en-GB" sz="4000" dirty="0" smtClean="0"/>
              <a:t>used to make ATP or released as heat.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3" y="3316651"/>
            <a:ext cx="8447242" cy="25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8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22" y="105963"/>
            <a:ext cx="4575262" cy="65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3" name="Rectangle 3"/>
          <p:cNvSpPr>
            <a:spLocks noGrp="1" noChangeArrowheads="1"/>
          </p:cNvSpPr>
          <p:nvPr>
            <p:ph idx="1"/>
          </p:nvPr>
        </p:nvSpPr>
        <p:spPr>
          <a:xfrm>
            <a:off x="173964" y="260925"/>
            <a:ext cx="8837388" cy="64605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>
                <a:cs typeface="Georgia"/>
              </a:rPr>
              <a:t>In the electron transport </a:t>
            </a:r>
            <a:r>
              <a:rPr lang="en-US" sz="3600" dirty="0" smtClean="0">
                <a:cs typeface="Georgia"/>
              </a:rPr>
              <a:t>systems</a:t>
            </a:r>
            <a:r>
              <a:rPr lang="en-US" sz="3600" dirty="0">
                <a:cs typeface="Georgia"/>
              </a:rPr>
              <a:t> </a:t>
            </a:r>
            <a:r>
              <a:rPr lang="en-US" sz="3600" dirty="0" smtClean="0">
                <a:cs typeface="Georgia"/>
              </a:rPr>
              <a:t>located </a:t>
            </a:r>
            <a:r>
              <a:rPr lang="en-US" sz="3600" dirty="0">
                <a:cs typeface="Georgia"/>
              </a:rPr>
              <a:t>on the inner membrane of the </a:t>
            </a:r>
            <a:r>
              <a:rPr lang="en-US" sz="3600" dirty="0" smtClean="0">
                <a:cs typeface="Georgia"/>
              </a:rPr>
              <a:t>mitochondrion:</a:t>
            </a:r>
            <a:endParaRPr lang="en-US" sz="3600" dirty="0">
              <a:cs typeface="Georgia"/>
            </a:endParaRPr>
          </a:p>
          <a:p>
            <a:pPr marL="366713" indent="-366713" eaLnBrk="1" hangingPunct="1">
              <a:buFont typeface="+mj-lt"/>
              <a:buAutoNum type="arabicPeriod"/>
            </a:pPr>
            <a:r>
              <a:rPr lang="en-US" sz="3600" dirty="0">
                <a:cs typeface="Georgia"/>
              </a:rPr>
              <a:t>NADH releases high-energy electrons</a:t>
            </a:r>
          </a:p>
          <a:p>
            <a:pPr marL="366713" indent="-366713" eaLnBrk="1" hangingPunct="1"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these </a:t>
            </a:r>
            <a:r>
              <a:rPr lang="en-US" sz="3600" dirty="0">
                <a:cs typeface="Georgia"/>
              </a:rPr>
              <a:t>electrons </a:t>
            </a:r>
            <a:r>
              <a:rPr lang="en-US" sz="3600" dirty="0" smtClean="0">
                <a:cs typeface="Georgia"/>
              </a:rPr>
              <a:t>pass </a:t>
            </a:r>
            <a:r>
              <a:rPr lang="en-US" sz="3600" dirty="0">
                <a:cs typeface="Georgia"/>
              </a:rPr>
              <a:t>from molecule to molecule along the system</a:t>
            </a:r>
          </a:p>
          <a:p>
            <a:pPr marL="366713" indent="-366713" eaLnBrk="1" hangingPunct="1"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releasing </a:t>
            </a:r>
            <a:r>
              <a:rPr lang="en-US" sz="3600" dirty="0">
                <a:cs typeface="Georgia"/>
              </a:rPr>
              <a:t>energy as they pass along</a:t>
            </a:r>
          </a:p>
          <a:p>
            <a:pPr marL="366713" indent="-366713" eaLnBrk="1" hangingPunct="1">
              <a:buFont typeface="+mj-lt"/>
              <a:buAutoNum type="arabicPeriod"/>
            </a:pPr>
            <a:r>
              <a:rPr lang="en-US" sz="3600" dirty="0">
                <a:cs typeface="Georgia"/>
              </a:rPr>
              <a:t>w</a:t>
            </a:r>
            <a:r>
              <a:rPr lang="en-US" sz="3600" dirty="0" smtClean="0">
                <a:cs typeface="Georgia"/>
              </a:rPr>
              <a:t>hich is </a:t>
            </a:r>
            <a:r>
              <a:rPr lang="en-US" sz="3600" dirty="0">
                <a:cs typeface="Georgia"/>
              </a:rPr>
              <a:t>used to form ATP</a:t>
            </a:r>
          </a:p>
          <a:p>
            <a:pPr marL="366713" indent="-366713" eaLnBrk="1" hangingPunct="1"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finally, electrons </a:t>
            </a:r>
            <a:r>
              <a:rPr lang="en-US" sz="3600" dirty="0">
                <a:cs typeface="Georgia"/>
              </a:rPr>
              <a:t>combine with oxygen and hydrogen to form water</a:t>
            </a:r>
          </a:p>
          <a:p>
            <a:pPr lvl="4" eaLnBrk="1" hangingPunct="1">
              <a:lnSpc>
                <a:spcPct val="8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7" y="1207735"/>
            <a:ext cx="8070163" cy="40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2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Check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8533" y="1142999"/>
            <a:ext cx="8799690" cy="557847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3600" dirty="0" smtClean="0"/>
              <a:t>What </a:t>
            </a:r>
            <a:r>
              <a:rPr lang="en-GB" sz="3600" dirty="0"/>
              <a:t>is the 3-carbon sugar broken into</a:t>
            </a:r>
            <a:r>
              <a:rPr lang="en-GB" sz="3600" dirty="0" smtClean="0"/>
              <a:t>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3600" dirty="0"/>
              <a:t>What is </a:t>
            </a:r>
            <a:r>
              <a:rPr lang="en-US" sz="3600" dirty="0" smtClean="0">
                <a:cs typeface="Georgia"/>
              </a:rPr>
              <a:t>acetyl </a:t>
            </a:r>
            <a:r>
              <a:rPr lang="en-US" sz="3600" dirty="0">
                <a:cs typeface="Georgia"/>
              </a:rPr>
              <a:t>CoA </a:t>
            </a:r>
            <a:r>
              <a:rPr lang="en-US" sz="3600" dirty="0" smtClean="0">
                <a:cs typeface="Georgia"/>
              </a:rPr>
              <a:t>converted into?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What are </a:t>
            </a:r>
            <a:r>
              <a:rPr lang="en-US" sz="3600" dirty="0">
                <a:cs typeface="Georgia"/>
              </a:rPr>
              <a:t>released to form several </a:t>
            </a:r>
            <a:r>
              <a:rPr lang="en-US" sz="3600" dirty="0" smtClean="0">
                <a:cs typeface="Georgia"/>
              </a:rPr>
              <a:t>NADHs?</a:t>
            </a:r>
            <a:endParaRPr lang="en-US" sz="3600" dirty="0">
              <a:cs typeface="Georgia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3600" dirty="0"/>
              <a:t>What is </a:t>
            </a:r>
            <a:r>
              <a:rPr lang="en-US" sz="3600" dirty="0" smtClean="0">
                <a:cs typeface="Georgia"/>
              </a:rPr>
              <a:t>ADP converted into?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Where is the </a:t>
            </a:r>
            <a:r>
              <a:rPr lang="en-US" sz="3600" dirty="0">
                <a:cs typeface="Georgia"/>
              </a:rPr>
              <a:t>electron transport systems </a:t>
            </a:r>
            <a:r>
              <a:rPr lang="en-US" sz="3600" dirty="0" smtClean="0">
                <a:cs typeface="Georgia"/>
              </a:rPr>
              <a:t>located?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>
                <a:cs typeface="Georgia"/>
              </a:rPr>
              <a:t>What does NADH release?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What does </a:t>
            </a:r>
            <a:r>
              <a:rPr lang="en-US" sz="3600" dirty="0" smtClean="0">
                <a:cs typeface="Georgia"/>
              </a:rPr>
              <a:t>the releasing </a:t>
            </a:r>
            <a:r>
              <a:rPr lang="en-US" sz="3600" dirty="0">
                <a:cs typeface="Georgia"/>
              </a:rPr>
              <a:t>energy </a:t>
            </a:r>
            <a:r>
              <a:rPr lang="en-US" sz="3600" dirty="0" smtClean="0">
                <a:cs typeface="Georgia"/>
              </a:rPr>
              <a:t>form?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600" dirty="0">
                <a:cs typeface="Georgia"/>
              </a:rPr>
              <a:t>What </a:t>
            </a:r>
            <a:r>
              <a:rPr lang="en-US" sz="3600" dirty="0" smtClean="0">
                <a:cs typeface="Georgia"/>
              </a:rPr>
              <a:t>do the electrons </a:t>
            </a:r>
            <a:r>
              <a:rPr lang="en-US" sz="3600" dirty="0">
                <a:cs typeface="Georgia"/>
              </a:rPr>
              <a:t>combine with </a:t>
            </a:r>
            <a:r>
              <a:rPr lang="en-US" sz="3600" dirty="0" smtClean="0">
                <a:cs typeface="Georgia"/>
              </a:rPr>
              <a:t>to </a:t>
            </a:r>
            <a:r>
              <a:rPr lang="en-US" sz="3600" dirty="0">
                <a:cs typeface="Georgia"/>
              </a:rPr>
              <a:t>form </a:t>
            </a:r>
            <a:r>
              <a:rPr lang="en-US" sz="3600" dirty="0" smtClean="0">
                <a:cs typeface="Georgia"/>
              </a:rPr>
              <a:t>water?</a:t>
            </a:r>
            <a:endParaRPr lang="en-US" sz="3600" dirty="0">
              <a:cs typeface="Georgia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GB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7" name="Rectangle 3"/>
          <p:cNvSpPr>
            <a:spLocks noGrp="1" noChangeArrowheads="1"/>
          </p:cNvSpPr>
          <p:nvPr>
            <p:ph idx="1"/>
          </p:nvPr>
        </p:nvSpPr>
        <p:spPr>
          <a:xfrm>
            <a:off x="191360" y="156555"/>
            <a:ext cx="8952640" cy="46202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>
                <a:cs typeface="Georgia"/>
              </a:rPr>
              <a:t>Aerobic respiration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cs typeface="Georgia"/>
              </a:rPr>
              <a:t>involves both stage 1 </a:t>
            </a:r>
            <a:r>
              <a:rPr lang="en-US" sz="3600" dirty="0" smtClean="0">
                <a:cs typeface="Georgia"/>
              </a:rPr>
              <a:t>- anaerobic</a:t>
            </a:r>
            <a:r>
              <a:rPr lang="en-US" sz="3600" dirty="0">
                <a:cs typeface="Georgia"/>
              </a:rPr>
              <a:t>, low energy </a:t>
            </a:r>
            <a:r>
              <a:rPr lang="en-US" sz="3600" dirty="0" smtClean="0">
                <a:cs typeface="Georgia"/>
              </a:rPr>
              <a:t>release</a:t>
            </a:r>
            <a:endParaRPr lang="en-US" sz="3600" dirty="0">
              <a:cs typeface="Georgia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cs typeface="Georgia"/>
              </a:rPr>
              <a:t>and stage </a:t>
            </a:r>
            <a:r>
              <a:rPr lang="en-US" sz="3600" dirty="0" smtClean="0">
                <a:cs typeface="Georgia"/>
              </a:rPr>
              <a:t>2 - aerobic</a:t>
            </a:r>
            <a:r>
              <a:rPr lang="en-US" sz="3600" dirty="0">
                <a:cs typeface="Georgia"/>
              </a:rPr>
              <a:t>, high energy </a:t>
            </a:r>
            <a:r>
              <a:rPr lang="en-US" sz="3600" dirty="0" smtClean="0">
                <a:cs typeface="Georgia"/>
              </a:rPr>
              <a:t>release</a:t>
            </a:r>
            <a:endParaRPr lang="en-US" sz="3600" dirty="0">
              <a:cs typeface="Georgia"/>
            </a:endParaRPr>
          </a:p>
          <a:p>
            <a:pPr eaLnBrk="1" hangingPunct="1">
              <a:lnSpc>
                <a:spcPct val="80000"/>
              </a:lnSpc>
            </a:pPr>
            <a:endParaRPr lang="en-US" sz="3600" b="1" dirty="0">
              <a:cs typeface="Georgi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smtClean="0">
                <a:cs typeface="Georgia"/>
              </a:rPr>
              <a:t>Anaerobic </a:t>
            </a:r>
            <a:r>
              <a:rPr lang="en-US" sz="3600" b="1" dirty="0">
                <a:cs typeface="Georgia"/>
              </a:rPr>
              <a:t>respiration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cs typeface="Georgia"/>
              </a:rPr>
              <a:t>only </a:t>
            </a:r>
            <a:r>
              <a:rPr lang="en-US" sz="3600" dirty="0">
                <a:cs typeface="Georgia"/>
              </a:rPr>
              <a:t>involves stage 1 and is a low-energy release process</a:t>
            </a:r>
          </a:p>
          <a:p>
            <a:pPr lvl="4" eaLnBrk="1" hangingPunct="1">
              <a:lnSpc>
                <a:spcPct val="80000"/>
              </a:lnSpc>
              <a:spcBef>
                <a:spcPts val="800"/>
              </a:spcBef>
            </a:pP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4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38" y="4776787"/>
            <a:ext cx="417353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2" name="Group 54"/>
          <p:cNvGraphicFramePr>
            <a:graphicFrameLocks noGrp="1"/>
          </p:cNvGraphicFramePr>
          <p:nvPr/>
        </p:nvGraphicFramePr>
        <p:xfrm>
          <a:off x="381000" y="1052513"/>
          <a:ext cx="8305800" cy="4910138"/>
        </p:xfrm>
        <a:graphic>
          <a:graphicData uri="http://schemas.openxmlformats.org/drawingml/2006/table">
            <a:tbl>
              <a:tblPr/>
              <a:tblGrid>
                <a:gridCol w="2971800"/>
                <a:gridCol w="2565400"/>
                <a:gridCol w="2768600"/>
              </a:tblGrid>
              <a:tr h="700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Aerobic 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Anaerobic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Location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Cytoplasm and  Lumen and </a:t>
                      </a:r>
                      <a:r>
                        <a:rPr kumimoji="0" lang="en-I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Cristae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mitochondria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Cytoplasm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Oxygen Requirements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Uses O</a:t>
                      </a:r>
                      <a:r>
                        <a:rPr kumimoji="0" lang="en-IE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Does not use O</a:t>
                      </a:r>
                      <a:r>
                        <a:rPr kumimoji="0" lang="en-I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End Products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en-I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H</a:t>
                      </a:r>
                      <a:r>
                        <a:rPr kumimoji="0" lang="en-I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Ethanol +CO</a:t>
                      </a:r>
                      <a:r>
                        <a:rPr kumimoji="0" lang="en-I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Lactic acid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44" charset="0"/>
                        </a:rPr>
                        <a:t>Energy Produced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44" charset="0"/>
                      </a:endParaRPr>
                    </a:p>
                  </a:txBody>
                  <a:tcPr marL="91100" marR="91100" marT="45552" marB="4555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Lots of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(38 ATP)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Little 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 ATP)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100" marR="91100" marT="45552" marB="45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14313" y="285750"/>
            <a:ext cx="8472487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7" tIns="45709" rIns="91417" bIns="4570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atin typeface="+mj-lt"/>
                <a:ea typeface="+mn-ea"/>
              </a:rPr>
              <a:t>Differences between Aerobic and Anaerobic Respiration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61" y="174097"/>
            <a:ext cx="6802005" cy="64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8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idx="1"/>
          </p:nvPr>
        </p:nvSpPr>
        <p:spPr>
          <a:xfrm>
            <a:off x="182143" y="303905"/>
            <a:ext cx="5371017" cy="463331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b="1" dirty="0">
                <a:latin typeface="Arial" charset="0"/>
              </a:rPr>
              <a:t>To prepare alcohol</a:t>
            </a:r>
            <a:r>
              <a:rPr lang="en-US" dirty="0">
                <a:latin typeface="Arial" charset="0"/>
              </a:rPr>
              <a:t>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</a:rPr>
              <a:t>mix glucose and water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</a:rPr>
              <a:t>boil the solution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</a:rPr>
              <a:t>add yeast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</a:rPr>
              <a:t>cover with oil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</a:rPr>
              <a:t>leave in a warm place</a:t>
            </a:r>
          </a:p>
          <a:p>
            <a:pPr lvl="4" eaLnBrk="1" hangingPunct="1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3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50" y="1301864"/>
            <a:ext cx="3976733" cy="50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1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idx="1"/>
          </p:nvPr>
        </p:nvSpPr>
        <p:spPr>
          <a:xfrm>
            <a:off x="178855" y="286216"/>
            <a:ext cx="8763931" cy="643525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</a:rPr>
              <a:t>To show the production of alcohol</a:t>
            </a:r>
            <a:r>
              <a:rPr lang="en-US" dirty="0"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add acidified potassium dichromate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warm in hot water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if the colour turns from orange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	to green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	then alcohol is 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i="1" dirty="0">
                <a:latin typeface="Arial" charset="0"/>
              </a:rPr>
              <a:t>Or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Arial" charset="0"/>
              </a:rPr>
              <a:t>To show the production of ethanol</a:t>
            </a:r>
            <a:r>
              <a:rPr lang="en-US" dirty="0"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add potassium iodide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add sodium hypochlorite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" charset="0"/>
              </a:rPr>
              <a:t>if the colour changes from brown-orange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	to pale yellow,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	ethanol is present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17471" y="-249411"/>
            <a:ext cx="8229600" cy="1143000"/>
          </a:xfrm>
        </p:spPr>
        <p:txBody>
          <a:bodyPr/>
          <a:lstStyle/>
          <a:p>
            <a:pPr eaLnBrk="1" hangingPunct="1"/>
            <a:r>
              <a:rPr lang="en-IE" b="1" dirty="0" smtClean="0">
                <a:latin typeface="+mn-lt"/>
              </a:rPr>
              <a:t>2 Types </a:t>
            </a:r>
            <a:r>
              <a:rPr lang="en-IE" b="1" dirty="0">
                <a:latin typeface="+mn-lt"/>
              </a:rPr>
              <a:t>of Respiration</a:t>
            </a:r>
            <a:endParaRPr lang="en-US" b="1" dirty="0">
              <a:latin typeface="+mn-lt"/>
            </a:endParaRP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55422" y="893589"/>
            <a:ext cx="9088578" cy="51394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4000" b="1" dirty="0">
                <a:cs typeface="Arial"/>
              </a:rPr>
              <a:t>Aerobic Respiration </a:t>
            </a:r>
            <a:r>
              <a:rPr lang="en-IE" sz="4000" dirty="0" smtClean="0">
                <a:cs typeface="Arial"/>
              </a:rPr>
              <a:t>–</a:t>
            </a:r>
          </a:p>
          <a:p>
            <a:pPr marL="0" indent="0">
              <a:buNone/>
            </a:pPr>
            <a:r>
              <a:rPr lang="en-IE" sz="4000" dirty="0">
                <a:cs typeface="Arial"/>
              </a:rPr>
              <a:t>	</a:t>
            </a:r>
            <a:r>
              <a:rPr lang="en-IE" sz="4000" dirty="0" smtClean="0">
                <a:cs typeface="Arial"/>
              </a:rPr>
              <a:t>the release of energy from food in the</a:t>
            </a:r>
          </a:p>
          <a:p>
            <a:pPr marL="0" indent="0">
              <a:buNone/>
            </a:pPr>
            <a:r>
              <a:rPr lang="en-IE" sz="4000" dirty="0">
                <a:cs typeface="Arial"/>
              </a:rPr>
              <a:t>	</a:t>
            </a:r>
            <a:r>
              <a:rPr lang="en-IE" sz="4000" dirty="0" smtClean="0">
                <a:cs typeface="Arial"/>
              </a:rPr>
              <a:t>presence of oxygen</a:t>
            </a:r>
            <a:endParaRPr lang="en-IE" sz="4000" b="1" dirty="0" smtClean="0">
              <a:cs typeface="Arial"/>
            </a:endParaRPr>
          </a:p>
          <a:p>
            <a:pPr marL="0" indent="0" eaLnBrk="1" hangingPunct="1">
              <a:buNone/>
            </a:pPr>
            <a:r>
              <a:rPr lang="en-IE" sz="4000" b="1" dirty="0" smtClean="0">
                <a:cs typeface="Arial"/>
              </a:rPr>
              <a:t>2. Anaerobic Respiration – </a:t>
            </a:r>
          </a:p>
          <a:p>
            <a:pPr marL="0" indent="0" eaLnBrk="1" hangingPunct="1">
              <a:buNone/>
            </a:pPr>
            <a:r>
              <a:rPr lang="en-IE" sz="4000" dirty="0" smtClean="0">
                <a:cs typeface="Arial"/>
              </a:rPr>
              <a:t>	The </a:t>
            </a:r>
            <a:r>
              <a:rPr lang="en-IE" sz="4000" dirty="0">
                <a:cs typeface="Arial"/>
              </a:rPr>
              <a:t>release of energy from </a:t>
            </a:r>
            <a:endParaRPr lang="en-IE" sz="4000" dirty="0" smtClean="0">
              <a:cs typeface="Arial"/>
            </a:endParaRPr>
          </a:p>
          <a:p>
            <a:pPr marL="0" indent="0" eaLnBrk="1" hangingPunct="1">
              <a:buNone/>
            </a:pPr>
            <a:r>
              <a:rPr lang="en-IE" sz="4000" dirty="0">
                <a:cs typeface="Arial"/>
              </a:rPr>
              <a:t>	</a:t>
            </a:r>
            <a:r>
              <a:rPr lang="en-IE" sz="4000" dirty="0" smtClean="0">
                <a:cs typeface="Arial"/>
              </a:rPr>
              <a:t>food </a:t>
            </a:r>
            <a:r>
              <a:rPr lang="en-IE" sz="4000" dirty="0">
                <a:cs typeface="Arial"/>
              </a:rPr>
              <a:t>without requiring the </a:t>
            </a:r>
            <a:endParaRPr lang="en-IE" sz="4000" dirty="0" smtClean="0">
              <a:cs typeface="Arial"/>
            </a:endParaRPr>
          </a:p>
          <a:p>
            <a:pPr marL="0" indent="0" eaLnBrk="1" hangingPunct="1">
              <a:buNone/>
            </a:pPr>
            <a:r>
              <a:rPr lang="en-IE" sz="4000" dirty="0">
                <a:cs typeface="Arial"/>
              </a:rPr>
              <a:t>	</a:t>
            </a:r>
            <a:r>
              <a:rPr lang="en-IE" sz="4000" dirty="0" smtClean="0">
                <a:cs typeface="Arial"/>
              </a:rPr>
              <a:t>presence </a:t>
            </a:r>
            <a:r>
              <a:rPr lang="en-IE" sz="4000" dirty="0">
                <a:cs typeface="Arial"/>
              </a:rPr>
              <a:t>of oxygen</a:t>
            </a:r>
            <a:endParaRPr lang="en-US" sz="4000" dirty="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62" y="2834215"/>
            <a:ext cx="2437938" cy="37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http://www.science-groove.org/Now/</a:t>
            </a:r>
            <a:r>
              <a:rPr lang="en-US" dirty="0" smtClean="0">
                <a:hlinkClick r:id="rId2"/>
              </a:rPr>
              <a:t>Glucose.mp3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667"/>
            <a:ext cx="8229600" cy="6128807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Glucose -- ah, sugar sugar --</a:t>
            </a:r>
            <a:br>
              <a:rPr lang="en-US" dirty="0"/>
            </a:br>
            <a:r>
              <a:rPr lang="en-US" dirty="0"/>
              <a:t>You are my favorite fuel</a:t>
            </a:r>
            <a:br>
              <a:rPr lang="en-US" dirty="0"/>
            </a:br>
            <a:r>
              <a:rPr lang="en-US" dirty="0"/>
              <a:t>From the blood-borne substrate pool.</a:t>
            </a:r>
            <a:br>
              <a:rPr lang="en-US" dirty="0"/>
            </a:br>
            <a:r>
              <a:rPr lang="en-US" dirty="0"/>
              <a:t>Glucose -- monosaccharide sugar --</a:t>
            </a:r>
            <a:br>
              <a:rPr lang="en-US" dirty="0"/>
            </a:br>
            <a:r>
              <a:rPr lang="en-US" dirty="0"/>
              <a:t>You're sweeter than a woman's kiss</a:t>
            </a:r>
            <a:br>
              <a:rPr lang="en-US" dirty="0"/>
            </a:br>
            <a:r>
              <a:rPr lang="en-US" dirty="0"/>
              <a:t>'Cause I need you for glycolysis.</a:t>
            </a:r>
          </a:p>
          <a:p>
            <a:r>
              <a:rPr lang="en-US" dirty="0"/>
              <a:t>I just can't believe the way my muscles take you in.</a:t>
            </a:r>
            <a:br>
              <a:rPr lang="en-US" dirty="0"/>
            </a:br>
            <a:r>
              <a:rPr lang="en-US" dirty="0"/>
              <a:t>(For you, they'll open the door.)</a:t>
            </a:r>
            <a:br>
              <a:rPr lang="en-US" dirty="0"/>
            </a:br>
            <a:r>
              <a:rPr lang="en-US" dirty="0"/>
              <a:t>All it takes is a little bit of insulin</a:t>
            </a:r>
            <a:br>
              <a:rPr lang="en-US" dirty="0"/>
            </a:br>
            <a:r>
              <a:rPr lang="en-US" dirty="0"/>
              <a:t>(To </a:t>
            </a:r>
            <a:r>
              <a:rPr lang="en-US" dirty="0" err="1"/>
              <a:t>upregulate</a:t>
            </a:r>
            <a:r>
              <a:rPr lang="en-US" dirty="0"/>
              <a:t> GLUT4).</a:t>
            </a:r>
          </a:p>
          <a:p>
            <a:r>
              <a:rPr lang="en-US" dirty="0"/>
              <a:t>Ah, glucose -- ah, sugar sugar --</a:t>
            </a:r>
            <a:br>
              <a:rPr lang="en-US" dirty="0"/>
            </a:br>
            <a:r>
              <a:rPr lang="en-US" dirty="0"/>
              <a:t>You help me make ATP</a:t>
            </a:r>
            <a:br>
              <a:rPr lang="en-US" dirty="0"/>
            </a:br>
            <a:r>
              <a:rPr lang="en-US" dirty="0"/>
              <a:t>When my predators are chasing me.</a:t>
            </a:r>
            <a:br>
              <a:rPr lang="en-US" dirty="0"/>
            </a:br>
            <a:r>
              <a:rPr lang="en-US" dirty="0"/>
              <a:t>Ah, glucose -- you're an aldehyde sugar,</a:t>
            </a:r>
            <a:br>
              <a:rPr lang="en-US" dirty="0"/>
            </a:br>
            <a:r>
              <a:rPr lang="en-US" dirty="0"/>
              <a:t>And you're sweeter than a woman's kiss</a:t>
            </a:r>
            <a:br>
              <a:rPr lang="en-US" dirty="0"/>
            </a:br>
            <a:r>
              <a:rPr lang="en-US" dirty="0"/>
              <a:t>'Cause I need you for glycolysis.</a:t>
            </a:r>
          </a:p>
          <a:p>
            <a:r>
              <a:rPr lang="en-US" dirty="0"/>
              <a:t>I just can't believe the way my muscles break you down.</a:t>
            </a:r>
            <a:br>
              <a:rPr lang="en-US" dirty="0"/>
            </a:br>
            <a:r>
              <a:rPr lang="en-US" dirty="0"/>
              <a:t>(My glycogen is almost gone.)</a:t>
            </a:r>
            <a:br>
              <a:rPr lang="en-US" dirty="0"/>
            </a:br>
            <a:r>
              <a:rPr lang="en-US" dirty="0"/>
              <a:t>A few more seconds and I'll be rigor mortis-bound.</a:t>
            </a:r>
            <a:br>
              <a:rPr lang="en-US" dirty="0"/>
            </a:br>
            <a:r>
              <a:rPr lang="en-US" dirty="0"/>
              <a:t>(Acidosis done me wrong.)</a:t>
            </a:r>
          </a:p>
          <a:p>
            <a:r>
              <a:rPr lang="en-US" dirty="0"/>
              <a:t>Your sweet is turning sour, baby.</a:t>
            </a:r>
            <a:br>
              <a:rPr lang="en-US" dirty="0"/>
            </a:br>
            <a:r>
              <a:rPr lang="en-US" dirty="0"/>
              <a:t>I'm losing all my power, baby.</a:t>
            </a:r>
            <a:br>
              <a:rPr lang="en-US" dirty="0"/>
            </a:br>
            <a:r>
              <a:rPr lang="en-US" i="1" dirty="0"/>
              <a:t>I'm </a:t>
            </a:r>
            <a:r>
              <a:rPr lang="en-US" i="1" dirty="0" err="1"/>
              <a:t>gonna</a:t>
            </a:r>
            <a:r>
              <a:rPr lang="en-US" i="1" dirty="0"/>
              <a:t> make your muscles ache.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No, no, no!</a:t>
            </a:r>
            <a:br>
              <a:rPr lang="en-US" dirty="0"/>
            </a:br>
            <a:r>
              <a:rPr lang="en-US" dirty="0"/>
              <a:t>I'm swimming in lactate, baby.</a:t>
            </a:r>
            <a:br>
              <a:rPr lang="en-US" dirty="0"/>
            </a:br>
            <a:r>
              <a:rPr lang="en-US" dirty="0"/>
              <a:t>Yes, I'm swimming in lactate, baby.</a:t>
            </a:r>
            <a:br>
              <a:rPr lang="en-US" dirty="0"/>
            </a:br>
            <a:r>
              <a:rPr lang="en-US" dirty="0"/>
              <a:t>Now I'm drowning in lactate, baby.</a:t>
            </a:r>
            <a:br>
              <a:rPr lang="en-US" dirty="0"/>
            </a:br>
            <a:r>
              <a:rPr lang="en-US" i="1" dirty="0"/>
              <a:t>I'm </a:t>
            </a:r>
            <a:r>
              <a:rPr lang="en-US" i="1" dirty="0" err="1"/>
              <a:t>gonna</a:t>
            </a:r>
            <a:r>
              <a:rPr lang="en-US" i="1" dirty="0"/>
              <a:t> make your muscles ache.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No, no, no!</a:t>
            </a:r>
            <a:br>
              <a:rPr lang="en-US" dirty="0"/>
            </a:br>
            <a:r>
              <a:rPr lang="en-US" dirty="0"/>
              <a:t>I'm drowning in lactate, baby.</a:t>
            </a:r>
          </a:p>
          <a:p>
            <a:r>
              <a:rPr lang="en-US" dirty="0"/>
              <a:t>Ah, glucose -- ah, sugar sugar --</a:t>
            </a:r>
            <a:br>
              <a:rPr lang="en-US" dirty="0"/>
            </a:br>
            <a:r>
              <a:rPr lang="en-US" dirty="0"/>
              <a:t>I used you up and you left me flat;</a:t>
            </a:r>
            <a:br>
              <a:rPr lang="en-US" dirty="0"/>
            </a:br>
            <a:r>
              <a:rPr lang="en-US" dirty="0"/>
              <a:t>Now I'll have to get my kicks from fat.</a:t>
            </a:r>
            <a:br>
              <a:rPr lang="en-US" dirty="0"/>
            </a:br>
            <a:r>
              <a:rPr lang="en-US" dirty="0"/>
              <a:t>Oh, glucose, glucose, sugar, sugar,</a:t>
            </a:r>
            <a:br>
              <a:rPr lang="en-US" dirty="0"/>
            </a:br>
            <a:r>
              <a:rPr lang="en-US" dirty="0"/>
              <a:t>The honeymoon is over now.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000000"/>
                </a:solidFill>
                <a:latin typeface="Georgia" charset="0"/>
              </a:rPr>
              <a:t>Learning </a:t>
            </a:r>
            <a:r>
              <a:rPr lang="en-GB" b="1" dirty="0" smtClean="0">
                <a:solidFill>
                  <a:srgbClr val="000000"/>
                </a:solidFill>
                <a:latin typeface="Georgia" charset="0"/>
              </a:rPr>
              <a:t>Check 1</a:t>
            </a:r>
            <a:endParaRPr lang="en-US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2717" y="944701"/>
            <a:ext cx="8907956" cy="5776774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GB" sz="4000" dirty="0">
                <a:cs typeface="Arial"/>
              </a:rPr>
              <a:t>What is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cs typeface="Arial"/>
              </a:rPr>
              <a:t>What type of food is usually found in respiration</a:t>
            </a:r>
            <a:r>
              <a:rPr lang="en-GB" sz="4000" dirty="0">
                <a:cs typeface="Arial"/>
              </a:rPr>
              <a:t>? </a:t>
            </a:r>
            <a:endParaRPr lang="en-GB" sz="4000" dirty="0" smtClean="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>
                <a:cs typeface="Arial"/>
              </a:rPr>
              <a:t>Where </a:t>
            </a:r>
            <a:r>
              <a:rPr lang="en-GB" sz="4000" dirty="0">
                <a:cs typeface="Arial"/>
              </a:rPr>
              <a:t>is the energy stored in cells</a:t>
            </a:r>
            <a:r>
              <a:rPr lang="en-GB" sz="4000" dirty="0" smtClean="0">
                <a:cs typeface="Arial"/>
              </a:rPr>
              <a:t>?</a:t>
            </a:r>
            <a:endParaRPr lang="en-GB" sz="4000" dirty="0">
              <a:cs typeface="Arial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4000" dirty="0">
                <a:cs typeface="Arial"/>
              </a:rPr>
              <a:t>There are two types of respiration what are they?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GB" sz="4000" dirty="0">
                <a:cs typeface="Arial"/>
              </a:rPr>
              <a:t>What is the difference between each type?</a:t>
            </a:r>
          </a:p>
          <a:p>
            <a:pPr eaLnBrk="1" hangingPunct="1"/>
            <a:endParaRPr lang="en-US" sz="3600" dirty="0">
              <a:latin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3180B-DD30-B84E-87D1-78C70E498B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idx="1"/>
          </p:nvPr>
        </p:nvSpPr>
        <p:spPr>
          <a:xfrm>
            <a:off x="1" y="250673"/>
            <a:ext cx="8939314" cy="6105677"/>
          </a:xfrm>
        </p:spPr>
        <p:txBody>
          <a:bodyPr>
            <a:normAutofit/>
          </a:bodyPr>
          <a:lstStyle/>
          <a:p>
            <a:pPr marL="742950" indent="-742950" eaLnBrk="1" hangingPunct="1">
              <a:lnSpc>
                <a:spcPct val="90000"/>
              </a:lnSpc>
              <a:buAutoNum type="arabicPeriod"/>
            </a:pPr>
            <a:r>
              <a:rPr lang="en-US" sz="4000" b="1" dirty="0" smtClean="0"/>
              <a:t>Aerobic </a:t>
            </a:r>
            <a:r>
              <a:rPr lang="en-US" sz="4000" b="1" dirty="0"/>
              <a:t>respiration</a:t>
            </a:r>
            <a:r>
              <a:rPr lang="en-US" sz="40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is the </a:t>
            </a:r>
            <a:r>
              <a:rPr lang="en-US" sz="4000" dirty="0"/>
              <a:t>complete breakdown of glucose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releases </a:t>
            </a:r>
            <a:r>
              <a:rPr lang="en-US" sz="4000" dirty="0"/>
              <a:t>a large amount of energy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is represented by the balanced equation</a:t>
            </a:r>
          </a:p>
          <a:p>
            <a:pPr>
              <a:lnSpc>
                <a:spcPct val="120000"/>
              </a:lnSpc>
              <a:buNone/>
            </a:pPr>
            <a:r>
              <a:rPr lang="en-IE" sz="4000" dirty="0" smtClean="0"/>
              <a:t> C</a:t>
            </a:r>
            <a:r>
              <a:rPr lang="en-IE" sz="4000" baseline="-25000" dirty="0" smtClean="0"/>
              <a:t>6</a:t>
            </a:r>
            <a:r>
              <a:rPr lang="en-IE" sz="4000" dirty="0" smtClean="0"/>
              <a:t>H</a:t>
            </a:r>
            <a:r>
              <a:rPr lang="en-IE" sz="4000" baseline="-25000" dirty="0" smtClean="0"/>
              <a:t>12</a:t>
            </a:r>
            <a:r>
              <a:rPr lang="en-IE" sz="4000" dirty="0" smtClean="0"/>
              <a:t>O</a:t>
            </a:r>
            <a:r>
              <a:rPr lang="en-IE" sz="4000" baseline="-25000" dirty="0" smtClean="0"/>
              <a:t>6</a:t>
            </a:r>
            <a:r>
              <a:rPr lang="en-IE" sz="4000" dirty="0" smtClean="0"/>
              <a:t> + 6O</a:t>
            </a:r>
            <a:r>
              <a:rPr lang="en-IE" sz="4000" baseline="-25000" dirty="0" smtClean="0"/>
              <a:t>2</a:t>
            </a:r>
            <a:r>
              <a:rPr lang="en-IE" sz="4000" dirty="0" smtClean="0"/>
              <a:t>          6CO</a:t>
            </a:r>
            <a:r>
              <a:rPr lang="en-IE" sz="4000" baseline="-25000" dirty="0" smtClean="0"/>
              <a:t>2</a:t>
            </a:r>
            <a:r>
              <a:rPr lang="en-IE" sz="4000" dirty="0" smtClean="0"/>
              <a:t> + 6H</a:t>
            </a:r>
            <a:r>
              <a:rPr lang="en-IE" sz="4000" baseline="-25000" dirty="0" smtClean="0"/>
              <a:t>2</a:t>
            </a:r>
            <a:r>
              <a:rPr lang="en-IE" sz="4000" dirty="0" smtClean="0"/>
              <a:t>O + Energy </a:t>
            </a:r>
          </a:p>
          <a:p>
            <a:pPr>
              <a:lnSpc>
                <a:spcPct val="120000"/>
              </a:lnSpc>
              <a:buNone/>
            </a:pPr>
            <a:r>
              <a:rPr lang="en-IE" sz="4000" dirty="0" smtClean="0"/>
              <a:t>Glucose + Oxygen          Carbon dioxide + 										    water 	+ energy</a:t>
            </a:r>
            <a:endParaRPr lang="en-US" sz="4000" dirty="0" smtClean="0"/>
          </a:p>
          <a:p>
            <a:pPr lvl="4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426-4B32-6A4E-8FEB-11B476F570D6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50406" y="3965900"/>
            <a:ext cx="7858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77489" y="4857179"/>
            <a:ext cx="7858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3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1546</Words>
  <Application>Microsoft Macintosh PowerPoint</Application>
  <PresentationFormat>On-screen Show (4:3)</PresentationFormat>
  <Paragraphs>308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Chapter 10 </vt:lpstr>
      <vt:lpstr>PowerPoint Presentation</vt:lpstr>
      <vt:lpstr>PowerPoint Presentation</vt:lpstr>
      <vt:lpstr>PowerPoint Presentation</vt:lpstr>
      <vt:lpstr>2 Types of Respiration</vt:lpstr>
      <vt:lpstr>PowerPoint Presentation</vt:lpstr>
      <vt:lpstr>PowerPoint Presentation</vt:lpstr>
      <vt:lpstr>Learning Check 1</vt:lpstr>
      <vt:lpstr>PowerPoint Presentation</vt:lpstr>
      <vt:lpstr>PowerPoint Presentation</vt:lpstr>
      <vt:lpstr>PowerPoint Presentation</vt:lpstr>
      <vt:lpstr>PowerPoint Presentation</vt:lpstr>
      <vt:lpstr>Learning Check</vt:lpstr>
      <vt:lpstr>PowerPoint Presentation</vt:lpstr>
      <vt:lpstr>Fermentation</vt:lpstr>
      <vt:lpstr>1. Lactic Acid Fermentation</vt:lpstr>
      <vt:lpstr>Lactic Acid Industrial Fermentation</vt:lpstr>
      <vt:lpstr>Lactic Acid Fermentation in animal cells</vt:lpstr>
      <vt:lpstr>Learning Check</vt:lpstr>
      <vt:lpstr>2. Alcohol Fermentation</vt:lpstr>
      <vt:lpstr>Learning Check</vt:lpstr>
      <vt:lpstr>PowerPoint Presentation</vt:lpstr>
      <vt:lpstr>Microorganisms used in bioprocessing</vt:lpstr>
      <vt:lpstr>PowerPoint Presentation</vt:lpstr>
      <vt:lpstr>PowerPoint Presentation</vt:lpstr>
      <vt:lpstr>PowerPoint Presentation</vt:lpstr>
      <vt:lpstr>Learning Check</vt:lpstr>
      <vt:lpstr>Higher Level</vt:lpstr>
      <vt:lpstr>Aerobic Respiration occurs in 2 stages </vt:lpstr>
      <vt:lpstr>Stage 1 Glycolysis</vt:lpstr>
      <vt:lpstr>PowerPoint Presentation</vt:lpstr>
      <vt:lpstr>Learning Check</vt:lpstr>
      <vt:lpstr>PowerPoint Presentation</vt:lpstr>
      <vt:lpstr>PowerPoint Presentation</vt:lpstr>
      <vt:lpstr>PowerPoint Presentation</vt:lpstr>
      <vt:lpstr>Stage 2</vt:lpstr>
      <vt:lpstr>Learning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Check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10 Respiration</dc:title>
  <dc:creator>Virginia Dooley</dc:creator>
  <cp:lastModifiedBy>Virginia Dooley</cp:lastModifiedBy>
  <cp:revision>47</cp:revision>
  <dcterms:created xsi:type="dcterms:W3CDTF">2011-03-30T19:07:52Z</dcterms:created>
  <dcterms:modified xsi:type="dcterms:W3CDTF">2012-02-22T12:31:59Z</dcterms:modified>
</cp:coreProperties>
</file>