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2.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7.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28.xml" ContentType="application/vnd.openxmlformats-officedocument.presentationml.notesSlide+xml"/>
  <Override PartName="/ppt/media/audio1.bin" ContentType="audio/unknown"/>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0" r:id="rId1"/>
  </p:sldMasterIdLst>
  <p:notesMasterIdLst>
    <p:notesMasterId r:id="rId173"/>
  </p:notesMasterIdLst>
  <p:handoutMasterIdLst>
    <p:handoutMasterId r:id="rId174"/>
  </p:handoutMasterIdLst>
  <p:sldIdLst>
    <p:sldId id="269" r:id="rId2"/>
    <p:sldId id="447" r:id="rId3"/>
    <p:sldId id="449" r:id="rId4"/>
    <p:sldId id="450" r:id="rId5"/>
    <p:sldId id="451" r:id="rId6"/>
    <p:sldId id="452" r:id="rId7"/>
    <p:sldId id="453" r:id="rId8"/>
    <p:sldId id="454" r:id="rId9"/>
    <p:sldId id="355" r:id="rId10"/>
    <p:sldId id="260" r:id="rId11"/>
    <p:sldId id="368" r:id="rId12"/>
    <p:sldId id="264" r:id="rId13"/>
    <p:sldId id="267" r:id="rId14"/>
    <p:sldId id="268" r:id="rId15"/>
    <p:sldId id="257" r:id="rId16"/>
    <p:sldId id="258" r:id="rId17"/>
    <p:sldId id="466" r:id="rId18"/>
    <p:sldId id="465" r:id="rId19"/>
    <p:sldId id="467" r:id="rId20"/>
    <p:sldId id="456" r:id="rId21"/>
    <p:sldId id="364" r:id="rId22"/>
    <p:sldId id="363" r:id="rId23"/>
    <p:sldId id="365" r:id="rId24"/>
    <p:sldId id="468" r:id="rId25"/>
    <p:sldId id="366" r:id="rId26"/>
    <p:sldId id="271" r:id="rId27"/>
    <p:sldId id="272" r:id="rId28"/>
    <p:sldId id="357" r:id="rId29"/>
    <p:sldId id="273" r:id="rId30"/>
    <p:sldId id="274" r:id="rId31"/>
    <p:sldId id="276" r:id="rId32"/>
    <p:sldId id="278" r:id="rId33"/>
    <p:sldId id="282" r:id="rId34"/>
    <p:sldId id="279" r:id="rId35"/>
    <p:sldId id="281" r:id="rId36"/>
    <p:sldId id="624" r:id="rId37"/>
    <p:sldId id="286" r:id="rId38"/>
    <p:sldId id="287" r:id="rId39"/>
    <p:sldId id="288" r:id="rId40"/>
    <p:sldId id="289" r:id="rId41"/>
    <p:sldId id="618" r:id="rId42"/>
    <p:sldId id="619" r:id="rId43"/>
    <p:sldId id="291" r:id="rId44"/>
    <p:sldId id="617" r:id="rId45"/>
    <p:sldId id="292" r:id="rId46"/>
    <p:sldId id="293" r:id="rId47"/>
    <p:sldId id="294" r:id="rId48"/>
    <p:sldId id="295" r:id="rId49"/>
    <p:sldId id="296" r:id="rId50"/>
    <p:sldId id="297" r:id="rId51"/>
    <p:sldId id="592" r:id="rId52"/>
    <p:sldId id="298" r:id="rId53"/>
    <p:sldId id="303" r:id="rId54"/>
    <p:sldId id="301" r:id="rId55"/>
    <p:sldId id="305" r:id="rId56"/>
    <p:sldId id="304" r:id="rId57"/>
    <p:sldId id="370" r:id="rId58"/>
    <p:sldId id="371" r:id="rId59"/>
    <p:sldId id="429" r:id="rId60"/>
    <p:sldId id="631" r:id="rId61"/>
    <p:sldId id="376" r:id="rId62"/>
    <p:sldId id="306" r:id="rId63"/>
    <p:sldId id="307" r:id="rId64"/>
    <p:sldId id="309" r:id="rId65"/>
    <p:sldId id="620" r:id="rId66"/>
    <p:sldId id="317" r:id="rId67"/>
    <p:sldId id="436" r:id="rId68"/>
    <p:sldId id="318" r:id="rId69"/>
    <p:sldId id="438" r:id="rId70"/>
    <p:sldId id="437" r:id="rId71"/>
    <p:sldId id="621" r:id="rId72"/>
    <p:sldId id="405" r:id="rId73"/>
    <p:sldId id="445" r:id="rId74"/>
    <p:sldId id="623" r:id="rId75"/>
    <p:sldId id="633" r:id="rId76"/>
    <p:sldId id="634" r:id="rId77"/>
    <p:sldId id="635" r:id="rId78"/>
    <p:sldId id="650" r:id="rId79"/>
    <p:sldId id="418" r:id="rId80"/>
    <p:sldId id="393" r:id="rId81"/>
    <p:sldId id="310" r:id="rId82"/>
    <p:sldId id="632" r:id="rId83"/>
    <p:sldId id="381" r:id="rId84"/>
    <p:sldId id="610" r:id="rId85"/>
    <p:sldId id="611" r:id="rId86"/>
    <p:sldId id="612" r:id="rId87"/>
    <p:sldId id="613" r:id="rId88"/>
    <p:sldId id="614" r:id="rId89"/>
    <p:sldId id="615" r:id="rId90"/>
    <p:sldId id="616" r:id="rId91"/>
    <p:sldId id="420" r:id="rId92"/>
    <p:sldId id="502" r:id="rId93"/>
    <p:sldId id="625" r:id="rId94"/>
    <p:sldId id="630" r:id="rId95"/>
    <p:sldId id="626" r:id="rId96"/>
    <p:sldId id="515" r:id="rId97"/>
    <p:sldId id="478" r:id="rId98"/>
    <p:sldId id="472" r:id="rId99"/>
    <p:sldId id="473" r:id="rId100"/>
    <p:sldId id="474" r:id="rId101"/>
    <p:sldId id="475" r:id="rId102"/>
    <p:sldId id="476" r:id="rId103"/>
    <p:sldId id="514" r:id="rId104"/>
    <p:sldId id="479" r:id="rId105"/>
    <p:sldId id="480" r:id="rId106"/>
    <p:sldId id="629" r:id="rId107"/>
    <p:sldId id="516" r:id="rId108"/>
    <p:sldId id="517" r:id="rId109"/>
    <p:sldId id="481" r:id="rId110"/>
    <p:sldId id="482" r:id="rId111"/>
    <p:sldId id="518" r:id="rId112"/>
    <p:sldId id="636" r:id="rId113"/>
    <p:sldId id="521" r:id="rId114"/>
    <p:sldId id="520" r:id="rId115"/>
    <p:sldId id="523" r:id="rId116"/>
    <p:sldId id="483" r:id="rId117"/>
    <p:sldId id="525" r:id="rId118"/>
    <p:sldId id="526" r:id="rId119"/>
    <p:sldId id="527" r:id="rId120"/>
    <p:sldId id="657" r:id="rId121"/>
    <p:sldId id="637" r:id="rId122"/>
    <p:sldId id="639" r:id="rId123"/>
    <p:sldId id="537" r:id="rId124"/>
    <p:sldId id="542" r:id="rId125"/>
    <p:sldId id="538" r:id="rId126"/>
    <p:sldId id="539" r:id="rId127"/>
    <p:sldId id="543" r:id="rId128"/>
    <p:sldId id="600" r:id="rId129"/>
    <p:sldId id="599" r:id="rId130"/>
    <p:sldId id="601" r:id="rId131"/>
    <p:sldId id="546" r:id="rId132"/>
    <p:sldId id="547" r:id="rId133"/>
    <p:sldId id="557" r:id="rId134"/>
    <p:sldId id="555" r:id="rId135"/>
    <p:sldId id="647" r:id="rId136"/>
    <p:sldId id="659" r:id="rId137"/>
    <p:sldId id="641" r:id="rId138"/>
    <p:sldId id="643" r:id="rId139"/>
    <p:sldId id="644" r:id="rId140"/>
    <p:sldId id="648" r:id="rId141"/>
    <p:sldId id="645" r:id="rId142"/>
    <p:sldId id="646" r:id="rId143"/>
    <p:sldId id="563" r:id="rId144"/>
    <p:sldId id="564" r:id="rId145"/>
    <p:sldId id="656" r:id="rId146"/>
    <p:sldId id="660" r:id="rId147"/>
    <p:sldId id="661" r:id="rId148"/>
    <p:sldId id="603" r:id="rId149"/>
    <p:sldId id="662" r:id="rId150"/>
    <p:sldId id="583" r:id="rId151"/>
    <p:sldId id="664" r:id="rId152"/>
    <p:sldId id="652" r:id="rId153"/>
    <p:sldId id="665" r:id="rId154"/>
    <p:sldId id="566" r:id="rId155"/>
    <p:sldId id="667" r:id="rId156"/>
    <p:sldId id="569" r:id="rId157"/>
    <p:sldId id="588" r:id="rId158"/>
    <p:sldId id="602" r:id="rId159"/>
    <p:sldId id="586" r:id="rId160"/>
    <p:sldId id="654" r:id="rId161"/>
    <p:sldId id="653" r:id="rId162"/>
    <p:sldId id="568" r:id="rId163"/>
    <p:sldId id="655" r:id="rId164"/>
    <p:sldId id="671" r:id="rId165"/>
    <p:sldId id="672" r:id="rId166"/>
    <p:sldId id="651" r:id="rId167"/>
    <p:sldId id="589" r:id="rId168"/>
    <p:sldId id="658" r:id="rId169"/>
    <p:sldId id="673" r:id="rId170"/>
    <p:sldId id="674" r:id="rId171"/>
    <p:sldId id="675" r:id="rId172"/>
  </p:sldIdLst>
  <p:sldSz cx="9144000" cy="6858000" type="screen4x3"/>
  <p:notesSz cx="6858000" cy="9144000"/>
  <p:custDataLst>
    <p:tags r:id="rId176"/>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157" autoAdjust="0"/>
    <p:restoredTop sz="90810" autoAdjust="0"/>
  </p:normalViewPr>
  <p:slideViewPr>
    <p:cSldViewPr>
      <p:cViewPr varScale="1">
        <p:scale>
          <a:sx n="67" d="100"/>
          <a:sy n="67" d="100"/>
        </p:scale>
        <p:origin x="-896" y="-11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4168"/>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notesMaster" Target="notesMasters/notesMaster1.xml"/><Relationship Id="rId174" Type="http://schemas.openxmlformats.org/officeDocument/2006/relationships/handoutMaster" Target="handoutMasters/handoutMaster1.xml"/><Relationship Id="rId175" Type="http://schemas.openxmlformats.org/officeDocument/2006/relationships/printerSettings" Target="printerSettings/printerSettings1.bin"/><Relationship Id="rId176" Type="http://schemas.openxmlformats.org/officeDocument/2006/relationships/tags" Target="tags/tag1.xml"/><Relationship Id="rId177" Type="http://schemas.openxmlformats.org/officeDocument/2006/relationships/presProps" Target="presProps.xml"/><Relationship Id="rId178" Type="http://schemas.openxmlformats.org/officeDocument/2006/relationships/viewProps" Target="viewProps.xml"/><Relationship Id="rId179" Type="http://schemas.openxmlformats.org/officeDocument/2006/relationships/theme" Target="theme/theme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image" Target="../media/image45.png"/><Relationship Id="rId2"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image" Target="../media/image51.png"/><Relationship Id="rId2"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A59AA37F-53D3-F240-9D45-23A590E0DA19}" type="datetimeFigureOut">
              <a:rPr lang="en-US"/>
              <a:pPr>
                <a:defRPr/>
              </a:pPr>
              <a:t>21/03/2013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D6F17C7-C30B-B04B-8C39-9D92CEBD3CA7}" type="slidenum">
              <a:rPr lang="en-US"/>
              <a:pPr>
                <a:defRPr/>
              </a:pPr>
              <a:t>‹#›</a:t>
            </a:fld>
            <a:endParaRPr lang="en-US"/>
          </a:p>
        </p:txBody>
      </p:sp>
    </p:spTree>
    <p:extLst>
      <p:ext uri="{BB962C8B-B14F-4D97-AF65-F5344CB8AC3E}">
        <p14:creationId xmlns:p14="http://schemas.microsoft.com/office/powerpoint/2010/main" val="17475577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59FD1EBC-1647-6949-AF57-990316416A9B}" type="datetimeFigureOut">
              <a:rPr lang="en-US"/>
              <a:pPr>
                <a:defRPr/>
              </a:pPr>
              <a:t>21/03/2013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B055732-1C15-7A44-922B-5931C01D1A67}" type="slidenum">
              <a:rPr lang="en-US"/>
              <a:pPr>
                <a:defRPr/>
              </a:pPr>
              <a:t>‹#›</a:t>
            </a:fld>
            <a:endParaRPr lang="en-US"/>
          </a:p>
        </p:txBody>
      </p:sp>
    </p:spTree>
    <p:extLst>
      <p:ext uri="{BB962C8B-B14F-4D97-AF65-F5344CB8AC3E}">
        <p14:creationId xmlns:p14="http://schemas.microsoft.com/office/powerpoint/2010/main" val="21846671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39D51A-BF8A-9C4A-BB86-831C3F57EF1A}" type="slidenum">
              <a:rPr lang="en-US" sz="1200"/>
              <a:pPr eaLnBrk="1" hangingPunct="1"/>
              <a:t>9</a:t>
            </a:fld>
            <a:endParaRPr lang="en-US" sz="120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IE">
                <a:latin typeface="Arial" charset="0"/>
              </a:rPr>
              <a:t>Heredity is the transmission of characteristics such as eye colour, shape of nose in animals, colour of petal, type of venation in plants from parents to offspring.</a:t>
            </a:r>
          </a:p>
          <a:p>
            <a:pPr eaLnBrk="1" hangingPunct="1"/>
            <a:endParaRPr lang="en-IE">
              <a:latin typeface="Arial" charset="0"/>
            </a:endParaRPr>
          </a:p>
          <a:p>
            <a:pPr eaLnBrk="1" hangingPunct="1"/>
            <a:r>
              <a:rPr lang="en-IE">
                <a:latin typeface="Arial" charset="0"/>
              </a:rPr>
              <a:t>However every  animal &amp; plant is the product of both heredity and their environment.</a:t>
            </a:r>
          </a:p>
          <a:p>
            <a:pPr eaLnBrk="1" hangingPunct="1"/>
            <a:r>
              <a:rPr lang="en-IE">
                <a:latin typeface="Arial" charset="0"/>
              </a:rPr>
              <a:t>For example, a cow might have inherited a trait for yielding large quantities of milk. The mere possession of that trait is not enough to yield milk. The cow must also get the necessary food and nutrients from the environment to make that trait work and yield the milk. Thus there is a definite relationship between heredity and the environment. Each is equally important.</a:t>
            </a:r>
            <a:endParaRPr lang="en-GB">
              <a:latin typeface="Arial" charset="0"/>
            </a:endParaRPr>
          </a:p>
        </p:txBody>
      </p:sp>
      <p:sp>
        <p:nvSpPr>
          <p:cNvPr id="34820" name="Header Placeholder 4"/>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7C6AF3-CF61-D84A-A559-E2FDB4ED9CB2}" type="slidenum">
              <a:rPr lang="en-US" sz="1200"/>
              <a:pPr eaLnBrk="1" hangingPunct="1"/>
              <a:t>40</a:t>
            </a:fld>
            <a:endParaRPr lang="en-US" sz="1200"/>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GB" sz="1200" b="1" dirty="0" smtClean="0"/>
              <a:t>DNA profiles </a:t>
            </a:r>
            <a:r>
              <a:rPr lang="en-GB" sz="1200" dirty="0" smtClean="0"/>
              <a:t>can be used to:</a:t>
            </a:r>
          </a:p>
          <a:p>
            <a:pPr>
              <a:buFontTx/>
              <a:buChar char="•"/>
            </a:pPr>
            <a:r>
              <a:rPr lang="en-GB" sz="1200" dirty="0" smtClean="0"/>
              <a:t>  establish whether biological tissue at a crime scene matches or does not match a suspect</a:t>
            </a:r>
          </a:p>
          <a:p>
            <a:pPr>
              <a:buFontTx/>
              <a:buChar char="•"/>
            </a:pPr>
            <a:r>
              <a:rPr lang="en-GB" sz="1200" dirty="0" smtClean="0"/>
              <a:t>  determine whether a person is or is not the parent of a child</a:t>
            </a:r>
          </a:p>
          <a:p>
            <a:pPr eaLnBrk="1" hangingPunct="1">
              <a:spcBef>
                <a:spcPct val="0"/>
              </a:spcBef>
            </a:pPr>
            <a:endParaRPr lang="en-US" dirty="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71961B-5195-7547-A653-40F9EB5C62F7}" type="slidenum">
              <a:rPr lang="en-US" sz="1200"/>
              <a:pPr eaLnBrk="1" hangingPunct="1"/>
              <a:t>41</a:t>
            </a:fld>
            <a:endParaRPr lang="en-US" sz="1200"/>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A34ED-57BA-8A46-94FC-640DCF37BB87}" type="slidenum">
              <a:rPr lang="en-US" sz="1200"/>
              <a:pPr eaLnBrk="1" hangingPunct="1"/>
              <a:t>42</a:t>
            </a:fld>
            <a:endParaRPr lang="en-US" sz="1200"/>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E">
                <a:latin typeface="Calibri" charset="0"/>
              </a:rPr>
              <a:t>Used in analysis of family relationships in disputed paternity and immigration cases.DNA profiling has also proved valuable in sea &amp; air accidents when victims are beyond recognition. </a:t>
            </a:r>
            <a:endParaRPr lang="en-GB">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3ABA79-5DCA-9749-AE39-CFA001B7AC56}" type="slidenum">
              <a:rPr lang="en-US" sz="1200"/>
              <a:pPr eaLnBrk="1" hangingPunct="1"/>
              <a:t>43</a:t>
            </a:fld>
            <a:endParaRPr lang="en-US" sz="1200"/>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D5C186-26B3-7749-833A-6DE26CA19547}" type="slidenum">
              <a:rPr lang="en-US" sz="1200"/>
              <a:pPr eaLnBrk="1" hangingPunct="1"/>
              <a:t>45</a:t>
            </a:fld>
            <a:endParaRPr lang="en-US" sz="1200"/>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061AB7-C9FA-ED41-87E4-754B99ECB760}" type="slidenum">
              <a:rPr lang="en-US" sz="1200"/>
              <a:pPr eaLnBrk="1" hangingPunct="1"/>
              <a:t>46</a:t>
            </a:fld>
            <a:endParaRPr lang="en-US" sz="1200"/>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E">
                <a:latin typeface="Footlight MT Light" charset="0"/>
              </a:rPr>
              <a:t>The  samples containing the restriction fragments produced in step 2 </a:t>
            </a:r>
          </a:p>
          <a:p>
            <a:pPr eaLnBrk="1" hangingPunct="1">
              <a:spcBef>
                <a:spcPct val="0"/>
              </a:spcBef>
            </a:pPr>
            <a:r>
              <a:rPr lang="en-IE">
                <a:latin typeface="Footlight MT Light" charset="0"/>
              </a:rPr>
              <a:t>are pipetted into individual wells in an agarose gel immersed in an alkaline buffer ( in an electrophoresis tank). Electrophoresis is started.</a:t>
            </a:r>
            <a:endParaRPr lang="en-GB">
              <a:latin typeface="Footlight MT Ligh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2F2F2A-9925-CF47-A576-70DC85B7218C}" type="slidenum">
              <a:rPr lang="en-US" sz="1200"/>
              <a:pPr eaLnBrk="1" hangingPunct="1"/>
              <a:t>48</a:t>
            </a:fld>
            <a:endParaRPr lang="en-US" sz="1200"/>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E1AAD8-0CC0-9A40-B5F6-23A74B7EF148}" type="slidenum">
              <a:rPr lang="en-US" sz="1200"/>
              <a:pPr eaLnBrk="1" hangingPunct="1"/>
              <a:t>49</a:t>
            </a:fld>
            <a:endParaRPr lang="en-US"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417C20-AE9B-0A45-814C-990028A3959F}" type="slidenum">
              <a:rPr lang="en-US" sz="1200"/>
              <a:pPr eaLnBrk="1" hangingPunct="1"/>
              <a:t>50</a:t>
            </a:fld>
            <a:endParaRPr lang="en-US" sz="1200"/>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7" name="Rectangle 3"/>
          <p:cNvSpPr>
            <a:spLocks noGrp="1" noChangeArrowheads="1"/>
          </p:cNvSpPr>
          <p:nvPr>
            <p:ph type="body" idx="1"/>
          </p:nvPr>
        </p:nvSpPr>
        <p:spPr bwMode="auto">
          <a:xfrm>
            <a:off x="914400" y="4343400"/>
            <a:ext cx="51054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IE">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dirty="0" smtClean="0"/>
              <a:t>Genetic or DNA screening </a:t>
            </a:r>
            <a:r>
              <a:rPr lang="en-GB" sz="1200" dirty="0" smtClean="0"/>
              <a:t>means that a person’s DNA can be tested to show the presence of normal or altered genes (which may cause disease).</a:t>
            </a:r>
          </a:p>
          <a:p>
            <a:r>
              <a:rPr lang="en-US" dirty="0" smtClean="0"/>
              <a:t>Build</a:t>
            </a:r>
            <a:r>
              <a:rPr lang="en-US" baseline="0" dirty="0" smtClean="0"/>
              <a:t> up of mucus in the lungs &amp; intestines. </a:t>
            </a:r>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52</a:t>
            </a:fld>
            <a:endParaRPr lang="en-US"/>
          </a:p>
        </p:txBody>
      </p:sp>
    </p:spTree>
    <p:extLst>
      <p:ext uri="{BB962C8B-B14F-4D97-AF65-F5344CB8AC3E}">
        <p14:creationId xmlns:p14="http://schemas.microsoft.com/office/powerpoint/2010/main" val="91123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E" sz="1200" dirty="0" smtClean="0">
                <a:cs typeface="Arial" charset="0"/>
              </a:rPr>
              <a:t>Chromosomes contain a number of genes arranged along the DNA of the chromosome</a:t>
            </a:r>
            <a:endParaRPr lang="en-US" sz="1200" dirty="0" smtClean="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10</a:t>
            </a:fld>
            <a:endParaRPr lang="en-US"/>
          </a:p>
        </p:txBody>
      </p:sp>
    </p:spTree>
    <p:extLst>
      <p:ext uri="{BB962C8B-B14F-4D97-AF65-F5344CB8AC3E}">
        <p14:creationId xmlns:p14="http://schemas.microsoft.com/office/powerpoint/2010/main" val="3959602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8E9FC-ABE2-8247-88FA-4EF578FFC41D}" type="slidenum">
              <a:rPr lang="en-US" sz="1200"/>
              <a:pPr eaLnBrk="1" hangingPunct="1"/>
              <a:t>54</a:t>
            </a:fld>
            <a:endParaRPr lang="en-US" sz="1200"/>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arenBoth"/>
            </a:pPr>
            <a:r>
              <a:rPr lang="en-IE" sz="1000">
                <a:latin typeface="Arial Narrow" charset="0"/>
              </a:rPr>
              <a:t>Forensic samples odf DNA are rarely pure. Typically bloodstains on clothing or furniture will be contaminated with all sorts of other material. DNA from fungi,bacteria can be present and show up in a fingerprint. DNA decays rapidly and so some of the DNA sites attacked by restriction enzymes may be lost or or cause them to cut in wrong places. Other contaminants may attach to the DNA fragments and weigh them down and shift bands to an unpredictable extent</a:t>
            </a:r>
          </a:p>
          <a:p>
            <a:pPr marL="228600" indent="-228600" eaLnBrk="1" hangingPunct="1">
              <a:spcBef>
                <a:spcPct val="0"/>
              </a:spcBef>
              <a:buFontTx/>
              <a:buAutoNum type="arabicParenBoth"/>
            </a:pPr>
            <a:r>
              <a:rPr lang="en-IE" sz="1000">
                <a:latin typeface="Arial Narrow" charset="0"/>
              </a:rPr>
              <a:t>Human beings collect,register and store the samples and therefore there is the possibility of human error. Accuracy has been challanged because segments rather than complete DNA strands are fingerprinted  and so a fingerprint may not be unique. Often tests carried out in private laboratories that may not follow uniform testing standards and quality control </a:t>
            </a:r>
          </a:p>
          <a:p>
            <a:pPr marL="228600" indent="-228600" eaLnBrk="1" hangingPunct="1">
              <a:spcBef>
                <a:spcPct val="0"/>
              </a:spcBef>
              <a:buFontTx/>
              <a:buAutoNum type="arabicParenBoth"/>
            </a:pPr>
            <a:r>
              <a:rPr lang="en-IE" sz="1000">
                <a:latin typeface="Arial Narrow" charset="0"/>
              </a:rPr>
              <a:t>(£) Band on electrophoresis gels are sometimes indistinct and can result in interpretation being a matter of opinion</a:t>
            </a:r>
          </a:p>
          <a:p>
            <a:pPr marL="228600" indent="-228600" eaLnBrk="1" hangingPunct="1">
              <a:spcBef>
                <a:spcPct val="0"/>
              </a:spcBef>
              <a:buFontTx/>
              <a:buAutoNum type="arabicParenBoth"/>
            </a:pPr>
            <a:r>
              <a:rPr lang="en-IE" sz="1000">
                <a:latin typeface="Arial Narrow" charset="0"/>
              </a:rPr>
              <a:t>If certain behaviours family relationships or physical characteristics are shown to have genetic roots a DNA database could offer the opportunity for discrimination</a:t>
            </a:r>
          </a:p>
          <a:p>
            <a:pPr marL="228600" indent="-228600" eaLnBrk="1" hangingPunct="1">
              <a:spcBef>
                <a:spcPct val="0"/>
              </a:spcBef>
              <a:buFontTx/>
              <a:buAutoNum type="arabicParenBoth"/>
            </a:pPr>
            <a:r>
              <a:rPr lang="en-IE" sz="1000">
                <a:latin typeface="Arial Narrow" charset="0"/>
              </a:rPr>
              <a:t>When DNA fing. Is used in a criminal investigation should the authorities be allowed to keep DNA records or samples from those people not proven guilty or those who are proven guilty.</a:t>
            </a:r>
          </a:p>
          <a:p>
            <a:pPr marL="228600" indent="-228600" eaLnBrk="1" hangingPunct="1">
              <a:spcBef>
                <a:spcPct val="0"/>
              </a:spcBef>
              <a:buFontTx/>
              <a:buAutoNum type="arabicParenBoth"/>
            </a:pPr>
            <a:r>
              <a:rPr lang="en-IE" sz="1000">
                <a:latin typeface="Arial Narrow" charset="0"/>
              </a:rPr>
              <a:t>What org. might want to use and be prepared to pay for DNA Fing.</a:t>
            </a:r>
          </a:p>
          <a:p>
            <a:pPr marL="228600" indent="-228600" eaLnBrk="1" hangingPunct="1">
              <a:spcBef>
                <a:spcPct val="0"/>
              </a:spcBef>
              <a:buFontTx/>
              <a:buAutoNum type="arabicParenBoth"/>
            </a:pPr>
            <a:r>
              <a:rPr lang="en-IE" sz="1000">
                <a:latin typeface="Arial Narrow" charset="0"/>
              </a:rPr>
              <a:t>The distribution of allele frequencies in various VNTR loci can vary among different ethnic groups</a:t>
            </a:r>
          </a:p>
          <a:p>
            <a:pPr marL="228600" indent="-228600" eaLnBrk="1" hangingPunct="1">
              <a:spcBef>
                <a:spcPct val="0"/>
              </a:spcBef>
              <a:buFontTx/>
              <a:buAutoNum type="arabicParenBoth"/>
            </a:pPr>
            <a:endParaRPr lang="en-GB" sz="1000">
              <a:latin typeface="Arial Narrow"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3600" dirty="0" smtClean="0">
                <a:latin typeface="Arial" charset="0"/>
                <a:cs typeface="Arial" charset="0"/>
              </a:rPr>
              <a:t>The process of copying DNA in a cell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Arial" charset="0"/>
              </a:rPr>
              <a:t>Each chain serves as a template for a new nucleotide chain.</a:t>
            </a:r>
            <a:r>
              <a:rPr lang="en-GB" sz="1200" dirty="0" smtClean="0"/>
              <a:t> </a:t>
            </a: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57</a:t>
            </a:fld>
            <a:endParaRPr lang="en-US"/>
          </a:p>
        </p:txBody>
      </p:sp>
    </p:spTree>
    <p:extLst>
      <p:ext uri="{BB962C8B-B14F-4D97-AF65-F5344CB8AC3E}">
        <p14:creationId xmlns:p14="http://schemas.microsoft.com/office/powerpoint/2010/main" val="3476455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a:cs typeface="Arial"/>
              </a:rPr>
              <a:t>Each new DNA molecule has I new and I original nucleotide chain. </a:t>
            </a: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59</a:t>
            </a:fld>
            <a:endParaRPr lang="en-US"/>
          </a:p>
        </p:txBody>
      </p:sp>
    </p:spTree>
    <p:extLst>
      <p:ext uri="{BB962C8B-B14F-4D97-AF65-F5344CB8AC3E}">
        <p14:creationId xmlns:p14="http://schemas.microsoft.com/office/powerpoint/2010/main" val="244653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Times New Roman" charset="0"/>
            </a:endParaRPr>
          </a:p>
        </p:txBody>
      </p:sp>
      <p:sp>
        <p:nvSpPr>
          <p:cNvPr id="119810" name="Rectangle 3"/>
          <p:cNvSpPr>
            <a:spLocks noGrp="1" noRot="1" noChangeAspect="1" noChangeArrowheads="1" noTextEdit="1"/>
          </p:cNvSpPr>
          <p:nvPr>
            <p:ph type="sldImg"/>
          </p:nvPr>
        </p:nvSpPr>
        <p:spPr bwMode="auto">
          <a:xfrm>
            <a:off x="1150938" y="692150"/>
            <a:ext cx="4556125"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charset="0"/>
              <a:buNone/>
            </a:pPr>
            <a:r>
              <a:rPr lang="en-US" sz="1200" dirty="0" smtClean="0">
                <a:latin typeface="Arial" charset="0"/>
                <a:cs typeface="Arial" charset="0"/>
              </a:rPr>
              <a:t>Cell produces a protein</a:t>
            </a:r>
          </a:p>
          <a:p>
            <a:pPr eaLnBrk="1" hangingPunct="1">
              <a:buFont typeface="Arial" charset="0"/>
              <a:buNone/>
            </a:pPr>
            <a:r>
              <a:rPr lang="en-US" sz="1200" dirty="0" smtClean="0">
                <a:latin typeface="Arial" charset="0"/>
                <a:cs typeface="Arial" charset="0"/>
              </a:rPr>
              <a:t>–Occurs at the ribosome in the cytoplasm where the cell keeps its supply of </a:t>
            </a:r>
            <a:r>
              <a:rPr lang="en-US" sz="1200" dirty="0" err="1" smtClean="0">
                <a:latin typeface="Arial" charset="0"/>
                <a:cs typeface="Arial" charset="0"/>
              </a:rPr>
              <a:t>tRNA</a:t>
            </a:r>
            <a:endParaRPr lang="en-US" sz="1200" dirty="0" smtClean="0">
              <a:latin typeface="Arial" charset="0"/>
              <a:cs typeface="Arial" charset="0"/>
            </a:endParaRPr>
          </a:p>
          <a:p>
            <a:pPr eaLnBrk="1" hangingPunct="1">
              <a:buFont typeface="Arial" charset="0"/>
              <a:buNone/>
            </a:pPr>
            <a:endParaRPr lang="en-US" sz="1200" dirty="0" smtClean="0">
              <a:latin typeface="Arial" charset="0"/>
              <a:cs typeface="Arial" charset="0"/>
            </a:endParaRPr>
          </a:p>
          <a:p>
            <a:pPr eaLnBrk="1" hangingPunct="1">
              <a:buFont typeface="Arial" charset="0"/>
              <a:buNone/>
            </a:pPr>
            <a:r>
              <a:rPr lang="en-US" sz="1200" b="1" dirty="0" smtClean="0">
                <a:latin typeface="Arial" charset="0"/>
                <a:cs typeface="Arial" charset="0"/>
              </a:rPr>
              <a:t>Tools of translation (in addition to mRNA)</a:t>
            </a:r>
          </a:p>
          <a:p>
            <a:pPr eaLnBrk="1" hangingPunct="1">
              <a:buFont typeface="Arial" charset="0"/>
              <a:buNone/>
            </a:pPr>
            <a:r>
              <a:rPr lang="en-US" sz="1200" dirty="0" smtClean="0">
                <a:latin typeface="Arial" charset="0"/>
                <a:cs typeface="Arial" charset="0"/>
              </a:rPr>
              <a:t>– </a:t>
            </a:r>
            <a:r>
              <a:rPr lang="en-US" sz="1200" dirty="0" err="1" smtClean="0">
                <a:latin typeface="Arial" charset="0"/>
                <a:cs typeface="Arial" charset="0"/>
              </a:rPr>
              <a:t>tRNA</a:t>
            </a:r>
            <a:endParaRPr lang="en-US" sz="1200" dirty="0" smtClean="0">
              <a:latin typeface="Arial" charset="0"/>
              <a:cs typeface="Arial" charset="0"/>
            </a:endParaRPr>
          </a:p>
          <a:p>
            <a:pPr eaLnBrk="1" hangingPunct="1">
              <a:buFont typeface="Arial" charset="0"/>
              <a:buNone/>
            </a:pPr>
            <a:r>
              <a:rPr lang="en-US" sz="1200" dirty="0" smtClean="0">
                <a:latin typeface="Arial" charset="0"/>
                <a:cs typeface="Arial" charset="0"/>
              </a:rPr>
              <a:t>– Ribosomes (rRNA)</a:t>
            </a:r>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72</a:t>
            </a:fld>
            <a:endParaRPr lang="en-US"/>
          </a:p>
        </p:txBody>
      </p:sp>
    </p:spTree>
    <p:extLst>
      <p:ext uri="{BB962C8B-B14F-4D97-AF65-F5344CB8AC3E}">
        <p14:creationId xmlns:p14="http://schemas.microsoft.com/office/powerpoint/2010/main" val="1852418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CC5E1E1-FC19-5743-821C-16C052246B6E}" type="slidenum">
              <a:rPr lang="en-GB">
                <a:latin typeface="Calibri" charset="0"/>
              </a:rPr>
              <a:pPr eaLnBrk="1" hangingPunct="1"/>
              <a:t>75</a:t>
            </a:fld>
            <a:endParaRPr lang="en-GB">
              <a:latin typeface="Calibri"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17E692C-570C-9247-9101-244988BCC4CD}" type="slidenum">
              <a:rPr lang="en-GB">
                <a:latin typeface="Calibri" charset="0"/>
              </a:rPr>
              <a:pPr eaLnBrk="1" hangingPunct="1"/>
              <a:t>76</a:t>
            </a:fld>
            <a:endParaRPr lang="en-GB">
              <a:latin typeface="Calibri"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84031C-B382-9042-A643-F3748C18DCD2}" type="slidenum">
              <a:rPr lang="en-GB">
                <a:latin typeface="Calibri" charset="0"/>
              </a:rPr>
              <a:pPr eaLnBrk="1" hangingPunct="1"/>
              <a:t>77</a:t>
            </a:fld>
            <a:endParaRPr lang="en-GB">
              <a:latin typeface="Calibri"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0CC0C6F-327B-3F4E-B2DF-8CF291DC6DE5}" type="slidenum">
              <a:rPr lang="en-GB">
                <a:latin typeface="Calibri" charset="0"/>
              </a:rPr>
              <a:pPr eaLnBrk="1" hangingPunct="1"/>
              <a:t>82</a:t>
            </a:fld>
            <a:endParaRPr lang="en-GB">
              <a:latin typeface="Calibri"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11A38D-C1F8-1B4E-84DB-3F43C6B59DD1}" type="slidenum">
              <a:rPr lang="en-US" sz="1200"/>
              <a:pPr eaLnBrk="1" hangingPunct="1"/>
              <a:t>118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B8A644-1496-6D4F-B28A-0988E3FC7C95}" type="slidenum">
              <a:rPr lang="en-IE" sz="1200"/>
              <a:pPr eaLnBrk="1" hangingPunct="1"/>
              <a:t>11</a:t>
            </a:fld>
            <a:endParaRPr lang="en-IE" sz="1200"/>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6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86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9E015B-22ED-AF43-A340-BE03E078C09C}" type="slidenum">
              <a:rPr lang="en-US" sz="1200"/>
              <a:pPr eaLnBrk="1" hangingPunct="1"/>
              <a:t>119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0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90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6D09EA-548C-5C47-8322-E3E58DDC43B6}" type="slidenum">
              <a:rPr lang="en-US" sz="1200"/>
              <a:pPr eaLnBrk="1" hangingPunct="1"/>
              <a:t>123</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6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96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36A5E1-166A-9944-901B-7C0929CFE6FC}" type="slidenum">
              <a:rPr lang="en-US" sz="1200"/>
              <a:pPr eaLnBrk="1" hangingPunct="1"/>
              <a:t>124</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2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92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B01FF7-0D96-AA47-AF3A-26C92797B62A}" type="slidenum">
              <a:rPr lang="en-US" sz="1200"/>
              <a:pPr eaLnBrk="1" hangingPunct="1"/>
              <a:t>125</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94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AE1C9D-5770-534F-9662-EF43332F7D61}" type="slidenum">
              <a:rPr lang="en-US" sz="1200"/>
              <a:pPr eaLnBrk="1" hangingPunct="1"/>
              <a:t>126</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8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198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87330-7A4B-6E4E-BB9C-95A5C28F787A}" type="slidenum">
              <a:rPr lang="en-US" sz="1200"/>
              <a:pPr eaLnBrk="1" hangingPunct="1"/>
              <a:t>127</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rPr>
              <a:t>Genes that are damaged or copied incorrectly.</a:t>
            </a:r>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129</a:t>
            </a:fld>
            <a:endParaRPr lang="en-US"/>
          </a:p>
        </p:txBody>
      </p:sp>
    </p:spTree>
    <p:extLst>
      <p:ext uri="{BB962C8B-B14F-4D97-AF65-F5344CB8AC3E}">
        <p14:creationId xmlns:p14="http://schemas.microsoft.com/office/powerpoint/2010/main" val="2676910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205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A7C432-D56E-754C-AEA5-B163C45464A3}" type="slidenum">
              <a:rPr lang="en-US" sz="1200"/>
              <a:pPr eaLnBrk="1" hangingPunct="1"/>
              <a:t>131</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7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207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19D1E8-D395-E648-8148-8E24EF308094}" type="slidenum">
              <a:rPr lang="en-US" sz="1200"/>
              <a:pPr eaLnBrk="1" hangingPunct="1"/>
              <a:t>132</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9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209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2DE9A-2C9C-5442-A835-8DC370D94F27}" type="slidenum">
              <a:rPr lang="en-US" sz="1200"/>
              <a:pPr eaLnBrk="1" hangingPunct="1"/>
              <a:t>133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sz="1200" dirty="0" smtClean="0">
                <a:latin typeface="Arial" charset="0"/>
              </a:rPr>
              <a:t>Genes only comprise about 3% of the DNA in human cells.</a:t>
            </a:r>
          </a:p>
          <a:p>
            <a:pPr eaLnBrk="1" hangingPunct="1">
              <a:lnSpc>
                <a:spcPct val="80000"/>
              </a:lnSpc>
            </a:pPr>
            <a:r>
              <a:rPr lang="en-US" sz="1200" dirty="0" smtClean="0">
                <a:latin typeface="Arial" charset="0"/>
              </a:rPr>
              <a:t>The rest of the DNA is said to be non-coding.</a:t>
            </a: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13</a:t>
            </a:fld>
            <a:endParaRPr lang="en-US"/>
          </a:p>
        </p:txBody>
      </p:sp>
    </p:spTree>
    <p:extLst>
      <p:ext uri="{BB962C8B-B14F-4D97-AF65-F5344CB8AC3E}">
        <p14:creationId xmlns:p14="http://schemas.microsoft.com/office/powerpoint/2010/main" val="3846824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1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IE">
              <a:latin typeface="Calibri" charset="0"/>
            </a:endParaRPr>
          </a:p>
        </p:txBody>
      </p:sp>
      <p:sp>
        <p:nvSpPr>
          <p:cNvPr id="211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717B54-1F7D-9149-BE18-7E390B9506C4}" type="slidenum">
              <a:rPr lang="en-US" sz="1200"/>
              <a:pPr eaLnBrk="1" hangingPunct="1"/>
              <a:t>134</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 common example of comparative anatomy is the similar bone structures in forelimbs of cats, whales, bats, and humans. All of these appendages consist of the same basic parts; yet, they serve completely different functions. The skeletal parts which form a structure used for swimming, such as a fin, would not be ideal to form a wing, which is better-suited for flight. One explanation for the forelimbs' similar composition is descent with modification.</a:t>
            </a:r>
          </a:p>
          <a:p>
            <a:endParaRPr lang="en-US" dirty="0" smtClean="0"/>
          </a:p>
          <a:p>
            <a:r>
              <a:rPr lang="en-US" dirty="0" smtClean="0"/>
              <a:t>Through random mutations and natural selection anatomical structures gradually became better-adapted to the every organism's respective habitat.[1] Two major concepts of comparative anatomy are:</a:t>
            </a:r>
          </a:p>
          <a:p>
            <a:r>
              <a:rPr lang="en-US" dirty="0" smtClean="0"/>
              <a:t>Homologous structures - structures (body parts/anatomy) which are similar in different species because the species have common descent. They may or may not perform the same function. An example is the forelimb structure shared by cats and whales.</a:t>
            </a:r>
          </a:p>
          <a:p>
            <a:r>
              <a:rPr lang="en-US" dirty="0" smtClean="0"/>
              <a:t>Analogous structures - structures similar in different organisms because they evolved in a similar environment, rather than were inherited from a recent common ancestor. They usually serve the same or similar purposes. An example is the streamlined torpedo body shape of porpoises and sharks. So even though they evolved from different ancestors, porpoises and sharks developed analogous structures as a result of their evolution in the same aquatic environment.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pattern of limb bones called pentadactyl limb is an example of homologous structures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pentadactyl limb is common to humans, other mammals (although whales and dolphins have lost their hind limbs), birds, dinosaurs, and other reptiles and amphibians.</a:t>
            </a:r>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166</a:t>
            </a:fld>
            <a:endParaRPr lang="en-US"/>
          </a:p>
        </p:txBody>
      </p:sp>
    </p:spTree>
    <p:extLst>
      <p:ext uri="{BB962C8B-B14F-4D97-AF65-F5344CB8AC3E}">
        <p14:creationId xmlns:p14="http://schemas.microsoft.com/office/powerpoint/2010/main" val="2458804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 common example of comparative anatomy is the similar bone structures in forelimbs of cats, whales, bats, and humans. All of these appendages consist of the same basic parts; yet, they serve completely different functions. The skeletal parts which form a structure used for swimming, such as a fin, would not be ideal to form a wing, which is better-suited for flight. One explanation for the forelimbs' similar composition is descent with modification.</a:t>
            </a:r>
          </a:p>
          <a:p>
            <a:endParaRPr lang="en-US" dirty="0" smtClean="0"/>
          </a:p>
          <a:p>
            <a:r>
              <a:rPr lang="en-US" dirty="0" smtClean="0"/>
              <a:t>Through random mutations and natural selection anatomical structures gradually became better-adapted to the every organism's respective habitat.[1] Two major concepts of comparative anatomy are:</a:t>
            </a:r>
          </a:p>
          <a:p>
            <a:r>
              <a:rPr lang="en-US" dirty="0" smtClean="0"/>
              <a:t>Homologous structures - structures (body parts/anatomy) which are similar in different species because the species have common descent. They may or may not perform the same function. An example is the forelimb structure shared by cats and whales.</a:t>
            </a:r>
          </a:p>
          <a:p>
            <a:r>
              <a:rPr lang="en-US" dirty="0" smtClean="0"/>
              <a:t>Analogous structures - structures similar in different organisms because they evolved in a similar environment, rather than were inherited from a recent common ancestor. They usually serve the same or similar purposes. An example is the streamlined torpedo body shape of porpoises and sharks. So even though they evolved from different ancestors, porpoises and sharks developed analogous structures as a result of their evolution in the same aquatic environment.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pattern of limb bones called pentadactyl limb is an example of homologous structures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pentadactyl limb is common to humans, other mammals (although whales and dolphins have lost their hind limbs), birds, dinosaurs, and other reptiles and amphibians.</a:t>
            </a:r>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168</a:t>
            </a:fld>
            <a:endParaRPr lang="en-US"/>
          </a:p>
        </p:txBody>
      </p:sp>
    </p:spTree>
    <p:extLst>
      <p:ext uri="{BB962C8B-B14F-4D97-AF65-F5344CB8AC3E}">
        <p14:creationId xmlns:p14="http://schemas.microsoft.com/office/powerpoint/2010/main" val="245880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 Things You Should Know About Genetics is an animated film that presents fundamental background information about genetics, as well as offering some quirky but interesting facts about DNA, genes and genetics. It was created to be an upbeat, fun educational short film to initiate and draw interest to this sometimes daunting and seemingly complex subject matter.</a:t>
            </a:r>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15</a:t>
            </a:fld>
            <a:endParaRPr lang="en-US"/>
          </a:p>
        </p:txBody>
      </p:sp>
    </p:spTree>
    <p:extLst>
      <p:ext uri="{BB962C8B-B14F-4D97-AF65-F5344CB8AC3E}">
        <p14:creationId xmlns:p14="http://schemas.microsoft.com/office/powerpoint/2010/main" val="319622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smtClean="0">
                <a:latin typeface="Arial" charset="0"/>
              </a:rPr>
              <a:t>Characteristics </a:t>
            </a:r>
            <a:r>
              <a:rPr lang="en-US" dirty="0" smtClean="0">
                <a:latin typeface="Arial" charset="0"/>
              </a:rPr>
              <a:t>arise from the interaction of genes and their environment.</a:t>
            </a: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16</a:t>
            </a:fld>
            <a:endParaRPr lang="en-US"/>
          </a:p>
        </p:txBody>
      </p:sp>
    </p:spTree>
    <p:extLst>
      <p:ext uri="{BB962C8B-B14F-4D97-AF65-F5344CB8AC3E}">
        <p14:creationId xmlns:p14="http://schemas.microsoft.com/office/powerpoint/2010/main" val="741204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latin typeface="Arial"/>
                <a:cs typeface="Arial"/>
              </a:rPr>
              <a:t>Is a long, double-stranded molecule.</a:t>
            </a:r>
          </a:p>
          <a:p>
            <a:pPr marL="0" marR="0" indent="0" algn="l" defTabSz="914400" rtl="0" eaLnBrk="0" fontAlgn="base" latinLnBrk="0" hangingPunct="0">
              <a:lnSpc>
                <a:spcPct val="100000"/>
              </a:lnSpc>
              <a:spcBef>
                <a:spcPct val="30000"/>
              </a:spcBef>
              <a:spcAft>
                <a:spcPct val="0"/>
              </a:spcAft>
              <a:buClrTx/>
              <a:buSzTx/>
              <a:buFontTx/>
              <a:buNone/>
              <a:tabLst/>
              <a:defRPr/>
            </a:pPr>
            <a:r>
              <a:rPr lang="en-IE" sz="1200" dirty="0" smtClean="0">
                <a:latin typeface="Arial"/>
                <a:cs typeface="Arial"/>
              </a:rPr>
              <a:t>Carries and passes on genetic information</a:t>
            </a: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29</a:t>
            </a:fld>
            <a:endParaRPr lang="en-US"/>
          </a:p>
        </p:txBody>
      </p:sp>
    </p:spTree>
    <p:extLst>
      <p:ext uri="{BB962C8B-B14F-4D97-AF65-F5344CB8AC3E}">
        <p14:creationId xmlns:p14="http://schemas.microsoft.com/office/powerpoint/2010/main" val="322707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Find out about the basics of cells, chromosomes, and the genes contained in your DNA.</a:t>
            </a:r>
          </a:p>
          <a:p>
            <a:endParaRPr lang="en-US" dirty="0"/>
          </a:p>
        </p:txBody>
      </p:sp>
      <p:sp>
        <p:nvSpPr>
          <p:cNvPr id="4" name="Slide Number Placeholder 3"/>
          <p:cNvSpPr>
            <a:spLocks noGrp="1"/>
          </p:cNvSpPr>
          <p:nvPr>
            <p:ph type="sldNum" sz="quarter" idx="10"/>
          </p:nvPr>
        </p:nvSpPr>
        <p:spPr/>
        <p:txBody>
          <a:bodyPr/>
          <a:lstStyle/>
          <a:p>
            <a:pPr>
              <a:defRPr/>
            </a:pPr>
            <a:fld id="{7B055732-1C15-7A44-922B-5931C01D1A67}" type="slidenum">
              <a:rPr lang="en-US" smtClean="0"/>
              <a:pPr>
                <a:defRPr/>
              </a:pPr>
              <a:t>32</a:t>
            </a:fld>
            <a:endParaRPr lang="en-US"/>
          </a:p>
        </p:txBody>
      </p:sp>
    </p:spTree>
    <p:extLst>
      <p:ext uri="{BB962C8B-B14F-4D97-AF65-F5344CB8AC3E}">
        <p14:creationId xmlns:p14="http://schemas.microsoft.com/office/powerpoint/2010/main" val="89821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92E8DF-1B15-4045-BA6E-A77330ABC807}" type="slidenum">
              <a:rPr lang="en-US" sz="1200"/>
              <a:pPr eaLnBrk="1" hangingPunct="1"/>
              <a:t>38</a:t>
            </a:fld>
            <a:endParaRPr lang="en-US" sz="1200"/>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E">
                <a:latin typeface="Calibri" charset="0"/>
              </a:rPr>
              <a:t>Like several other significant discoveries in biotechnology genetic fingerprinting was discovered by scientists who were searching for something else. However, unlike many other advances in modern genetics DNA profiling has already had a major effect on the lives of thousands of ordinary people throughout the world. In 1984 Prof Alec Jeffreys of the University of Leicester in England  was studying the gene for myoglobin ,a protein that stores oxygen in the muscle. He found that part of the gene did not carry instructions for the manufacture of myoglobin ( non coding DNA sequence)  Instead, this bit of DNA consisted of an unusual sequence of bases repeated several times.Jeffreys realised these apparantly useless,harmless pieces of DNA could act as genetic markers for the myoglobin gene – helpful in tracking down its location on a particular chromosome. To his surprise Jefferys found that the sequence of non coding DNA from the myoglobin gene occurred in many different places throughout the human chromosome . Further investigation showed that each of the variable regions shared a common sequence of about 16 base pairs. The number of times this sequence occurred was apparantly unique to each individual . Prof. Jefferys was quick to realise that the technique could be used to establish with accuracy the identity and relatedness of individuals</a:t>
            </a:r>
          </a:p>
          <a:p>
            <a:pPr eaLnBrk="1" hangingPunct="1">
              <a:spcBef>
                <a:spcPct val="0"/>
              </a:spcBef>
            </a:pPr>
            <a:r>
              <a:rPr lang="en-IE">
                <a:latin typeface="Calibri" charset="0"/>
              </a:rPr>
              <a:t>Legal history – made in Nov 1984 when a Bristol man was sentenced to 8 yrs in jail for rape. First conviction based on evidence using the revolutionary tnew technique known as DNA fingerprinting ( matched blood with semen stains on the clothes of his victim)</a:t>
            </a:r>
            <a:endParaRPr lang="en-GB">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pPr>
              <a:defRPr/>
            </a:pPr>
            <a:fld id="{A21D1126-BA90-0541-93A9-E469A3597CA8}" type="datetime1">
              <a:rPr lang="en-IE" smtClean="0"/>
              <a:pPr>
                <a:defRPr/>
              </a:pPr>
              <a:t>21/03/2013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8B1A949-89E0-C644-866C-515C91551263}" type="slidenum">
              <a:rPr lang="en-US" smtClean="0"/>
              <a:pPr>
                <a:defRPr/>
              </a:pPr>
              <a:t>‹#›</a:t>
            </a:fld>
            <a:endParaRPr lang="en-US"/>
          </a:p>
        </p:txBody>
      </p:sp>
    </p:spTree>
    <p:extLst>
      <p:ext uri="{BB962C8B-B14F-4D97-AF65-F5344CB8AC3E}">
        <p14:creationId xmlns:p14="http://schemas.microsoft.com/office/powerpoint/2010/main" val="1409386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pPr>
              <a:defRPr/>
            </a:pPr>
            <a:fld id="{83605088-AB07-2B44-8DE8-9195BB2324E9}" type="datetime1">
              <a:rPr lang="en-IE" smtClean="0"/>
              <a:pPr>
                <a:defRPr/>
              </a:pPr>
              <a:t>21/03/2013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AACBCE-774E-D648-88DE-06CED29BB1BC}" type="slidenum">
              <a:rPr lang="en-US" smtClean="0"/>
              <a:pPr>
                <a:defRPr/>
              </a:pPr>
              <a:t>‹#›</a:t>
            </a:fld>
            <a:endParaRPr lang="en-US"/>
          </a:p>
        </p:txBody>
      </p:sp>
    </p:spTree>
    <p:extLst>
      <p:ext uri="{BB962C8B-B14F-4D97-AF65-F5344CB8AC3E}">
        <p14:creationId xmlns:p14="http://schemas.microsoft.com/office/powerpoint/2010/main" val="62030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pPr>
              <a:defRPr/>
            </a:pPr>
            <a:fld id="{03165280-C771-0346-8BFE-769B62D8BF08}" type="datetime1">
              <a:rPr lang="en-IE" smtClean="0"/>
              <a:pPr>
                <a:defRPr/>
              </a:pPr>
              <a:t>21/03/2013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82B368-4C0C-B142-B561-B15F5D8087CB}" type="slidenum">
              <a:rPr lang="en-US" smtClean="0"/>
              <a:pPr>
                <a:defRPr/>
              </a:pPr>
              <a:t>‹#›</a:t>
            </a:fld>
            <a:endParaRPr lang="en-US"/>
          </a:p>
        </p:txBody>
      </p:sp>
    </p:spTree>
    <p:extLst>
      <p:ext uri="{BB962C8B-B14F-4D97-AF65-F5344CB8AC3E}">
        <p14:creationId xmlns:p14="http://schemas.microsoft.com/office/powerpoint/2010/main" val="3237839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71CF0E7-F8BF-8548-928C-C02D01C39A87}" type="datetime1">
              <a:rPr lang="en-IE"/>
              <a:pPr>
                <a:defRPr/>
              </a:pPr>
              <a:t>21/03/2013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F633270-9DF0-B14E-9745-4E8501B0E4A8}" type="slidenum">
              <a:rPr lang="en-US"/>
              <a:pPr>
                <a:defRPr/>
              </a:pPr>
              <a:t>‹#›</a:t>
            </a:fld>
            <a:endParaRPr lang="en-US"/>
          </a:p>
        </p:txBody>
      </p:sp>
    </p:spTree>
    <p:extLst>
      <p:ext uri="{BB962C8B-B14F-4D97-AF65-F5344CB8AC3E}">
        <p14:creationId xmlns:p14="http://schemas.microsoft.com/office/powerpoint/2010/main" val="1644527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normAutofit/>
          </a:bodyPr>
          <a:lstStyle/>
          <a:p>
            <a:pPr lvl="0"/>
            <a:endParaRPr lang="en-US" noProof="0" smtClean="0"/>
          </a:p>
        </p:txBody>
      </p:sp>
      <p:sp>
        <p:nvSpPr>
          <p:cNvPr id="5" name="Date Placeholder 9"/>
          <p:cNvSpPr>
            <a:spLocks noGrp="1"/>
          </p:cNvSpPr>
          <p:nvPr>
            <p:ph type="dt" sz="half" idx="10"/>
          </p:nvPr>
        </p:nvSpPr>
        <p:spPr/>
        <p:txBody>
          <a:bodyPr/>
          <a:lstStyle>
            <a:lvl1pPr>
              <a:defRPr/>
            </a:lvl1pPr>
          </a:lstStyle>
          <a:p>
            <a:pPr>
              <a:defRPr/>
            </a:pPr>
            <a:fld id="{ADD80FBE-C87D-D444-ABAD-66057AE4087D}" type="datetime1">
              <a:rPr lang="en-IE"/>
              <a:pPr>
                <a:defRPr/>
              </a:pPr>
              <a:t>21/03/2013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E00C7B2-7111-294C-A2D5-7548807815DB}" type="slidenum">
              <a:rPr lang="en-US"/>
              <a:pPr>
                <a:defRPr/>
              </a:pPr>
              <a:t>‹#›</a:t>
            </a:fld>
            <a:endParaRPr lang="en-US"/>
          </a:p>
        </p:txBody>
      </p:sp>
    </p:spTree>
    <p:extLst>
      <p:ext uri="{BB962C8B-B14F-4D97-AF65-F5344CB8AC3E}">
        <p14:creationId xmlns:p14="http://schemas.microsoft.com/office/powerpoint/2010/main" val="2409917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Date Placeholder 9"/>
          <p:cNvSpPr>
            <a:spLocks noGrp="1"/>
          </p:cNvSpPr>
          <p:nvPr>
            <p:ph type="dt" sz="half" idx="10"/>
          </p:nvPr>
        </p:nvSpPr>
        <p:spPr/>
        <p:txBody>
          <a:bodyPr/>
          <a:lstStyle>
            <a:lvl1pPr>
              <a:defRPr/>
            </a:lvl1pPr>
          </a:lstStyle>
          <a:p>
            <a:pPr>
              <a:defRPr/>
            </a:pPr>
            <a:fld id="{688003F9-C2D4-9E4E-9164-0FE48B1D18CD}" type="datetime1">
              <a:rPr lang="en-IE"/>
              <a:pPr>
                <a:defRPr/>
              </a:pPr>
              <a:t>21/03/2013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0C60848-AFDA-0648-BFEB-4C99E71443E0}" type="slidenum">
              <a:rPr lang="en-US"/>
              <a:pPr>
                <a:defRPr/>
              </a:pPr>
              <a:t>‹#›</a:t>
            </a:fld>
            <a:endParaRPr lang="en-US"/>
          </a:p>
        </p:txBody>
      </p:sp>
    </p:spTree>
    <p:extLst>
      <p:ext uri="{BB962C8B-B14F-4D97-AF65-F5344CB8AC3E}">
        <p14:creationId xmlns:p14="http://schemas.microsoft.com/office/powerpoint/2010/main" val="295793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6727825" y="6408738"/>
            <a:ext cx="1919288" cy="365125"/>
          </a:xfrm>
        </p:spPr>
        <p:txBody>
          <a:bodyPr/>
          <a:lstStyle>
            <a:lvl1pPr>
              <a:defRPr>
                <a:solidFill>
                  <a:schemeClr val="tx2">
                    <a:shade val="90000"/>
                  </a:schemeClr>
                </a:solidFill>
                <a:ea typeface="+mn-ea"/>
              </a:defRPr>
            </a:lvl1pPr>
          </a:lstStyle>
          <a:p>
            <a:pPr>
              <a:defRPr/>
            </a:pPr>
            <a:fld id="{A38DFF70-7976-7846-8C6F-4E1C2D7706B8}" type="datetime1">
              <a:rPr lang="en-IE"/>
              <a:pPr>
                <a:defRPr/>
              </a:pPr>
              <a:t>21/03/2013</a:t>
            </a:fld>
            <a:endParaRPr lang="en-US"/>
          </a:p>
        </p:txBody>
      </p:sp>
      <p:sp>
        <p:nvSpPr>
          <p:cNvPr id="6" name="Rectangle 5"/>
          <p:cNvSpPr>
            <a:spLocks noGrp="1" noChangeArrowheads="1"/>
          </p:cNvSpPr>
          <p:nvPr>
            <p:ph type="ftr" sz="quarter" idx="11"/>
          </p:nvPr>
        </p:nvSpPr>
        <p:spPr>
          <a:xfrm>
            <a:off x="4379913" y="6408738"/>
            <a:ext cx="2351087" cy="365125"/>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8647113" y="6408738"/>
            <a:ext cx="366712" cy="365125"/>
          </a:xfrm>
        </p:spPr>
        <p:txBody>
          <a:bodyPr/>
          <a:lstStyle>
            <a:lvl1pPr>
              <a:defRPr/>
            </a:lvl1pPr>
          </a:lstStyle>
          <a:p>
            <a:pPr>
              <a:defRPr/>
            </a:pPr>
            <a:fld id="{D737362E-E9DD-C547-BD4E-8F8C4D095A43}" type="slidenum">
              <a:rPr lang="en-US"/>
              <a:pPr>
                <a:defRPr/>
              </a:pPr>
              <a:t>‹#›</a:t>
            </a:fld>
            <a:endParaRPr lang="en-US"/>
          </a:p>
        </p:txBody>
      </p:sp>
    </p:spTree>
    <p:extLst>
      <p:ext uri="{BB962C8B-B14F-4D97-AF65-F5344CB8AC3E}">
        <p14:creationId xmlns:p14="http://schemas.microsoft.com/office/powerpoint/2010/main" val="615753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4FF3E6-DAB3-F448-8074-6C4C1505794F}" type="slidenum">
              <a:rPr lang="en-US"/>
              <a:pPr/>
              <a:t>‹#›</a:t>
            </a:fld>
            <a:endParaRPr lang="en-US"/>
          </a:p>
        </p:txBody>
      </p:sp>
    </p:spTree>
    <p:extLst>
      <p:ext uri="{BB962C8B-B14F-4D97-AF65-F5344CB8AC3E}">
        <p14:creationId xmlns:p14="http://schemas.microsoft.com/office/powerpoint/2010/main" val="426419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4752A7-C3D0-6040-BE03-B86D5E0E02AC}" type="slidenum">
              <a:rPr lang="en-US"/>
              <a:pPr/>
              <a:t>‹#›</a:t>
            </a:fld>
            <a:endParaRPr lang="en-US"/>
          </a:p>
        </p:txBody>
      </p:sp>
    </p:spTree>
    <p:extLst>
      <p:ext uri="{BB962C8B-B14F-4D97-AF65-F5344CB8AC3E}">
        <p14:creationId xmlns:p14="http://schemas.microsoft.com/office/powerpoint/2010/main" val="1794195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4752A7-C3D0-6040-BE03-B86D5E0E02AC}" type="slidenum">
              <a:rPr lang="en-US"/>
              <a:pPr/>
              <a:t>‹#›</a:t>
            </a:fld>
            <a:endParaRPr lang="en-US"/>
          </a:p>
        </p:txBody>
      </p:sp>
    </p:spTree>
    <p:extLst>
      <p:ext uri="{BB962C8B-B14F-4D97-AF65-F5344CB8AC3E}">
        <p14:creationId xmlns:p14="http://schemas.microsoft.com/office/powerpoint/2010/main" val="1794195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4752A7-C3D0-6040-BE03-B86D5E0E02AC}" type="slidenum">
              <a:rPr lang="en-US"/>
              <a:pPr/>
              <a:t>‹#›</a:t>
            </a:fld>
            <a:endParaRPr lang="en-US"/>
          </a:p>
        </p:txBody>
      </p:sp>
    </p:spTree>
    <p:extLst>
      <p:ext uri="{BB962C8B-B14F-4D97-AF65-F5344CB8AC3E}">
        <p14:creationId xmlns:p14="http://schemas.microsoft.com/office/powerpoint/2010/main" val="179419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pPr>
              <a:defRPr/>
            </a:pPr>
            <a:fld id="{86BF74FD-91A5-E94E-9D95-1850839E30C4}" type="datetime1">
              <a:rPr lang="en-IE" smtClean="0"/>
              <a:pPr>
                <a:defRPr/>
              </a:pPr>
              <a:t>21/03/2013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FE6C12-916A-7B48-A13C-14E60BFFF968}" type="slidenum">
              <a:rPr lang="en-US" smtClean="0"/>
              <a:pPr>
                <a:defRPr/>
              </a:pPr>
              <a:t>‹#›</a:t>
            </a:fld>
            <a:endParaRPr lang="en-US"/>
          </a:p>
        </p:txBody>
      </p:sp>
    </p:spTree>
    <p:extLst>
      <p:ext uri="{BB962C8B-B14F-4D97-AF65-F5344CB8AC3E}">
        <p14:creationId xmlns:p14="http://schemas.microsoft.com/office/powerpoint/2010/main" val="534697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B38A280-92FD-C24D-9FAB-9560A3EC67CB}" type="slidenum">
              <a:rPr lang="en-US"/>
              <a:pPr/>
              <a:t>‹#›</a:t>
            </a:fld>
            <a:endParaRPr lang="en-US"/>
          </a:p>
        </p:txBody>
      </p:sp>
    </p:spTree>
    <p:extLst>
      <p:ext uri="{BB962C8B-B14F-4D97-AF65-F5344CB8AC3E}">
        <p14:creationId xmlns:p14="http://schemas.microsoft.com/office/powerpoint/2010/main" val="3336479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462526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462526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1332996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1332996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1332996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1332996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19E2FD-E1D2-4B40-9AD2-FCEF39F17EDA}" type="slidenum">
              <a:rPr lang="en-US"/>
              <a:pPr/>
              <a:t>‹#›</a:t>
            </a:fld>
            <a:endParaRPr lang="en-US"/>
          </a:p>
        </p:txBody>
      </p:sp>
    </p:spTree>
    <p:extLst>
      <p:ext uri="{BB962C8B-B14F-4D97-AF65-F5344CB8AC3E}">
        <p14:creationId xmlns:p14="http://schemas.microsoft.com/office/powerpoint/2010/main" val="133299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pPr>
              <a:defRPr/>
            </a:pPr>
            <a:fld id="{10861A32-BE1A-0946-8060-B0607EDD6DF4}" type="datetime1">
              <a:rPr lang="en-IE" smtClean="0"/>
              <a:pPr>
                <a:defRPr/>
              </a:pPr>
              <a:t>21/03/2013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A2A16C-8B23-774F-86D6-6945E15EB282}" type="slidenum">
              <a:rPr lang="en-US" smtClean="0"/>
              <a:pPr>
                <a:defRPr/>
              </a:pPr>
              <a:t>‹#›</a:t>
            </a:fld>
            <a:endParaRPr lang="en-US"/>
          </a:p>
        </p:txBody>
      </p:sp>
    </p:spTree>
    <p:extLst>
      <p:ext uri="{BB962C8B-B14F-4D97-AF65-F5344CB8AC3E}">
        <p14:creationId xmlns:p14="http://schemas.microsoft.com/office/powerpoint/2010/main" val="361708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pPr>
              <a:defRPr/>
            </a:pPr>
            <a:fld id="{0556B3CF-AC4F-994B-BE24-CC1A40C5067F}" type="datetime1">
              <a:rPr lang="en-IE" smtClean="0"/>
              <a:pPr>
                <a:defRPr/>
              </a:pPr>
              <a:t>21/03/2013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6016C0-DE23-EB4A-8EF0-1611D4C893B4}" type="slidenum">
              <a:rPr lang="en-US" smtClean="0"/>
              <a:pPr>
                <a:defRPr/>
              </a:pPr>
              <a:t>‹#›</a:t>
            </a:fld>
            <a:endParaRPr lang="en-US"/>
          </a:p>
        </p:txBody>
      </p:sp>
    </p:spTree>
    <p:extLst>
      <p:ext uri="{BB962C8B-B14F-4D97-AF65-F5344CB8AC3E}">
        <p14:creationId xmlns:p14="http://schemas.microsoft.com/office/powerpoint/2010/main" val="201497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pPr>
              <a:defRPr/>
            </a:pPr>
            <a:fld id="{8992A674-521D-6F42-AED6-A99D8B72F455}" type="datetime1">
              <a:rPr lang="en-IE" smtClean="0"/>
              <a:pPr>
                <a:defRPr/>
              </a:pPr>
              <a:t>21/03/2013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9B841E4-17B1-C546-8728-A3E5695A4280}" type="slidenum">
              <a:rPr lang="en-US" smtClean="0"/>
              <a:pPr>
                <a:defRPr/>
              </a:pPr>
              <a:t>‹#›</a:t>
            </a:fld>
            <a:endParaRPr lang="en-US"/>
          </a:p>
        </p:txBody>
      </p:sp>
    </p:spTree>
    <p:extLst>
      <p:ext uri="{BB962C8B-B14F-4D97-AF65-F5344CB8AC3E}">
        <p14:creationId xmlns:p14="http://schemas.microsoft.com/office/powerpoint/2010/main" val="168880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pPr>
              <a:defRPr/>
            </a:pPr>
            <a:fld id="{672E907F-A4E7-0D43-9445-060CE777D779}" type="datetime1">
              <a:rPr lang="en-IE" smtClean="0"/>
              <a:pPr>
                <a:defRPr/>
              </a:pPr>
              <a:t>21/03/2013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EAF608-0191-F745-8DF0-38A589293D0E}" type="slidenum">
              <a:rPr lang="en-US" smtClean="0"/>
              <a:pPr>
                <a:defRPr/>
              </a:pPr>
              <a:t>‹#›</a:t>
            </a:fld>
            <a:endParaRPr lang="en-US"/>
          </a:p>
        </p:txBody>
      </p:sp>
    </p:spTree>
    <p:extLst>
      <p:ext uri="{BB962C8B-B14F-4D97-AF65-F5344CB8AC3E}">
        <p14:creationId xmlns:p14="http://schemas.microsoft.com/office/powerpoint/2010/main" val="327406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68BE2DF-3DE3-DA4F-AD5C-9745F21512DA}" type="datetime1">
              <a:rPr lang="en-IE" smtClean="0"/>
              <a:pPr>
                <a:defRPr/>
              </a:pPr>
              <a:t>21/03/2013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8F00F62-8BB0-A44B-B037-138AF9D56AC9}" type="slidenum">
              <a:rPr lang="en-US" smtClean="0"/>
              <a:pPr>
                <a:defRPr/>
              </a:pPr>
              <a:t>‹#›</a:t>
            </a:fld>
            <a:endParaRPr lang="en-US"/>
          </a:p>
        </p:txBody>
      </p:sp>
    </p:spTree>
    <p:extLst>
      <p:ext uri="{BB962C8B-B14F-4D97-AF65-F5344CB8AC3E}">
        <p14:creationId xmlns:p14="http://schemas.microsoft.com/office/powerpoint/2010/main" val="424818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pPr>
              <a:defRPr/>
            </a:pPr>
            <a:fld id="{27847D5A-7D45-5943-B9DB-706952D6D54C}" type="datetime1">
              <a:rPr lang="en-IE" smtClean="0"/>
              <a:pPr>
                <a:defRPr/>
              </a:pPr>
              <a:t>21/03/2013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A97FFA0-B0EE-9F4C-BCDC-CDD8CEDA331C}" type="slidenum">
              <a:rPr lang="en-US" smtClean="0"/>
              <a:pPr>
                <a:defRPr/>
              </a:pPr>
              <a:t>‹#›</a:t>
            </a:fld>
            <a:endParaRPr lang="en-US"/>
          </a:p>
        </p:txBody>
      </p:sp>
    </p:spTree>
    <p:extLst>
      <p:ext uri="{BB962C8B-B14F-4D97-AF65-F5344CB8AC3E}">
        <p14:creationId xmlns:p14="http://schemas.microsoft.com/office/powerpoint/2010/main" val="333094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pPr>
              <a:defRPr/>
            </a:pPr>
            <a:fld id="{901D13DF-467C-1D45-AC88-B2198E685A4D}" type="datetime1">
              <a:rPr lang="en-IE" smtClean="0"/>
              <a:pPr>
                <a:defRPr/>
              </a:pPr>
              <a:t>21/03/2013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FAB47EA-6D9B-AB40-B929-D013DB595D3B}" type="slidenum">
              <a:rPr lang="en-US" smtClean="0"/>
              <a:pPr>
                <a:defRPr/>
              </a:pPr>
              <a:t>‹#›</a:t>
            </a:fld>
            <a:endParaRPr lang="en-US"/>
          </a:p>
        </p:txBody>
      </p:sp>
    </p:spTree>
    <p:extLst>
      <p:ext uri="{BB962C8B-B14F-4D97-AF65-F5344CB8AC3E}">
        <p14:creationId xmlns:p14="http://schemas.microsoft.com/office/powerpoint/2010/main" val="95783090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99F4231-59C2-DB41-A0BE-683328B3EE34}" type="datetime1">
              <a:rPr lang="en-IE" smtClean="0"/>
              <a:pPr>
                <a:defRPr/>
              </a:pPr>
              <a:t>21/03/2013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C403A64-F127-3C49-A925-1212DC3F8CBF}" type="slidenum">
              <a:rPr lang="en-US" smtClean="0"/>
              <a:pPr>
                <a:defRPr/>
              </a:pPr>
              <a:t>‹#›</a:t>
            </a:fld>
            <a:endParaRPr lang="en-US"/>
          </a:p>
        </p:txBody>
      </p:sp>
    </p:spTree>
    <p:extLst>
      <p:ext uri="{BB962C8B-B14F-4D97-AF65-F5344CB8AC3E}">
        <p14:creationId xmlns:p14="http://schemas.microsoft.com/office/powerpoint/2010/main" val="3527673194"/>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7" r:id="rId16"/>
    <p:sldLayoutId id="2147484288" r:id="rId17"/>
    <p:sldLayoutId id="2147484289" r:id="rId18"/>
    <p:sldLayoutId id="2147484292" r:id="rId19"/>
    <p:sldLayoutId id="2147484293" r:id="rId20"/>
    <p:sldLayoutId id="2147484294" r:id="rId21"/>
    <p:sldLayoutId id="2147484296" r:id="rId22"/>
    <p:sldLayoutId id="2147484298" r:id="rId23"/>
    <p:sldLayoutId id="2147484300" r:id="rId24"/>
    <p:sldLayoutId id="2147484301" r:id="rId25"/>
    <p:sldLayoutId id="2147484302" r:id="rId26"/>
    <p:sldLayoutId id="2147484303" r:id="rId2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71.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72.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73.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105.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file://localhost/http/::regentsprep.org:Regents:biology:units:heredity:genechromosomeidea1.gif" TargetMode="External"/><Relationship Id="rId5" Type="http://schemas.openxmlformats.org/officeDocument/2006/relationships/hyperlink" Target="http://regentsprep.org/Regents/biology/units/heredity/dna.cfm"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11" Type="http://schemas.openxmlformats.org/officeDocument/2006/relationships/image" Target="../media/image118.png"/><Relationship Id="rId12" Type="http://schemas.openxmlformats.org/officeDocument/2006/relationships/image" Target="../media/image119.png"/><Relationship Id="rId13" Type="http://schemas.openxmlformats.org/officeDocument/2006/relationships/image" Target="../media/image120.png"/><Relationship Id="rId14" Type="http://schemas.openxmlformats.org/officeDocument/2006/relationships/image" Target="../media/image121.png"/><Relationship Id="rId15" Type="http://schemas.openxmlformats.org/officeDocument/2006/relationships/image" Target="../media/image122.png"/><Relationship Id="rId16"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1" Type="http://schemas.openxmlformats.org/officeDocument/2006/relationships/image" Target="../media/image135.png"/><Relationship Id="rId12" Type="http://schemas.openxmlformats.org/officeDocument/2006/relationships/image" Target="../media/image136.png"/><Relationship Id="rId13" Type="http://schemas.openxmlformats.org/officeDocument/2006/relationships/image" Target="../media/image137.png"/><Relationship Id="rId14" Type="http://schemas.openxmlformats.org/officeDocument/2006/relationships/image" Target="../media/image138.png"/><Relationship Id="rId15" Type="http://schemas.openxmlformats.org/officeDocument/2006/relationships/image" Target="../media/image139.png"/><Relationship Id="rId16" Type="http://schemas.openxmlformats.org/officeDocument/2006/relationships/image" Target="../media/image140.png"/><Relationship Id="rId17" Type="http://schemas.openxmlformats.org/officeDocument/2006/relationships/image" Target="../media/image141.png"/><Relationship Id="rId18" Type="http://schemas.openxmlformats.org/officeDocument/2006/relationships/image" Target="../media/image142.png"/><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hyperlink" Target="http://www.youtube.com/watch?v=a5yzRRvROpE&amp;feature=related"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youtube.com/watch?v=iCL6d0OwKt8&amp;feature=g-vrec&amp;context=G28ac7c1RVAAAAAAAAAQ"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44.png"/></Relationships>
</file>

<file path=ppt/slides/_rels/slide125.xml.rels><?xml version="1.0" encoding="UTF-8" standalone="yes"?>
<Relationships xmlns="http://schemas.openxmlformats.org/package/2006/relationships"><Relationship Id="rId11" Type="http://schemas.openxmlformats.org/officeDocument/2006/relationships/image" Target="../media/image153.jpeg"/><Relationship Id="rId12" Type="http://schemas.openxmlformats.org/officeDocument/2006/relationships/image" Target="../media/image154.jpeg"/><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6" Type="http://schemas.openxmlformats.org/officeDocument/2006/relationships/image" Target="../media/image148.jpeg"/><Relationship Id="rId7" Type="http://schemas.openxmlformats.org/officeDocument/2006/relationships/image" Target="../media/image149.jpeg"/><Relationship Id="rId8" Type="http://schemas.openxmlformats.org/officeDocument/2006/relationships/image" Target="../media/image150.jpeg"/><Relationship Id="rId9" Type="http://schemas.openxmlformats.org/officeDocument/2006/relationships/image" Target="../media/image151.jpeg"/><Relationship Id="rId10" Type="http://schemas.openxmlformats.org/officeDocument/2006/relationships/image" Target="../media/image152.jpeg"/></Relationships>
</file>

<file path=ppt/slides/_rels/slide126.xml.rels><?xml version="1.0" encoding="UTF-8" standalone="yes"?>
<Relationships xmlns="http://schemas.openxmlformats.org/package/2006/relationships"><Relationship Id="rId11" Type="http://schemas.openxmlformats.org/officeDocument/2006/relationships/image" Target="../media/image153.jpeg"/><Relationship Id="rId12" Type="http://schemas.openxmlformats.org/officeDocument/2006/relationships/image" Target="../media/image154.jpeg"/><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6" Type="http://schemas.openxmlformats.org/officeDocument/2006/relationships/image" Target="../media/image148.jpeg"/><Relationship Id="rId7" Type="http://schemas.openxmlformats.org/officeDocument/2006/relationships/image" Target="../media/image149.jpeg"/><Relationship Id="rId8" Type="http://schemas.openxmlformats.org/officeDocument/2006/relationships/image" Target="../media/image150.jpeg"/><Relationship Id="rId9" Type="http://schemas.openxmlformats.org/officeDocument/2006/relationships/image" Target="../media/image151.jpeg"/><Relationship Id="rId10" Type="http://schemas.openxmlformats.org/officeDocument/2006/relationships/image" Target="../media/image15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5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3.w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hyperlink" Target="http://www.youtube.com/watch?v=2JzZSoUxLsU" TargetMode="External"/><Relationship Id="rId3" Type="http://schemas.openxmlformats.org/officeDocument/2006/relationships/image" Target="../media/image1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hyperlink" Target="http://www.youtube.com/watch?v=smSJJNeAR88&amp;feature=related"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youtube.com/watch?v=m3925Pw-VwU"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1Mtr3Cum74A&amp;feature=plcp&amp;context=C4eb0db5VDvjVQa1PpcFOYWWTzgO93NRBmaYq49VOQR4lirt7-bvs="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ikis.engrade.com/a105science2012/humanevolution" TargetMode="External"/><Relationship Id="rId3" Type="http://schemas.openxmlformats.org/officeDocument/2006/relationships/image" Target="../media/image16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bVk0twJYL6Y&amp;feature=related" TargetMode="Externa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74.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hm.ac.uk/nature-online/evolution/how-did-evol-theory-develop/evol-charles-darwin/index.html" TargetMode="External"/><Relationship Id="rId3" Type="http://schemas.openxmlformats.org/officeDocument/2006/relationships/image" Target="../media/image17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 Id="rId3" Type="http://schemas.openxmlformats.org/officeDocument/2006/relationships/image" Target="../media/image18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182.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mPCqYxB4d4"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oleObject" Target="../embeddings/oleObject28.bin"/><Relationship Id="rId5" Type="http://schemas.openxmlformats.org/officeDocument/2006/relationships/image" Target="../media/image183.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hm.ac.uk/nature-online/evolution/how-did-evol-theory-develop/galapagos-mockingbirds/index.html"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hm.ac.uk/nature-online/evolution/tree-of-life/interactive-tree/" TargetMode="External"/><Relationship Id="rId3" Type="http://schemas.openxmlformats.org/officeDocument/2006/relationships/hyperlink" Target="http://www.youtube.com/watch?v=Ju5Jo8cLIGs&amp;feature=plcp&amp;context=C487f3e8VDvjVQa1PpcFOYWWTzgO93NfBe2pl1FycLh4E8sZttFeU="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hm.ac.uk/nature-online/evolution/what-is-evolution/the-theory/index.html"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 Id="rId3" Type="http://schemas.openxmlformats.org/officeDocument/2006/relationships/image" Target="../media/image18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youtube.com/watch?v=eOvMNOMRRm8&amp;feature=relat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hyperlink" Target="http://learn.genetics.utah.edu/units/basics/builddna/" TargetMode="External"/><Relationship Id="rId4" Type="http://schemas.openxmlformats.org/officeDocument/2006/relationships/hyperlink" Target="http://www.youtube.com/watch?v=wdhL-T6tQco" TargetMode="External"/><Relationship Id="rId5" Type="http://schemas.openxmlformats.org/officeDocument/2006/relationships/hyperlink" Target="http://www.youtube.com/watch?v=_IOIx__UJ5g" TargetMode="External"/><Relationship Id="rId6" Type="http://schemas.openxmlformats.org/officeDocument/2006/relationships/hyperlink" Target="http://www.youtube.com/watch?v=0OnwOKiMVb8" TargetMode="External"/><Relationship Id="rId1" Type="http://schemas.openxmlformats.org/officeDocument/2006/relationships/slideLayout" Target="../slideLayouts/slideLayout2.xml"/><Relationship Id="rId2" Type="http://schemas.openxmlformats.org/officeDocument/2006/relationships/hyperlink" Target="http://www.zerobio.com/drag_gr9/DNA/dna.ht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6.png"/><Relationship Id="rId1" Type="http://schemas.openxmlformats.org/officeDocument/2006/relationships/themeOverride" Target="../theme/themeOverride1.xml"/><Relationship Id="rId2"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nimals.nationalgeographic.com/animals/enlarge/african-lion-closeup_image.html" TargetMode="Externa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oleObject" Target="../embeddings/oleObject2.bin"/><Relationship Id="rId7" Type="http://schemas.openxmlformats.org/officeDocument/2006/relationships/image" Target="../media/image27.w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earn.genetics.utah.edu/content/labs/gel/" TargetMode="External"/><Relationship Id="rId3" Type="http://schemas.openxmlformats.org/officeDocument/2006/relationships/hyperlink" Target="http://learn.genetics.utah.edu/content/labs/gel/forensic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bs.org/wgbh/nova/sheppard/lab01.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youtube.com/watch?v=zdDkiRw1PdU&amp;feature=related"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hyperlink" Target="http://www.worth1000.com/register.as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arnerstv.com/animation/biology/Proteinsynthesis.swf" TargetMode="External"/><Relationship Id="rId3" Type="http://schemas.openxmlformats.org/officeDocument/2006/relationships/hyperlink" Target="http://www.youtube.com/watch?v=PEDQoQuIhkg"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76.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oleObject" Target="../embeddings/oleObject7.bin"/><Relationship Id="rId13" Type="http://schemas.openxmlformats.org/officeDocument/2006/relationships/image" Target="../media/image49.png"/><Relationship Id="rId14" Type="http://schemas.openxmlformats.org/officeDocument/2006/relationships/oleObject" Target="../embeddings/oleObject8.bin"/><Relationship Id="rId15" Type="http://schemas.openxmlformats.org/officeDocument/2006/relationships/image" Target="../media/image50.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26.xml"/><Relationship Id="rId4" Type="http://schemas.openxmlformats.org/officeDocument/2006/relationships/oleObject" Target="../embeddings/oleObject3.bin"/><Relationship Id="rId5" Type="http://schemas.openxmlformats.org/officeDocument/2006/relationships/image" Target="../media/image45.png"/><Relationship Id="rId6" Type="http://schemas.openxmlformats.org/officeDocument/2006/relationships/oleObject" Target="../embeddings/oleObject4.bin"/><Relationship Id="rId7" Type="http://schemas.openxmlformats.org/officeDocument/2006/relationships/image" Target="../media/image46.png"/><Relationship Id="rId8" Type="http://schemas.openxmlformats.org/officeDocument/2006/relationships/oleObject" Target="../embeddings/oleObject5.bin"/><Relationship Id="rId9" Type="http://schemas.openxmlformats.org/officeDocument/2006/relationships/image" Target="../media/image47.png"/><Relationship Id="rId10" Type="http://schemas.openxmlformats.org/officeDocument/2006/relationships/oleObject" Target="../embeddings/oleObject6.bin"/></Relationships>
</file>

<file path=ppt/slides/_rels/slide77.xml.rels><?xml version="1.0" encoding="UTF-8" standalone="yes"?>
<Relationships xmlns="http://schemas.openxmlformats.org/package/2006/relationships"><Relationship Id="rId9" Type="http://schemas.openxmlformats.org/officeDocument/2006/relationships/image" Target="../media/image53.png"/><Relationship Id="rId20" Type="http://schemas.openxmlformats.org/officeDocument/2006/relationships/oleObject" Target="../embeddings/oleObject17.bin"/><Relationship Id="rId21" Type="http://schemas.openxmlformats.org/officeDocument/2006/relationships/image" Target="../media/image59.png"/><Relationship Id="rId22" Type="http://schemas.openxmlformats.org/officeDocument/2006/relationships/oleObject" Target="../embeddings/oleObject18.bin"/><Relationship Id="rId23" Type="http://schemas.openxmlformats.org/officeDocument/2006/relationships/image" Target="../media/image60.png"/><Relationship Id="rId10" Type="http://schemas.openxmlformats.org/officeDocument/2006/relationships/oleObject" Target="../embeddings/oleObject12.bin"/><Relationship Id="rId11" Type="http://schemas.openxmlformats.org/officeDocument/2006/relationships/image" Target="../media/image54.png"/><Relationship Id="rId12" Type="http://schemas.openxmlformats.org/officeDocument/2006/relationships/oleObject" Target="../embeddings/oleObject13.bin"/><Relationship Id="rId13" Type="http://schemas.openxmlformats.org/officeDocument/2006/relationships/image" Target="../media/image55.png"/><Relationship Id="rId14" Type="http://schemas.openxmlformats.org/officeDocument/2006/relationships/oleObject" Target="../embeddings/oleObject14.bin"/><Relationship Id="rId15" Type="http://schemas.openxmlformats.org/officeDocument/2006/relationships/image" Target="../media/image56.png"/><Relationship Id="rId16" Type="http://schemas.openxmlformats.org/officeDocument/2006/relationships/oleObject" Target="../embeddings/oleObject15.bin"/><Relationship Id="rId17" Type="http://schemas.openxmlformats.org/officeDocument/2006/relationships/image" Target="../media/image57.png"/><Relationship Id="rId18" Type="http://schemas.openxmlformats.org/officeDocument/2006/relationships/oleObject" Target="../embeddings/oleObject16.bin"/><Relationship Id="rId19" Type="http://schemas.openxmlformats.org/officeDocument/2006/relationships/image" Target="../media/image58.png"/><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27.xml"/><Relationship Id="rId4" Type="http://schemas.openxmlformats.org/officeDocument/2006/relationships/oleObject" Target="../embeddings/oleObject9.bin"/><Relationship Id="rId5" Type="http://schemas.openxmlformats.org/officeDocument/2006/relationships/image" Target="../media/image51.png"/><Relationship Id="rId6" Type="http://schemas.openxmlformats.org/officeDocument/2006/relationships/oleObject" Target="../embeddings/oleObject10.bin"/><Relationship Id="rId7" Type="http://schemas.openxmlformats.org/officeDocument/2006/relationships/image" Target="../media/image52.png"/><Relationship Id="rId8" Type="http://schemas.openxmlformats.org/officeDocument/2006/relationships/oleObject" Target="../embeddings/oleObject11.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biology.kenyon.edu/slonc/bio3/ribo/ribo1.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dartmouth.edu/~brd/rasmol/example/ribbons3.gif" TargetMode="External"/><Relationship Id="rId3"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GeneticsTour.exe" TargetMode="External"/><Relationship Id="rId5" Type="http://schemas.openxmlformats.org/officeDocument/2006/relationships/oleObject" Target="../embeddings/oleObject1.bin"/><Relationship Id="rId6"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67.png"/><Relationship Id="rId5" Type="http://schemas.openxmlformats.org/officeDocument/2006/relationships/oleObject" Target="../embeddings/oleObject20.bin"/><Relationship Id="rId6" Type="http://schemas.openxmlformats.org/officeDocument/2006/relationships/image" Target="../media/image68.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9.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70.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1142984"/>
            <a:ext cx="8929718" cy="3006096"/>
          </a:xfrm>
          <a:ln>
            <a:miter lim="800000"/>
            <a:headEnd/>
            <a:tailEnd/>
          </a:ln>
          <a:extLst/>
        </p:spPr>
        <p:txBody>
          <a:bodyPr>
            <a:normAutofit/>
          </a:bodyPr>
          <a:lstStyle/>
          <a:p>
            <a:pPr eaLnBrk="1" fontAlgn="auto" hangingPunct="1">
              <a:spcAft>
                <a:spcPts val="0"/>
              </a:spcAft>
              <a:defRPr/>
            </a:pPr>
            <a:r>
              <a:rPr lang="en-IE" sz="4400" b="1" dirty="0" smtClean="0"/>
              <a:t>Chapter 14 </a:t>
            </a:r>
            <a:br>
              <a:rPr lang="en-IE" sz="4400" b="1" dirty="0" smtClean="0"/>
            </a:br>
            <a:r>
              <a:rPr lang="en-IE" sz="4400" b="1" dirty="0" smtClean="0"/>
              <a:t>Genetics and Evolution </a:t>
            </a:r>
            <a:endParaRPr lang="en-US" sz="4400" b="1" dirty="0"/>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305F7A-9A48-1149-832A-AED21E6DC0B3}" type="slidenum">
              <a:rPr lang="en-US" sz="1200">
                <a:solidFill>
                  <a:srgbClr val="D1EAEE"/>
                </a:solidFill>
              </a:rPr>
              <a:pPr eaLnBrk="1" hangingPunct="1"/>
              <a:t>1</a:t>
            </a:fld>
            <a:endParaRPr lang="en-US" sz="1200">
              <a:solidFill>
                <a:srgbClr val="D1EAEE"/>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500063"/>
            <a:ext cx="7772400" cy="914400"/>
          </a:xfrm>
        </p:spPr>
        <p:txBody>
          <a:bodyPr>
            <a:normAutofit/>
          </a:bodyPr>
          <a:lstStyle/>
          <a:p>
            <a:pPr marL="54864" algn="ctr" eaLnBrk="1" fontAlgn="auto" hangingPunct="1">
              <a:spcAft>
                <a:spcPts val="0"/>
              </a:spcAft>
              <a:defRPr/>
            </a:pPr>
            <a:r>
              <a:rPr lang="en-IE" sz="4400" b="1" dirty="0" smtClean="0">
                <a:latin typeface="Arial"/>
                <a:ea typeface="+mj-ea"/>
                <a:cs typeface="Arial"/>
              </a:rPr>
              <a:t>Chromosomes</a:t>
            </a:r>
            <a:endParaRPr lang="en-US" sz="4400" b="1" dirty="0">
              <a:latin typeface="Arial"/>
              <a:ea typeface="+mj-ea"/>
              <a:cs typeface="Arial"/>
            </a:endParaRPr>
          </a:p>
        </p:txBody>
      </p:sp>
      <p:sp>
        <p:nvSpPr>
          <p:cNvPr id="430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6C14D3-48E7-9146-B884-8CA9B1B5333A}" type="slidenum">
              <a:rPr lang="en-US" sz="1200">
                <a:solidFill>
                  <a:srgbClr val="045C75"/>
                </a:solidFill>
              </a:rPr>
              <a:pPr eaLnBrk="1" hangingPunct="1"/>
              <a:t>10</a:t>
            </a:fld>
            <a:endParaRPr lang="en-US" sz="1200">
              <a:solidFill>
                <a:srgbClr val="045C75"/>
              </a:solidFill>
            </a:endParaRPr>
          </a:p>
        </p:txBody>
      </p:sp>
      <p:pic>
        <p:nvPicPr>
          <p:cNvPr id="43011" name="Picture 3" desc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785938"/>
            <a:ext cx="817245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1" name="Object 2"/>
          <p:cNvGraphicFramePr>
            <a:graphicFrameLocks noChangeAspect="1"/>
          </p:cNvGraphicFramePr>
          <p:nvPr/>
        </p:nvGraphicFramePr>
        <p:xfrm>
          <a:off x="1447800" y="814388"/>
          <a:ext cx="6553200" cy="5484812"/>
        </p:xfrm>
        <a:graphic>
          <a:graphicData uri="http://schemas.openxmlformats.org/presentationml/2006/ole">
            <mc:AlternateContent xmlns:mc="http://schemas.openxmlformats.org/markup-compatibility/2006">
              <mc:Choice xmlns:v="urn:schemas-microsoft-com:vml" Requires="v">
                <p:oleObj spid="_x0000_s163935" name="Image" r:id="rId3" imgW="3190857" imgH="2669714" progId="">
                  <p:embed/>
                </p:oleObj>
              </mc:Choice>
              <mc:Fallback>
                <p:oleObj name="Image" r:id="rId3" imgW="3190857" imgH="266971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14388"/>
                        <a:ext cx="6553200" cy="548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3842" name="Text Box 1026"/>
          <p:cNvSpPr txBox="1">
            <a:spLocks noChangeArrowheads="1"/>
          </p:cNvSpPr>
          <p:nvPr/>
        </p:nvSpPr>
        <p:spPr bwMode="auto">
          <a:xfrm>
            <a:off x="1447800" y="12065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1800" b="1">
                <a:latin typeface="Arial Rounded MT Bold" charset="0"/>
              </a:rPr>
              <a:t>Heterozygous Brown       x         Heterozygous Brown </a:t>
            </a:r>
            <a:endParaRPr lang="en-GB" sz="1800" b="1">
              <a:latin typeface="Arial Rounded MT Bold" charset="0"/>
            </a:endParaRPr>
          </a:p>
        </p:txBody>
      </p:sp>
      <p:sp>
        <p:nvSpPr>
          <p:cNvPr id="163843" name="Text Box 1028"/>
          <p:cNvSpPr txBox="1">
            <a:spLocks noChangeArrowheads="1"/>
          </p:cNvSpPr>
          <p:nvPr/>
        </p:nvSpPr>
        <p:spPr bwMode="auto">
          <a:xfrm>
            <a:off x="381000" y="5715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3844" name="Text Box 1030"/>
          <p:cNvSpPr txBox="1">
            <a:spLocks noChangeArrowheads="1"/>
          </p:cNvSpPr>
          <p:nvPr/>
        </p:nvSpPr>
        <p:spPr bwMode="auto">
          <a:xfrm>
            <a:off x="1295400" y="2667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3845" name="Text Box 1031"/>
          <p:cNvSpPr txBox="1">
            <a:spLocks noChangeArrowheads="1"/>
          </p:cNvSpPr>
          <p:nvPr/>
        </p:nvSpPr>
        <p:spPr bwMode="auto">
          <a:xfrm>
            <a:off x="0" y="762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a:t>
            </a:r>
            <a:endParaRPr lang="en-GB" sz="2000" b="1" i="1">
              <a:solidFill>
                <a:schemeClr val="accent1"/>
              </a:solidFill>
              <a:latin typeface="Arial Rounded MT Bold" charset="0"/>
            </a:endParaRPr>
          </a:p>
        </p:txBody>
      </p:sp>
      <p:sp>
        <p:nvSpPr>
          <p:cNvPr id="163846" name="Text Box 1032"/>
          <p:cNvSpPr txBox="1">
            <a:spLocks noChangeArrowheads="1"/>
          </p:cNvSpPr>
          <p:nvPr/>
        </p:nvSpPr>
        <p:spPr bwMode="auto">
          <a:xfrm>
            <a:off x="304800" y="6461125"/>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            ?		?	        ?		    ?</a:t>
            </a:r>
            <a:endParaRPr lang="en-GB" sz="2000" b="1" i="1">
              <a:solidFill>
                <a:schemeClr val="accent1"/>
              </a:solidFill>
              <a:latin typeface="Arial Rounded MT Bold" charset="0"/>
            </a:endParaRPr>
          </a:p>
        </p:txBody>
      </p:sp>
      <p:sp>
        <p:nvSpPr>
          <p:cNvPr id="1638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712CB7-4D75-8542-9C17-129E0B64EADA}" type="slidenum">
              <a:rPr lang="en-US" sz="1200">
                <a:solidFill>
                  <a:srgbClr val="045C75"/>
                </a:solidFill>
              </a:rPr>
              <a:pPr eaLnBrk="1" hangingPunct="1"/>
              <a:t>100</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5" name="Object 2"/>
          <p:cNvGraphicFramePr>
            <a:graphicFrameLocks noChangeAspect="1"/>
          </p:cNvGraphicFramePr>
          <p:nvPr/>
        </p:nvGraphicFramePr>
        <p:xfrm>
          <a:off x="1981200" y="990600"/>
          <a:ext cx="4943475" cy="5334000"/>
        </p:xfrm>
        <a:graphic>
          <a:graphicData uri="http://schemas.openxmlformats.org/presentationml/2006/ole">
            <mc:AlternateContent xmlns:mc="http://schemas.openxmlformats.org/markup-compatibility/2006">
              <mc:Choice xmlns:v="urn:schemas-microsoft-com:vml" Requires="v">
                <p:oleObj spid="_x0000_s164959" name="Image" r:id="rId3" imgW="2432309" imgH="2624000" progId="">
                  <p:embed/>
                </p:oleObj>
              </mc:Choice>
              <mc:Fallback>
                <p:oleObj name="Image" r:id="rId3" imgW="2432309" imgH="26240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90600"/>
                        <a:ext cx="49434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4866" name="Text Box 1027"/>
          <p:cNvSpPr txBox="1">
            <a:spLocks noChangeArrowheads="1"/>
          </p:cNvSpPr>
          <p:nvPr/>
        </p:nvSpPr>
        <p:spPr bwMode="auto">
          <a:xfrm>
            <a:off x="1752600" y="12065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1800" b="1">
                <a:latin typeface="Arial Rounded MT Bold" charset="0"/>
              </a:rPr>
              <a:t>Homozygous  Brown       x         Homozygous Blue </a:t>
            </a:r>
            <a:endParaRPr lang="en-GB" sz="1800" b="1">
              <a:latin typeface="Arial Rounded MT Bold" charset="0"/>
            </a:endParaRPr>
          </a:p>
        </p:txBody>
      </p:sp>
      <p:sp>
        <p:nvSpPr>
          <p:cNvPr id="164867" name="Text Box 1028"/>
          <p:cNvSpPr txBox="1">
            <a:spLocks noChangeArrowheads="1"/>
          </p:cNvSpPr>
          <p:nvPr/>
        </p:nvSpPr>
        <p:spPr bwMode="auto">
          <a:xfrm>
            <a:off x="1524000" y="57912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4868" name="Text Box 1029"/>
          <p:cNvSpPr txBox="1">
            <a:spLocks noChangeArrowheads="1"/>
          </p:cNvSpPr>
          <p:nvPr/>
        </p:nvSpPr>
        <p:spPr bwMode="auto">
          <a:xfrm>
            <a:off x="1295400" y="2667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4869" name="Text Box 1030"/>
          <p:cNvSpPr txBox="1">
            <a:spLocks noChangeArrowheads="1"/>
          </p:cNvSpPr>
          <p:nvPr/>
        </p:nvSpPr>
        <p:spPr bwMode="auto">
          <a:xfrm>
            <a:off x="0" y="762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a:t>
            </a:r>
            <a:endParaRPr lang="en-GB" sz="2000" b="1" i="1">
              <a:solidFill>
                <a:schemeClr val="accent1"/>
              </a:solidFill>
              <a:latin typeface="Arial Rounded MT Bold" charset="0"/>
            </a:endParaRPr>
          </a:p>
        </p:txBody>
      </p:sp>
      <p:sp>
        <p:nvSpPr>
          <p:cNvPr id="164870" name="Text Box 1031"/>
          <p:cNvSpPr txBox="1">
            <a:spLocks noChangeArrowheads="1"/>
          </p:cNvSpPr>
          <p:nvPr/>
        </p:nvSpPr>
        <p:spPr bwMode="auto">
          <a:xfrm>
            <a:off x="1524000" y="6324600"/>
            <a:ext cx="373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                       ?</a:t>
            </a:r>
            <a:endParaRPr lang="en-GB" sz="2000" b="1" i="1">
              <a:solidFill>
                <a:schemeClr val="accent1"/>
              </a:solidFill>
              <a:latin typeface="Arial Rounded MT Bold" charset="0"/>
            </a:endParaRPr>
          </a:p>
        </p:txBody>
      </p:sp>
      <p:sp>
        <p:nvSpPr>
          <p:cNvPr id="16487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008717-1C23-1E47-B518-57D785DEA3A5}" type="slidenum">
              <a:rPr lang="en-US" sz="1200">
                <a:solidFill>
                  <a:srgbClr val="045C75"/>
                </a:solidFill>
              </a:rPr>
              <a:pPr eaLnBrk="1" hangingPunct="1"/>
              <a:t>101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889" name="Object 2"/>
          <p:cNvGraphicFramePr>
            <a:graphicFrameLocks noChangeAspect="1"/>
          </p:cNvGraphicFramePr>
          <p:nvPr/>
        </p:nvGraphicFramePr>
        <p:xfrm>
          <a:off x="2514600" y="914400"/>
          <a:ext cx="4314825" cy="4876800"/>
        </p:xfrm>
        <a:graphic>
          <a:graphicData uri="http://schemas.openxmlformats.org/presentationml/2006/ole">
            <mc:AlternateContent xmlns:mc="http://schemas.openxmlformats.org/markup-compatibility/2006">
              <mc:Choice xmlns:v="urn:schemas-microsoft-com:vml" Requires="v">
                <p:oleObj spid="_x0000_s165983" name="Image" r:id="rId3" imgW="2445714" imgH="2765714" progId="">
                  <p:embed/>
                </p:oleObj>
              </mc:Choice>
              <mc:Fallback>
                <p:oleObj name="Image" r:id="rId3" imgW="2445714" imgH="276571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914400"/>
                        <a:ext cx="43148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5890" name="Text Box 1027"/>
          <p:cNvSpPr txBox="1">
            <a:spLocks noChangeArrowheads="1"/>
          </p:cNvSpPr>
          <p:nvPr/>
        </p:nvSpPr>
        <p:spPr bwMode="auto">
          <a:xfrm>
            <a:off x="1752600" y="12065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1800" b="1">
                <a:latin typeface="Arial Rounded MT Bold" charset="0"/>
              </a:rPr>
              <a:t>Heterozygous  Brown       x         Homozygous Blue </a:t>
            </a:r>
            <a:endParaRPr lang="en-GB" sz="1800" b="1">
              <a:latin typeface="Arial Rounded MT Bold" charset="0"/>
            </a:endParaRPr>
          </a:p>
        </p:txBody>
      </p:sp>
      <p:sp>
        <p:nvSpPr>
          <p:cNvPr id="165891" name="Text Box 1028"/>
          <p:cNvSpPr txBox="1">
            <a:spLocks noChangeArrowheads="1"/>
          </p:cNvSpPr>
          <p:nvPr/>
        </p:nvSpPr>
        <p:spPr bwMode="auto">
          <a:xfrm>
            <a:off x="1371600" y="52578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5892" name="Text Box 1029"/>
          <p:cNvSpPr txBox="1">
            <a:spLocks noChangeArrowheads="1"/>
          </p:cNvSpPr>
          <p:nvPr/>
        </p:nvSpPr>
        <p:spPr bwMode="auto">
          <a:xfrm>
            <a:off x="1600200" y="24384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5893" name="Text Box 1030"/>
          <p:cNvSpPr txBox="1">
            <a:spLocks noChangeArrowheads="1"/>
          </p:cNvSpPr>
          <p:nvPr/>
        </p:nvSpPr>
        <p:spPr bwMode="auto">
          <a:xfrm>
            <a:off x="0" y="762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a:t>
            </a:r>
            <a:endParaRPr lang="en-GB" sz="2000" b="1" i="1">
              <a:solidFill>
                <a:schemeClr val="accent1"/>
              </a:solidFill>
              <a:latin typeface="Arial Rounded MT Bold" charset="0"/>
            </a:endParaRPr>
          </a:p>
        </p:txBody>
      </p:sp>
      <p:sp>
        <p:nvSpPr>
          <p:cNvPr id="165894" name="Text Box 1031"/>
          <p:cNvSpPr txBox="1">
            <a:spLocks noChangeArrowheads="1"/>
          </p:cNvSpPr>
          <p:nvPr/>
        </p:nvSpPr>
        <p:spPr bwMode="auto">
          <a:xfrm>
            <a:off x="1371600" y="5943600"/>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               ?		        ?</a:t>
            </a:r>
            <a:endParaRPr lang="en-GB" sz="2000" b="1" i="1">
              <a:solidFill>
                <a:schemeClr val="accent1"/>
              </a:solidFill>
              <a:latin typeface="Arial Rounded MT Bold" charset="0"/>
            </a:endParaRPr>
          </a:p>
        </p:txBody>
      </p:sp>
      <p:sp>
        <p:nvSpPr>
          <p:cNvPr id="16589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D5CB37-B4E2-884B-9D14-B712F47FB8DD}" type="slidenum">
              <a:rPr lang="en-US" sz="1200">
                <a:solidFill>
                  <a:srgbClr val="045C75"/>
                </a:solidFill>
              </a:rPr>
              <a:pPr eaLnBrk="1" hangingPunct="1"/>
              <a:t>102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en-US" b="1" dirty="0">
                <a:solidFill>
                  <a:schemeClr val="tx1"/>
                </a:solidFill>
                <a:effectLst>
                  <a:outerShdw blurRad="38100" dist="38100" dir="2700000" algn="tl">
                    <a:srgbClr val="DDDDDD"/>
                  </a:outerShdw>
                </a:effectLst>
                <a:latin typeface="Calibri" charset="0"/>
                <a:cs typeface="+mj-cs"/>
              </a:rPr>
              <a:t>Punnett square</a:t>
            </a:r>
          </a:p>
        </p:txBody>
      </p:sp>
      <p:sp>
        <p:nvSpPr>
          <p:cNvPr id="8195" name="Rectangle 3"/>
          <p:cNvSpPr>
            <a:spLocks noGrp="1" noChangeArrowheads="1"/>
          </p:cNvSpPr>
          <p:nvPr>
            <p:ph idx="1"/>
          </p:nvPr>
        </p:nvSpPr>
        <p:spPr>
          <a:xfrm>
            <a:off x="457200" y="1600200"/>
            <a:ext cx="8363272" cy="4781128"/>
          </a:xfrm>
        </p:spPr>
        <p:txBody>
          <a:bodyPr>
            <a:normAutofit/>
          </a:bodyPr>
          <a:lstStyle/>
          <a:p>
            <a:pPr marL="0" indent="0">
              <a:buFontTx/>
              <a:buNone/>
              <a:defRPr/>
            </a:pPr>
            <a:r>
              <a:rPr lang="en-US" sz="3600" dirty="0" smtClean="0">
                <a:latin typeface="Arial"/>
                <a:ea typeface="+mn-ea"/>
                <a:cs typeface="Arial"/>
              </a:rPr>
              <a:t>A </a:t>
            </a:r>
            <a:r>
              <a:rPr lang="en-US" sz="3600" dirty="0" smtClean="0">
                <a:effectLst>
                  <a:outerShdw blurRad="38100" dist="38100" dir="2700000" algn="tl">
                    <a:srgbClr val="000000"/>
                  </a:outerShdw>
                </a:effectLst>
                <a:latin typeface="Arial"/>
                <a:ea typeface="+mn-ea"/>
                <a:cs typeface="Arial"/>
              </a:rPr>
              <a:t>Punnett square </a:t>
            </a:r>
            <a:r>
              <a:rPr lang="en-US" sz="3600" dirty="0" smtClean="0">
                <a:latin typeface="Arial"/>
                <a:ea typeface="+mn-ea"/>
                <a:cs typeface="Arial"/>
              </a:rPr>
              <a:t>is used to show the possible </a:t>
            </a:r>
            <a:r>
              <a:rPr lang="en-US" sz="3600" dirty="0" smtClean="0">
                <a:effectLst>
                  <a:outerShdw blurRad="38100" dist="38100" dir="2700000" algn="tl">
                    <a:srgbClr val="000000"/>
                  </a:outerShdw>
                </a:effectLst>
                <a:latin typeface="Arial"/>
                <a:ea typeface="+mn-ea"/>
                <a:cs typeface="Arial"/>
              </a:rPr>
              <a:t>combinations</a:t>
            </a:r>
            <a:r>
              <a:rPr lang="en-US" sz="3600" dirty="0" smtClean="0">
                <a:latin typeface="Arial"/>
                <a:ea typeface="+mn-ea"/>
                <a:cs typeface="Arial"/>
              </a:rPr>
              <a:t> of </a:t>
            </a:r>
            <a:r>
              <a:rPr lang="en-US" sz="3600" dirty="0" smtClean="0">
                <a:effectLst>
                  <a:outerShdw blurRad="38100" dist="38100" dir="2700000" algn="tl">
                    <a:srgbClr val="000000"/>
                  </a:outerShdw>
                </a:effectLst>
                <a:latin typeface="Arial"/>
                <a:ea typeface="+mn-ea"/>
                <a:cs typeface="Arial"/>
              </a:rPr>
              <a:t>gametes</a:t>
            </a:r>
            <a:r>
              <a:rPr lang="en-US" sz="3600" dirty="0" smtClean="0">
                <a:latin typeface="Arial"/>
                <a:ea typeface="+mn-ea"/>
                <a:cs typeface="Arial"/>
              </a:rPr>
              <a:t>.</a:t>
            </a:r>
          </a:p>
        </p:txBody>
      </p:sp>
      <p:sp>
        <p:nvSpPr>
          <p:cNvPr id="16691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1FB34C-6D7A-794C-B65F-A279E0CB7AF9}" type="slidenum">
              <a:rPr lang="en-US" sz="1200">
                <a:solidFill>
                  <a:srgbClr val="045C75"/>
                </a:solidFill>
              </a:rPr>
              <a:pPr eaLnBrk="1" hangingPunct="1"/>
              <a:t>103</a:t>
            </a:fld>
            <a:endParaRPr lang="en-US" sz="1200">
              <a:solidFill>
                <a:srgbClr val="045C75"/>
              </a:solidFill>
            </a:endParaRPr>
          </a:p>
        </p:txBody>
      </p:sp>
      <p:grpSp>
        <p:nvGrpSpPr>
          <p:cNvPr id="2" name="Group 13"/>
          <p:cNvGrpSpPr>
            <a:grpSpLocks/>
          </p:cNvGrpSpPr>
          <p:nvPr/>
        </p:nvGrpSpPr>
        <p:grpSpPr bwMode="auto">
          <a:xfrm>
            <a:off x="2895600" y="3581400"/>
            <a:ext cx="2438400" cy="2286000"/>
            <a:chOff x="1824" y="2256"/>
            <a:chExt cx="1536" cy="1440"/>
          </a:xfrm>
        </p:grpSpPr>
        <p:sp>
          <p:nvSpPr>
            <p:cNvPr id="166917" name="Line 10"/>
            <p:cNvSpPr>
              <a:spLocks noChangeShapeType="1"/>
            </p:cNvSpPr>
            <p:nvPr/>
          </p:nvSpPr>
          <p:spPr bwMode="auto">
            <a:xfrm flipV="1">
              <a:off x="2592" y="2256"/>
              <a:ext cx="0" cy="14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18" name="Line 11"/>
            <p:cNvSpPr>
              <a:spLocks noChangeShapeType="1"/>
            </p:cNvSpPr>
            <p:nvPr/>
          </p:nvSpPr>
          <p:spPr bwMode="auto">
            <a:xfrm flipH="1">
              <a:off x="1824" y="2976"/>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19" name="Rectangle 12"/>
            <p:cNvSpPr>
              <a:spLocks noChangeArrowheads="1"/>
            </p:cNvSpPr>
            <p:nvPr/>
          </p:nvSpPr>
          <p:spPr bwMode="auto">
            <a:xfrm>
              <a:off x="1824" y="2256"/>
              <a:ext cx="1536" cy="14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wipe(left)">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5"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47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8" name="Rectangle 13"/>
          <p:cNvSpPr>
            <a:spLocks noChangeArrowheads="1"/>
          </p:cNvSpPr>
          <p:nvPr/>
        </p:nvSpPr>
        <p:spPr bwMode="auto">
          <a:xfrm>
            <a:off x="1371600" y="0"/>
            <a:ext cx="6629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7949" name="Text Box 14"/>
          <p:cNvSpPr txBox="1">
            <a:spLocks noChangeArrowheads="1"/>
          </p:cNvSpPr>
          <p:nvPr/>
        </p:nvSpPr>
        <p:spPr bwMode="auto">
          <a:xfrm>
            <a:off x="2362200" y="2286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a:solidFill>
                  <a:srgbClr val="0066CC"/>
                </a:solidFill>
                <a:latin typeface="Arial Rounded MT Bold" charset="0"/>
              </a:rPr>
              <a:t>How to lay out genetics crosses  1</a:t>
            </a:r>
            <a:endParaRPr lang="en-GB" sz="2000" b="1">
              <a:solidFill>
                <a:srgbClr val="0066CC"/>
              </a:solidFill>
              <a:latin typeface="Arial Rounded MT Bold" charset="0"/>
            </a:endParaRPr>
          </a:p>
        </p:txBody>
      </p:sp>
      <p:sp>
        <p:nvSpPr>
          <p:cNvPr id="1679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7AE83A-AA23-8E43-9973-442625BEF00F}" type="slidenum">
              <a:rPr lang="en-US" sz="1200">
                <a:solidFill>
                  <a:srgbClr val="045C75"/>
                </a:solidFill>
              </a:rPr>
              <a:pPr eaLnBrk="1" hangingPunct="1"/>
              <a:t>104</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93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93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93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9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93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939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94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940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940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5940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59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109538"/>
            <a:ext cx="7467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3" name="Rectangle 14"/>
          <p:cNvSpPr>
            <a:spLocks noChangeArrowheads="1"/>
          </p:cNvSpPr>
          <p:nvPr/>
        </p:nvSpPr>
        <p:spPr bwMode="auto">
          <a:xfrm>
            <a:off x="1371600" y="0"/>
            <a:ext cx="66294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8974" name="Text Box 15"/>
          <p:cNvSpPr txBox="1">
            <a:spLocks noChangeArrowheads="1"/>
          </p:cNvSpPr>
          <p:nvPr/>
        </p:nvSpPr>
        <p:spPr bwMode="auto">
          <a:xfrm>
            <a:off x="2362200" y="228600"/>
            <a:ext cx="441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a:solidFill>
                  <a:srgbClr val="0066CC"/>
                </a:solidFill>
                <a:latin typeface="Arial Rounded MT Bold" charset="0"/>
              </a:rPr>
              <a:t>How to lay out genetics crosses  2</a:t>
            </a:r>
            <a:endParaRPr lang="en-GB" sz="2000" b="1">
              <a:solidFill>
                <a:srgbClr val="0066CC"/>
              </a:solidFill>
              <a:latin typeface="Arial Rounded MT Bold" charset="0"/>
            </a:endParaRPr>
          </a:p>
        </p:txBody>
      </p:sp>
      <p:sp>
        <p:nvSpPr>
          <p:cNvPr id="16897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B8F4BE-F332-8849-A4FD-6E9CFF2F5B1E}" type="slidenum">
              <a:rPr lang="en-US" sz="1200">
                <a:solidFill>
                  <a:srgbClr val="045C75"/>
                </a:solidFill>
              </a:rPr>
              <a:pPr eaLnBrk="1" hangingPunct="1"/>
              <a:t>105</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04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04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0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04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604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604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604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604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604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604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60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2" y="9824"/>
            <a:ext cx="8686800" cy="1156990"/>
          </a:xfrm>
        </p:spPr>
        <p:txBody>
          <a:bodyPr>
            <a:normAutofit fontScale="90000"/>
          </a:bodyPr>
          <a:lstStyle/>
          <a:p>
            <a:r>
              <a:rPr lang="en-US" b="1" dirty="0" smtClean="0"/>
              <a:t>Codominance or </a:t>
            </a:r>
            <a:r>
              <a:rPr lang="en-GB" b="1" dirty="0"/>
              <a:t>Incomplete dominance </a:t>
            </a:r>
            <a:endParaRPr lang="en-US" dirty="0"/>
          </a:p>
        </p:txBody>
      </p:sp>
      <p:sp>
        <p:nvSpPr>
          <p:cNvPr id="3" name="Content Placeholder 2"/>
          <p:cNvSpPr>
            <a:spLocks noGrp="1"/>
          </p:cNvSpPr>
          <p:nvPr>
            <p:ph idx="1"/>
          </p:nvPr>
        </p:nvSpPr>
        <p:spPr>
          <a:xfrm>
            <a:off x="251520" y="1196752"/>
            <a:ext cx="8229600" cy="4525963"/>
          </a:xfrm>
        </p:spPr>
        <p:txBody>
          <a:bodyPr/>
          <a:lstStyle/>
          <a:p>
            <a:r>
              <a:rPr lang="en-GB" dirty="0" smtClean="0"/>
              <a:t>In </a:t>
            </a:r>
            <a:r>
              <a:rPr lang="en-US" b="1" dirty="0"/>
              <a:t>Codominance or </a:t>
            </a:r>
            <a:r>
              <a:rPr lang="en-GB" b="1" dirty="0" smtClean="0"/>
              <a:t>Incomplete </a:t>
            </a:r>
            <a:r>
              <a:rPr lang="en-GB" b="1" dirty="0"/>
              <a:t>dominance </a:t>
            </a:r>
            <a:r>
              <a:rPr lang="en-GB" dirty="0" smtClean="0"/>
              <a:t>neither allele is </a:t>
            </a:r>
            <a:r>
              <a:rPr lang="en-GB" dirty="0"/>
              <a:t>dominant </a:t>
            </a:r>
            <a:r>
              <a:rPr lang="en-GB" dirty="0" smtClean="0"/>
              <a:t>and both are expressed in the heterozygous condition. </a:t>
            </a:r>
          </a:p>
          <a:p>
            <a:r>
              <a:rPr lang="en-GB" dirty="0" smtClean="0"/>
              <a:t>The </a:t>
            </a:r>
            <a:r>
              <a:rPr lang="en-GB" dirty="0"/>
              <a:t>heterozygous condition </a:t>
            </a:r>
            <a:r>
              <a:rPr lang="en-GB" dirty="0" smtClean="0"/>
              <a:t>can produce </a:t>
            </a:r>
            <a:r>
              <a:rPr lang="en-GB" dirty="0"/>
              <a:t>an intermediate </a:t>
            </a:r>
            <a:r>
              <a:rPr lang="en-GB" dirty="0" smtClean="0"/>
              <a:t>phenotype / different phenotype to the parents.</a:t>
            </a:r>
            <a:endParaRPr lang="en-GB" dirty="0"/>
          </a:p>
          <a:p>
            <a:endParaRPr lang="en-GB" dirty="0"/>
          </a:p>
          <a:p>
            <a:endParaRPr lang="en-US" dirty="0"/>
          </a:p>
        </p:txBody>
      </p:sp>
    </p:spTree>
    <p:extLst>
      <p:ext uri="{BB962C8B-B14F-4D97-AF65-F5344CB8AC3E}">
        <p14:creationId xmlns:p14="http://schemas.microsoft.com/office/powerpoint/2010/main" val="154289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1560" y="0"/>
            <a:ext cx="7772400" cy="1143000"/>
          </a:xfrm>
        </p:spPr>
        <p:txBody>
          <a:bodyPr/>
          <a:lstStyle/>
          <a:p>
            <a:pPr>
              <a:defRPr/>
            </a:pPr>
            <a:r>
              <a:rPr lang="en-US" b="1" dirty="0">
                <a:solidFill>
                  <a:schemeClr val="tx1"/>
                </a:solidFill>
                <a:effectLst>
                  <a:outerShdw blurRad="38100" dist="38100" dir="2700000" algn="tl">
                    <a:srgbClr val="DDDDDD"/>
                  </a:outerShdw>
                </a:effectLst>
                <a:latin typeface="Calibri" charset="0"/>
                <a:cs typeface="+mj-cs"/>
              </a:rPr>
              <a:t>Incomplete Dominance</a:t>
            </a:r>
          </a:p>
        </p:txBody>
      </p:sp>
      <p:sp>
        <p:nvSpPr>
          <p:cNvPr id="26627" name="Rectangle 3"/>
          <p:cNvSpPr>
            <a:spLocks noGrp="1" noChangeArrowheads="1"/>
          </p:cNvSpPr>
          <p:nvPr>
            <p:ph idx="1"/>
          </p:nvPr>
        </p:nvSpPr>
        <p:spPr>
          <a:xfrm>
            <a:off x="156287" y="1052736"/>
            <a:ext cx="8964488" cy="4454624"/>
          </a:xfrm>
        </p:spPr>
        <p:txBody>
          <a:bodyPr>
            <a:noAutofit/>
          </a:bodyPr>
          <a:lstStyle/>
          <a:p>
            <a:pPr marL="0" indent="0">
              <a:buNone/>
            </a:pPr>
            <a:r>
              <a:rPr lang="en-US" dirty="0" smtClean="0">
                <a:latin typeface="Arial"/>
                <a:cs typeface="Arial"/>
              </a:rPr>
              <a:t>Example</a:t>
            </a:r>
            <a:r>
              <a:rPr lang="en-US" dirty="0">
                <a:latin typeface="Arial"/>
                <a:cs typeface="Arial"/>
              </a:rPr>
              <a:t>:  snapdragons (flower)</a:t>
            </a:r>
          </a:p>
          <a:p>
            <a:pPr marL="0" indent="0">
              <a:buNone/>
            </a:pPr>
            <a:r>
              <a:rPr lang="en-US" dirty="0">
                <a:latin typeface="Arial"/>
                <a:cs typeface="Arial"/>
              </a:rPr>
              <a:t>red (RR)  x  white (</a:t>
            </a:r>
            <a:r>
              <a:rPr lang="en-US" dirty="0" err="1">
                <a:latin typeface="Arial"/>
                <a:cs typeface="Arial"/>
              </a:rPr>
              <a:t>rr</a:t>
            </a:r>
            <a:r>
              <a:rPr lang="en-US" dirty="0">
                <a:latin typeface="Arial"/>
                <a:cs typeface="Arial"/>
              </a:rPr>
              <a:t>)</a:t>
            </a:r>
          </a:p>
          <a:p>
            <a:pPr>
              <a:buFontTx/>
              <a:buNone/>
            </a:pPr>
            <a:endParaRPr lang="en-US" dirty="0">
              <a:latin typeface="Arial"/>
              <a:cs typeface="Arial"/>
            </a:endParaRPr>
          </a:p>
          <a:p>
            <a:pPr>
              <a:buFontTx/>
              <a:buNone/>
            </a:pPr>
            <a:r>
              <a:rPr lang="en-US" dirty="0">
                <a:latin typeface="Arial"/>
                <a:cs typeface="Arial"/>
              </a:rPr>
              <a:t>		RR = red flower</a:t>
            </a:r>
          </a:p>
          <a:p>
            <a:pPr>
              <a:buFontTx/>
              <a:buNone/>
            </a:pPr>
            <a:r>
              <a:rPr lang="en-US" dirty="0">
                <a:latin typeface="Arial"/>
                <a:cs typeface="Arial"/>
              </a:rPr>
              <a:t>		</a:t>
            </a:r>
            <a:r>
              <a:rPr lang="en-US" dirty="0" err="1">
                <a:latin typeface="Arial"/>
                <a:cs typeface="Arial"/>
              </a:rPr>
              <a:t>rr</a:t>
            </a:r>
            <a:r>
              <a:rPr lang="en-US" dirty="0">
                <a:latin typeface="Arial"/>
                <a:cs typeface="Arial"/>
              </a:rPr>
              <a:t> = white flower</a:t>
            </a:r>
          </a:p>
        </p:txBody>
      </p:sp>
      <p:sp>
        <p:nvSpPr>
          <p:cNvPr id="1699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5FDF62-D7AF-894A-850F-497E5BF429AE}" type="slidenum">
              <a:rPr lang="en-US" sz="1200">
                <a:solidFill>
                  <a:srgbClr val="045C75"/>
                </a:solidFill>
              </a:rPr>
              <a:pPr eaLnBrk="1" hangingPunct="1"/>
              <a:t>107</a:t>
            </a:fld>
            <a:endParaRPr lang="en-US" sz="1200">
              <a:solidFill>
                <a:srgbClr val="045C75"/>
              </a:solidFill>
            </a:endParaRPr>
          </a:p>
        </p:txBody>
      </p:sp>
      <p:grpSp>
        <p:nvGrpSpPr>
          <p:cNvPr id="2" name="Group 17"/>
          <p:cNvGrpSpPr>
            <a:grpSpLocks/>
          </p:cNvGrpSpPr>
          <p:nvPr/>
        </p:nvGrpSpPr>
        <p:grpSpPr bwMode="auto">
          <a:xfrm>
            <a:off x="5029200" y="4724400"/>
            <a:ext cx="300038" cy="1444625"/>
            <a:chOff x="3168" y="2976"/>
            <a:chExt cx="189" cy="910"/>
          </a:xfrm>
        </p:grpSpPr>
        <p:sp>
          <p:nvSpPr>
            <p:cNvPr id="169996" name="Rectangle 11"/>
            <p:cNvSpPr>
              <a:spLocks noChangeArrowheads="1"/>
            </p:cNvSpPr>
            <p:nvPr/>
          </p:nvSpPr>
          <p:spPr bwMode="auto">
            <a:xfrm>
              <a:off x="3168" y="2976"/>
              <a:ext cx="18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tx2"/>
                  </a:solidFill>
                </a:rPr>
                <a:t>r</a:t>
              </a:r>
            </a:p>
          </p:txBody>
        </p:sp>
        <p:sp>
          <p:nvSpPr>
            <p:cNvPr id="169997" name="Rectangle 12"/>
            <p:cNvSpPr>
              <a:spLocks noChangeArrowheads="1"/>
            </p:cNvSpPr>
            <p:nvPr/>
          </p:nvSpPr>
          <p:spPr bwMode="auto">
            <a:xfrm>
              <a:off x="3168" y="3600"/>
              <a:ext cx="18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tx2"/>
                  </a:solidFill>
                </a:rPr>
                <a:t>r</a:t>
              </a:r>
            </a:p>
          </p:txBody>
        </p:sp>
      </p:grpSp>
      <p:grpSp>
        <p:nvGrpSpPr>
          <p:cNvPr id="3" name="Group 18"/>
          <p:cNvGrpSpPr>
            <a:grpSpLocks/>
          </p:cNvGrpSpPr>
          <p:nvPr/>
        </p:nvGrpSpPr>
        <p:grpSpPr bwMode="auto">
          <a:xfrm>
            <a:off x="5853113" y="3871913"/>
            <a:ext cx="1544637" cy="454025"/>
            <a:chOff x="3687" y="2439"/>
            <a:chExt cx="973" cy="286"/>
          </a:xfrm>
        </p:grpSpPr>
        <p:sp>
          <p:nvSpPr>
            <p:cNvPr id="169994" name="Rectangle 13"/>
            <p:cNvSpPr>
              <a:spLocks noChangeArrowheads="1"/>
            </p:cNvSpPr>
            <p:nvPr/>
          </p:nvSpPr>
          <p:spPr bwMode="auto">
            <a:xfrm>
              <a:off x="3687" y="2439"/>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hlink"/>
                  </a:solidFill>
                </a:rPr>
                <a:t>R</a:t>
              </a:r>
            </a:p>
          </p:txBody>
        </p:sp>
        <p:sp>
          <p:nvSpPr>
            <p:cNvPr id="169995" name="Rectangle 14"/>
            <p:cNvSpPr>
              <a:spLocks noChangeArrowheads="1"/>
            </p:cNvSpPr>
            <p:nvPr/>
          </p:nvSpPr>
          <p:spPr bwMode="auto">
            <a:xfrm>
              <a:off x="4407" y="2439"/>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hlink"/>
                  </a:solidFill>
                </a:rPr>
                <a:t>R</a:t>
              </a:r>
            </a:p>
          </p:txBody>
        </p:sp>
      </p:grpSp>
      <p:grpSp>
        <p:nvGrpSpPr>
          <p:cNvPr id="4" name="Group 16"/>
          <p:cNvGrpSpPr>
            <a:grpSpLocks/>
          </p:cNvGrpSpPr>
          <p:nvPr/>
        </p:nvGrpSpPr>
        <p:grpSpPr bwMode="auto">
          <a:xfrm>
            <a:off x="5410200" y="4267200"/>
            <a:ext cx="2438400" cy="2286000"/>
            <a:chOff x="3408" y="2688"/>
            <a:chExt cx="1536" cy="1440"/>
          </a:xfrm>
        </p:grpSpPr>
        <p:sp>
          <p:nvSpPr>
            <p:cNvPr id="169991" name="Line 6"/>
            <p:cNvSpPr>
              <a:spLocks noChangeShapeType="1"/>
            </p:cNvSpPr>
            <p:nvPr/>
          </p:nvSpPr>
          <p:spPr bwMode="auto">
            <a:xfrm flipV="1">
              <a:off x="4176" y="2688"/>
              <a:ext cx="0" cy="14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2" name="Line 10"/>
            <p:cNvSpPr>
              <a:spLocks noChangeShapeType="1"/>
            </p:cNvSpPr>
            <p:nvPr/>
          </p:nvSpPr>
          <p:spPr bwMode="auto">
            <a:xfrm flipH="1">
              <a:off x="3408" y="3408"/>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3" name="Rectangle 15"/>
            <p:cNvSpPr>
              <a:spLocks noChangeArrowheads="1"/>
            </p:cNvSpPr>
            <p:nvPr/>
          </p:nvSpPr>
          <p:spPr bwMode="auto">
            <a:xfrm>
              <a:off x="3408" y="2688"/>
              <a:ext cx="1536" cy="14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wipe(left)">
                                      <p:cBhvr>
                                        <p:cTn id="7" dur="500"/>
                                        <p:tgtEl>
                                          <p:spTgt spid="266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wipe(left)">
                                      <p:cBhvr>
                                        <p:cTn id="12" dur="500"/>
                                        <p:tgtEl>
                                          <p:spTgt spid="266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Effect transition="in" filter="wipe(left)">
                                      <p:cBhvr>
                                        <p:cTn id="17" dur="500"/>
                                        <p:tgtEl>
                                          <p:spTgt spid="266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wipe(left)">
                                      <p:cBhvr>
                                        <p:cTn id="22" dur="500"/>
                                        <p:tgtEl>
                                          <p:spTgt spid="266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wipe(left)">
                                      <p:cBhvr>
                                        <p:cTn id="27" dur="500"/>
                                        <p:tgtEl>
                                          <p:spTgt spid="266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P spid="26627"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en-US" b="1">
                <a:solidFill>
                  <a:schemeClr val="tx1"/>
                </a:solidFill>
                <a:effectLst>
                  <a:outerShdw blurRad="38100" dist="38100" dir="2700000" algn="tl">
                    <a:srgbClr val="DDDDDD"/>
                  </a:outerShdw>
                </a:effectLst>
                <a:latin typeface="Calibri" charset="0"/>
                <a:cs typeface="+mj-cs"/>
              </a:rPr>
              <a:t>Incomplete Dominance</a:t>
            </a:r>
          </a:p>
        </p:txBody>
      </p:sp>
      <p:sp>
        <p:nvSpPr>
          <p:cNvPr id="1710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A6897E-5759-2143-97BC-FE07CFDF9DB2}" type="slidenum">
              <a:rPr lang="en-US" sz="1200">
                <a:solidFill>
                  <a:srgbClr val="045C75"/>
                </a:solidFill>
              </a:rPr>
              <a:pPr eaLnBrk="1" hangingPunct="1"/>
              <a:t>108</a:t>
            </a:fld>
            <a:endParaRPr lang="en-US" sz="1200">
              <a:solidFill>
                <a:srgbClr val="045C75"/>
              </a:solidFill>
            </a:endParaRPr>
          </a:p>
        </p:txBody>
      </p:sp>
      <p:grpSp>
        <p:nvGrpSpPr>
          <p:cNvPr id="2" name="Group 26"/>
          <p:cNvGrpSpPr>
            <a:grpSpLocks/>
          </p:cNvGrpSpPr>
          <p:nvPr/>
        </p:nvGrpSpPr>
        <p:grpSpPr bwMode="auto">
          <a:xfrm>
            <a:off x="1928813" y="3714750"/>
            <a:ext cx="1739900" cy="1520825"/>
            <a:chOff x="1239" y="2343"/>
            <a:chExt cx="1096" cy="958"/>
          </a:xfrm>
        </p:grpSpPr>
        <p:sp>
          <p:nvSpPr>
            <p:cNvPr id="171024" name="Rectangle 11"/>
            <p:cNvSpPr>
              <a:spLocks noChangeArrowheads="1"/>
            </p:cNvSpPr>
            <p:nvPr/>
          </p:nvSpPr>
          <p:spPr bwMode="auto">
            <a:xfrm>
              <a:off x="1239" y="2343"/>
              <a:ext cx="32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rgbClr val="F95AB7"/>
                  </a:solidFill>
                </a:rPr>
                <a:t>Rr</a:t>
              </a:r>
            </a:p>
          </p:txBody>
        </p:sp>
        <p:sp>
          <p:nvSpPr>
            <p:cNvPr id="171025" name="Rectangle 12"/>
            <p:cNvSpPr>
              <a:spLocks noChangeArrowheads="1"/>
            </p:cNvSpPr>
            <p:nvPr/>
          </p:nvSpPr>
          <p:spPr bwMode="auto">
            <a:xfrm>
              <a:off x="1239" y="3015"/>
              <a:ext cx="32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rgbClr val="F95AB7"/>
                  </a:solidFill>
                </a:rPr>
                <a:t>Rr</a:t>
              </a:r>
            </a:p>
          </p:txBody>
        </p:sp>
        <p:sp>
          <p:nvSpPr>
            <p:cNvPr id="171026" name="Rectangle 13"/>
            <p:cNvSpPr>
              <a:spLocks noChangeArrowheads="1"/>
            </p:cNvSpPr>
            <p:nvPr/>
          </p:nvSpPr>
          <p:spPr bwMode="auto">
            <a:xfrm>
              <a:off x="2007" y="2343"/>
              <a:ext cx="32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rgbClr val="F95AB7"/>
                  </a:solidFill>
                </a:rPr>
                <a:t>Rr</a:t>
              </a:r>
            </a:p>
          </p:txBody>
        </p:sp>
        <p:sp>
          <p:nvSpPr>
            <p:cNvPr id="171027" name="Rectangle 14"/>
            <p:cNvSpPr>
              <a:spLocks noChangeArrowheads="1"/>
            </p:cNvSpPr>
            <p:nvPr/>
          </p:nvSpPr>
          <p:spPr bwMode="auto">
            <a:xfrm>
              <a:off x="2007" y="3015"/>
              <a:ext cx="32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rgbClr val="F95AB7"/>
                  </a:solidFill>
                </a:rPr>
                <a:t>Rr</a:t>
              </a:r>
            </a:p>
          </p:txBody>
        </p:sp>
      </p:grpSp>
      <p:grpSp>
        <p:nvGrpSpPr>
          <p:cNvPr id="3" name="Group 25"/>
          <p:cNvGrpSpPr>
            <a:grpSpLocks/>
          </p:cNvGrpSpPr>
          <p:nvPr/>
        </p:nvGrpSpPr>
        <p:grpSpPr bwMode="auto">
          <a:xfrm>
            <a:off x="642938" y="2143125"/>
            <a:ext cx="3395662" cy="3419475"/>
            <a:chOff x="807" y="1767"/>
            <a:chExt cx="1737" cy="1737"/>
          </a:xfrm>
        </p:grpSpPr>
        <p:sp>
          <p:nvSpPr>
            <p:cNvPr id="171017" name="Rectangle 9"/>
            <p:cNvSpPr>
              <a:spLocks noChangeArrowheads="1"/>
            </p:cNvSpPr>
            <p:nvPr/>
          </p:nvSpPr>
          <p:spPr bwMode="auto">
            <a:xfrm>
              <a:off x="807" y="2391"/>
              <a:ext cx="18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tx2"/>
                  </a:solidFill>
                </a:rPr>
                <a:t>r</a:t>
              </a:r>
            </a:p>
          </p:txBody>
        </p:sp>
        <p:sp>
          <p:nvSpPr>
            <p:cNvPr id="171018" name="Rectangle 10"/>
            <p:cNvSpPr>
              <a:spLocks noChangeArrowheads="1"/>
            </p:cNvSpPr>
            <p:nvPr/>
          </p:nvSpPr>
          <p:spPr bwMode="auto">
            <a:xfrm>
              <a:off x="807" y="3015"/>
              <a:ext cx="18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tx2"/>
                  </a:solidFill>
                </a:rPr>
                <a:t>r</a:t>
              </a:r>
            </a:p>
          </p:txBody>
        </p:sp>
        <p:sp>
          <p:nvSpPr>
            <p:cNvPr id="171019" name="Rectangle 15"/>
            <p:cNvSpPr>
              <a:spLocks noChangeArrowheads="1"/>
            </p:cNvSpPr>
            <p:nvPr/>
          </p:nvSpPr>
          <p:spPr bwMode="auto">
            <a:xfrm>
              <a:off x="1335" y="1767"/>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hlink"/>
                  </a:solidFill>
                </a:rPr>
                <a:t>R</a:t>
              </a:r>
            </a:p>
          </p:txBody>
        </p:sp>
        <p:sp>
          <p:nvSpPr>
            <p:cNvPr id="171020" name="Rectangle 16"/>
            <p:cNvSpPr>
              <a:spLocks noChangeArrowheads="1"/>
            </p:cNvSpPr>
            <p:nvPr/>
          </p:nvSpPr>
          <p:spPr bwMode="auto">
            <a:xfrm>
              <a:off x="2055" y="1767"/>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solidFill>
                    <a:schemeClr val="hlink"/>
                  </a:solidFill>
                </a:rPr>
                <a:t>R</a:t>
              </a:r>
            </a:p>
          </p:txBody>
        </p:sp>
        <p:sp>
          <p:nvSpPr>
            <p:cNvPr id="171021" name="Line 20"/>
            <p:cNvSpPr>
              <a:spLocks noChangeShapeType="1"/>
            </p:cNvSpPr>
            <p:nvPr/>
          </p:nvSpPr>
          <p:spPr bwMode="auto">
            <a:xfrm flipV="1">
              <a:off x="1776" y="2064"/>
              <a:ext cx="0" cy="14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1022" name="Line 21"/>
            <p:cNvSpPr>
              <a:spLocks noChangeShapeType="1"/>
            </p:cNvSpPr>
            <p:nvPr/>
          </p:nvSpPr>
          <p:spPr bwMode="auto">
            <a:xfrm flipH="1">
              <a:off x="1008" y="2784"/>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1023" name="Rectangle 22"/>
            <p:cNvSpPr>
              <a:spLocks noChangeArrowheads="1"/>
            </p:cNvSpPr>
            <p:nvPr/>
          </p:nvSpPr>
          <p:spPr bwMode="auto">
            <a:xfrm>
              <a:off x="1008" y="2064"/>
              <a:ext cx="1536" cy="14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7"/>
          <p:cNvGrpSpPr>
            <a:grpSpLocks/>
          </p:cNvGrpSpPr>
          <p:nvPr/>
        </p:nvGrpSpPr>
        <p:grpSpPr bwMode="auto">
          <a:xfrm>
            <a:off x="4191001" y="3276600"/>
            <a:ext cx="3646488" cy="2414588"/>
            <a:chOff x="2640" y="2064"/>
            <a:chExt cx="2297" cy="1521"/>
          </a:xfrm>
        </p:grpSpPr>
        <p:sp>
          <p:nvSpPr>
            <p:cNvPr id="171014" name="Rectangle 18"/>
            <p:cNvSpPr>
              <a:spLocks noChangeArrowheads="1"/>
            </p:cNvSpPr>
            <p:nvPr/>
          </p:nvSpPr>
          <p:spPr bwMode="auto">
            <a:xfrm>
              <a:off x="3111" y="3063"/>
              <a:ext cx="1826"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400" dirty="0">
                  <a:solidFill>
                    <a:srgbClr val="000000"/>
                  </a:solidFill>
                </a:rPr>
                <a:t>All </a:t>
              </a:r>
              <a:r>
                <a:rPr lang="en-US" sz="2400" dirty="0" err="1">
                  <a:solidFill>
                    <a:srgbClr val="000000"/>
                  </a:solidFill>
                </a:rPr>
                <a:t>Rr</a:t>
              </a:r>
              <a:r>
                <a:rPr lang="en-US" sz="2400" dirty="0">
                  <a:solidFill>
                    <a:srgbClr val="000000"/>
                  </a:solidFill>
                </a:rPr>
                <a:t> = pink</a:t>
              </a:r>
            </a:p>
            <a:p>
              <a:r>
                <a:rPr lang="en-US" sz="2400" dirty="0">
                  <a:solidFill>
                    <a:srgbClr val="000000"/>
                  </a:solidFill>
                </a:rPr>
                <a:t>(heterozygous pink)</a:t>
              </a:r>
            </a:p>
          </p:txBody>
        </p:sp>
        <p:sp>
          <p:nvSpPr>
            <p:cNvPr id="27667" name="Rectangle 19"/>
            <p:cNvSpPr>
              <a:spLocks noChangeArrowheads="1"/>
            </p:cNvSpPr>
            <p:nvPr/>
          </p:nvSpPr>
          <p:spPr bwMode="auto">
            <a:xfrm>
              <a:off x="3111" y="2247"/>
              <a:ext cx="1276" cy="522"/>
            </a:xfrm>
            <a:prstGeom prst="rect">
              <a:avLst/>
            </a:prstGeom>
            <a:noFill/>
            <a:ln w="12700">
              <a:noFill/>
              <a:miter lim="800000"/>
              <a:headEnd/>
              <a:tailEnd/>
            </a:ln>
            <a:effectLst/>
          </p:spPr>
          <p:txBody>
            <a:bodyPr wrap="none" lIns="90488" tIns="44450" rIns="90488" bIns="44450">
              <a:spAutoFit/>
            </a:bodyPr>
            <a:lstStyle/>
            <a:p>
              <a:pPr>
                <a:defRPr/>
              </a:pPr>
              <a:r>
                <a:rPr lang="en-US" sz="2400" dirty="0">
                  <a:solidFill>
                    <a:srgbClr val="000000"/>
                  </a:solidFill>
                  <a:cs typeface="+mn-cs"/>
                </a:rPr>
                <a:t>produces the</a:t>
              </a:r>
            </a:p>
            <a:p>
              <a:pPr>
                <a:defRPr/>
              </a:pPr>
              <a:r>
                <a:rPr lang="en-US" sz="2400" dirty="0">
                  <a:solidFill>
                    <a:srgbClr val="000000"/>
                  </a:solidFill>
                  <a:effectLst>
                    <a:outerShdw blurRad="38100" dist="38100" dir="2700000" algn="tl">
                      <a:srgbClr val="DDDDDD"/>
                    </a:outerShdw>
                  </a:effectLst>
                  <a:cs typeface="+mn-cs"/>
                </a:rPr>
                <a:t>F</a:t>
              </a:r>
              <a:r>
                <a:rPr lang="en-US" sz="2400" baseline="-25000" dirty="0">
                  <a:solidFill>
                    <a:srgbClr val="000000"/>
                  </a:solidFill>
                  <a:effectLst>
                    <a:outerShdw blurRad="38100" dist="38100" dir="2700000" algn="tl">
                      <a:srgbClr val="DDDDDD"/>
                    </a:outerShdw>
                  </a:effectLst>
                  <a:cs typeface="+mn-cs"/>
                </a:rPr>
                <a:t>1</a:t>
              </a:r>
              <a:r>
                <a:rPr lang="en-US" sz="2400" dirty="0">
                  <a:solidFill>
                    <a:srgbClr val="000000"/>
                  </a:solidFill>
                  <a:effectLst>
                    <a:outerShdw blurRad="38100" dist="38100" dir="2700000" algn="tl">
                      <a:srgbClr val="DDDDDD"/>
                    </a:outerShdw>
                  </a:effectLst>
                  <a:cs typeface="+mn-cs"/>
                </a:rPr>
                <a:t> generation</a:t>
              </a:r>
            </a:p>
          </p:txBody>
        </p:sp>
        <p:sp>
          <p:nvSpPr>
            <p:cNvPr id="171016" name="AutoShape 23"/>
            <p:cNvSpPr>
              <a:spLocks/>
            </p:cNvSpPr>
            <p:nvPr/>
          </p:nvSpPr>
          <p:spPr bwMode="auto">
            <a:xfrm>
              <a:off x="2640" y="2064"/>
              <a:ext cx="336" cy="1440"/>
            </a:xfrm>
            <a:prstGeom prst="rightBrace">
              <a:avLst>
                <a:gd name="adj1" fmla="val 35714"/>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left)">
                                      <p:cBhvr>
                                        <p:cTn id="7" dur="500"/>
                                        <p:tgtEl>
                                          <p:spTgt spid="27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0650" y="0"/>
            <a:ext cx="645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95F89E-DBC5-2C4D-B2F9-C7A8212D5689}" type="slidenum">
              <a:rPr lang="en-US" sz="1200">
                <a:solidFill>
                  <a:srgbClr val="045C75"/>
                </a:solidFill>
              </a:rPr>
              <a:pPr eaLnBrk="1" hangingPunct="1"/>
              <a:t>109</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3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3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33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33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33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33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33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33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331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33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323528" y="188640"/>
            <a:ext cx="8820472" cy="1872828"/>
          </a:xfrm>
        </p:spPr>
        <p:txBody>
          <a:bodyPr>
            <a:normAutofit fontScale="90000"/>
          </a:bodyPr>
          <a:lstStyle/>
          <a:p>
            <a:pPr eaLnBrk="1" hangingPunct="1"/>
            <a:r>
              <a:rPr lang="en-IE" sz="2000" dirty="0">
                <a:latin typeface="Calibri" charset="0"/>
              </a:rPr>
              <a:t/>
            </a:r>
            <a:br>
              <a:rPr lang="en-IE" sz="2000" dirty="0">
                <a:latin typeface="Calibri" charset="0"/>
              </a:rPr>
            </a:br>
            <a:r>
              <a:rPr lang="en-IE" sz="4000" dirty="0">
                <a:latin typeface="Calibri" charset="0"/>
              </a:rPr>
              <a:t>Recall that genes are located on </a:t>
            </a:r>
            <a:r>
              <a:rPr lang="en-IE" sz="4000" b="1" dirty="0">
                <a:latin typeface="Calibri" charset="0"/>
              </a:rPr>
              <a:t>chromosomes</a:t>
            </a:r>
            <a:r>
              <a:rPr lang="en-IE" sz="4000" dirty="0">
                <a:latin typeface="Calibri" charset="0"/>
              </a:rPr>
              <a:t> which are located in the nucleus</a:t>
            </a:r>
            <a:br>
              <a:rPr lang="en-IE" sz="4000" dirty="0">
                <a:latin typeface="Calibri" charset="0"/>
              </a:rPr>
            </a:br>
            <a:endParaRPr lang="en-IE" sz="4000" dirty="0">
              <a:latin typeface="Calibri" charset="0"/>
            </a:endParaRPr>
          </a:p>
        </p:txBody>
      </p:sp>
      <p:sp>
        <p:nvSpPr>
          <p:cNvPr id="4096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F3712B-86E8-544F-869F-455CC649DD05}" type="slidenum">
              <a:rPr lang="en-US" sz="1200">
                <a:solidFill>
                  <a:srgbClr val="045C75"/>
                </a:solidFill>
              </a:rPr>
              <a:pPr eaLnBrk="1" hangingPunct="1"/>
              <a:t>11</a:t>
            </a:fld>
            <a:endParaRPr lang="en-US" sz="1200">
              <a:solidFill>
                <a:srgbClr val="045C75"/>
              </a:solidFill>
            </a:endParaRPr>
          </a:p>
        </p:txBody>
      </p:sp>
      <p:sp>
        <p:nvSpPr>
          <p:cNvPr id="40963" name="Rectangle 84"/>
          <p:cNvSpPr>
            <a:spLocks noChangeArrowheads="1"/>
          </p:cNvSpPr>
          <p:nvPr/>
        </p:nvSpPr>
        <p:spPr bwMode="auto">
          <a:xfrm>
            <a:off x="1866900" y="2305050"/>
            <a:ext cx="2705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pSp>
        <p:nvGrpSpPr>
          <p:cNvPr id="2" name="Group 101"/>
          <p:cNvGrpSpPr>
            <a:grpSpLocks/>
          </p:cNvGrpSpPr>
          <p:nvPr/>
        </p:nvGrpSpPr>
        <p:grpSpPr bwMode="auto">
          <a:xfrm>
            <a:off x="468313" y="2565400"/>
            <a:ext cx="6913562" cy="3905250"/>
            <a:chOff x="793" y="981"/>
            <a:chExt cx="4355" cy="2460"/>
          </a:xfrm>
        </p:grpSpPr>
        <p:pic>
          <p:nvPicPr>
            <p:cNvPr id="40965" name="Picture 83" descr="http://regentsprep.org/Regents/biology/units/heredity/genechromosomeidea1.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93" y="981"/>
              <a:ext cx="4037"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100"/>
            <p:cNvSpPr txBox="1">
              <a:spLocks noChangeArrowheads="1"/>
            </p:cNvSpPr>
            <p:nvPr/>
          </p:nvSpPr>
          <p:spPr bwMode="auto">
            <a:xfrm>
              <a:off x="793" y="3249"/>
              <a:ext cx="43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1400">
                  <a:solidFill>
                    <a:schemeClr val="bg1"/>
                  </a:solidFill>
                  <a:latin typeface="Arial Unicode MS" charset="0"/>
                </a:rPr>
                <a:t>image from http://</a:t>
              </a:r>
              <a:r>
                <a:rPr lang="en-IE" sz="1400">
                  <a:solidFill>
                    <a:schemeClr val="bg1"/>
                  </a:solidFill>
                  <a:latin typeface="Arial Unicode MS" charset="0"/>
                  <a:hlinkClick r:id="rId5"/>
                </a:rPr>
                <a:t>regentsprep.org/Regents/biology/units/heredity/dna.cfm</a:t>
              </a:r>
              <a:endParaRPr lang="en-IE" sz="1400">
                <a:solidFill>
                  <a:schemeClr val="bg1"/>
                </a:solidFill>
                <a:latin typeface="Arial Unicode MS"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1163" y="3175"/>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1163" y="0"/>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1163" y="0"/>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1163" y="0"/>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1163" y="0"/>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1163" y="0"/>
            <a:ext cx="60245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DE79D3-205A-4542-A2C7-3D1C54911C95}" type="slidenum">
              <a:rPr lang="en-US" sz="1200">
                <a:solidFill>
                  <a:srgbClr val="045C75"/>
                </a:solidFill>
              </a:rPr>
              <a:pPr eaLnBrk="1" hangingPunct="1"/>
              <a:t>110</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3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3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43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43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43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434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434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43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434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434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434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1434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1434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42938" y="2286000"/>
            <a:ext cx="7772400" cy="1143000"/>
          </a:xfrm>
          <a:ln>
            <a:miter lim="800000"/>
            <a:headEnd/>
            <a:tailEnd/>
          </a:ln>
          <a:extLst/>
        </p:spPr>
        <p:txBody>
          <a:bodyPr/>
          <a:lstStyle/>
          <a:p>
            <a:pPr>
              <a:defRPr/>
            </a:pPr>
            <a:r>
              <a:rPr lang="en-IE" b="1" dirty="0" smtClean="0"/>
              <a:t>Sex Determination</a:t>
            </a:r>
            <a:endParaRPr lang="en-US" b="1" dirty="0" smtClean="0"/>
          </a:p>
        </p:txBody>
      </p:sp>
      <p:sp>
        <p:nvSpPr>
          <p:cNvPr id="17408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984F71-5E30-5E4C-9C67-FF7E3E30B5EA}" type="slidenum">
              <a:rPr lang="en-US" sz="1200">
                <a:solidFill>
                  <a:srgbClr val="045C75"/>
                </a:solidFill>
              </a:rPr>
              <a:pPr eaLnBrk="1" hangingPunct="1"/>
              <a:t>111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ChangeArrowheads="1"/>
          </p:cNvSpPr>
          <p:nvPr/>
        </p:nvSpPr>
        <p:spPr bwMode="auto">
          <a:xfrm>
            <a:off x="251520" y="332656"/>
            <a:ext cx="864096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1938" indent="-261938" eaLnBrk="1" hangingPunct="1">
              <a:buFont typeface="Arial"/>
              <a:buChar char="•"/>
            </a:pPr>
            <a:r>
              <a:rPr lang="en-GB" sz="3600" b="1" dirty="0"/>
              <a:t>Autosomes </a:t>
            </a:r>
            <a:r>
              <a:rPr lang="en-GB" sz="3600" dirty="0"/>
              <a:t>are chromosomes that do not determine sexuality</a:t>
            </a:r>
            <a:r>
              <a:rPr lang="en-GB" sz="3600" dirty="0" smtClean="0"/>
              <a:t>.</a:t>
            </a:r>
            <a:r>
              <a:rPr lang="en-GB" sz="3600" b="1" dirty="0"/>
              <a:t> </a:t>
            </a:r>
            <a:endParaRPr lang="en-GB" sz="3600" b="1" dirty="0" smtClean="0"/>
          </a:p>
          <a:p>
            <a:pPr marL="261938" indent="-261938" eaLnBrk="1" hangingPunct="1">
              <a:buFont typeface="Arial"/>
              <a:buChar char="•"/>
            </a:pPr>
            <a:r>
              <a:rPr lang="en-GB" sz="3600" b="1" dirty="0" smtClean="0"/>
              <a:t>The </a:t>
            </a:r>
            <a:r>
              <a:rPr lang="en-GB" sz="3600" b="1" dirty="0"/>
              <a:t>sex chromosomes </a:t>
            </a:r>
            <a:r>
              <a:rPr lang="en-GB" sz="3600" dirty="0"/>
              <a:t>are the X and </a:t>
            </a:r>
            <a:r>
              <a:rPr lang="en-GB" sz="3600" dirty="0" smtClean="0"/>
              <a:t>the shorter Y </a:t>
            </a:r>
            <a:r>
              <a:rPr lang="en-GB" sz="3600" dirty="0"/>
              <a:t>chromosomes. </a:t>
            </a:r>
            <a:endParaRPr lang="en-GB" sz="3600" dirty="0" smtClean="0"/>
          </a:p>
          <a:p>
            <a:pPr marL="261938" indent="-261938" eaLnBrk="1" hangingPunct="1">
              <a:buFont typeface="Arial"/>
              <a:buChar char="•"/>
            </a:pPr>
            <a:r>
              <a:rPr lang="en-GB" sz="3600" dirty="0" smtClean="0"/>
              <a:t>In</a:t>
            </a:r>
            <a:r>
              <a:rPr lang="en-GB" sz="3600" dirty="0"/>
              <a:t> humans:</a:t>
            </a:r>
          </a:p>
          <a:p>
            <a:pPr eaLnBrk="1" hangingPunct="1"/>
            <a:r>
              <a:rPr lang="en-GB" sz="3600" dirty="0"/>
              <a:t>	</a:t>
            </a:r>
            <a:r>
              <a:rPr lang="en-GB" sz="3600" dirty="0" smtClean="0"/>
              <a:t>XX </a:t>
            </a:r>
            <a:r>
              <a:rPr lang="en-GB" sz="3600" dirty="0"/>
              <a:t>= female</a:t>
            </a:r>
          </a:p>
          <a:p>
            <a:pPr eaLnBrk="1" hangingPunct="1"/>
            <a:r>
              <a:rPr lang="en-GB" sz="3600" dirty="0"/>
              <a:t>	</a:t>
            </a:r>
            <a:r>
              <a:rPr lang="en-GB" sz="3600" dirty="0" smtClean="0"/>
              <a:t>XY </a:t>
            </a:r>
            <a:r>
              <a:rPr lang="en-GB" sz="3600" dirty="0"/>
              <a:t>= </a:t>
            </a:r>
            <a:r>
              <a:rPr lang="en-GB" sz="3600" dirty="0" smtClean="0"/>
              <a:t>male</a:t>
            </a:r>
          </a:p>
          <a:p>
            <a:pPr eaLnBrk="1" hangingPunct="1"/>
            <a:endParaRPr lang="en-GB" sz="3600" dirty="0"/>
          </a:p>
          <a:p>
            <a:endParaRPr lang="en-GB" sz="2800" dirty="0"/>
          </a:p>
          <a:p>
            <a:pPr lvl="4"/>
            <a:endParaRPr lang="en-GB" sz="2800" dirty="0"/>
          </a:p>
        </p:txBody>
      </p:sp>
    </p:spTree>
    <p:extLst>
      <p:ext uri="{BB962C8B-B14F-4D97-AF65-F5344CB8AC3E}">
        <p14:creationId xmlns:p14="http://schemas.microsoft.com/office/powerpoint/2010/main" val="3549143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3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3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3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6"/>
          <p:cNvSpPr txBox="1">
            <a:spLocks noChangeArrowheads="1"/>
          </p:cNvSpPr>
          <p:nvPr/>
        </p:nvSpPr>
        <p:spPr bwMode="auto">
          <a:xfrm>
            <a:off x="1371600" y="304800"/>
            <a:ext cx="6705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IE" sz="4400" b="1" dirty="0"/>
              <a:t>Female Karyotype</a:t>
            </a:r>
            <a:endParaRPr lang="en-US" sz="4400" b="1" dirty="0"/>
          </a:p>
        </p:txBody>
      </p:sp>
      <p:sp>
        <p:nvSpPr>
          <p:cNvPr id="17817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751557-D893-7E43-9062-9ACAD14CDB6A}" type="slidenum">
              <a:rPr lang="en-US" sz="1200">
                <a:solidFill>
                  <a:srgbClr val="045C75"/>
                </a:solidFill>
              </a:rPr>
              <a:pPr eaLnBrk="1" hangingPunct="1"/>
              <a:t>113</a:t>
            </a:fld>
            <a:endParaRPr lang="en-US" sz="1200">
              <a:solidFill>
                <a:srgbClr val="045C75"/>
              </a:solidFill>
            </a:endParaRPr>
          </a:p>
        </p:txBody>
      </p:sp>
      <p:pic>
        <p:nvPicPr>
          <p:cNvPr id="2" name="Picture 1"/>
          <p:cNvPicPr>
            <a:picLocks noChangeAspect="1"/>
          </p:cNvPicPr>
          <p:nvPr/>
        </p:nvPicPr>
        <p:blipFill>
          <a:blip r:embed="rId2"/>
          <a:stretch>
            <a:fillRect/>
          </a:stretch>
        </p:blipFill>
        <p:spPr>
          <a:xfrm>
            <a:off x="539552" y="980728"/>
            <a:ext cx="7704856" cy="58234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IE" b="1" dirty="0">
                <a:latin typeface="Arial"/>
                <a:cs typeface="Arial"/>
              </a:rPr>
              <a:t>Male Karyotype</a:t>
            </a:r>
            <a:endParaRPr lang="en-US" b="1" dirty="0">
              <a:latin typeface="Arial"/>
              <a:cs typeface="Arial"/>
            </a:endParaRPr>
          </a:p>
        </p:txBody>
      </p:sp>
      <p:pic>
        <p:nvPicPr>
          <p:cNvPr id="177153" name="Picture 4" descr="male_karyotyp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1496"/>
          <a:stretch>
            <a:fillRect/>
          </a:stretch>
        </p:blipFill>
        <p:spPr>
          <a:xfrm>
            <a:off x="-39322" y="1412776"/>
            <a:ext cx="9248162" cy="4752528"/>
          </a:xfrm>
          <a:noFill/>
        </p:spPr>
      </p:pic>
      <p:sp>
        <p:nvSpPr>
          <p:cNvPr id="17715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FA58DA-B15F-B34F-BF96-EAA223D40C78}" type="slidenum">
              <a:rPr lang="en-US" sz="1200">
                <a:solidFill>
                  <a:srgbClr val="045C75"/>
                </a:solidFill>
              </a:rPr>
              <a:pPr eaLnBrk="1" hangingPunct="1"/>
              <a:t>114</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00338" y="260350"/>
            <a:ext cx="3167062" cy="909638"/>
          </a:xfrm>
        </p:spPr>
        <p:txBody>
          <a:bodyPr/>
          <a:lstStyle/>
          <a:p>
            <a:r>
              <a:rPr lang="en-IE" b="1" dirty="0">
                <a:latin typeface="Arial"/>
                <a:cs typeface="Arial"/>
              </a:rPr>
              <a:t>Meiosis</a:t>
            </a:r>
            <a:endParaRPr lang="en-US" b="1" dirty="0">
              <a:latin typeface="Arial"/>
              <a:cs typeface="Arial"/>
            </a:endParaRPr>
          </a:p>
        </p:txBody>
      </p:sp>
      <p:sp>
        <p:nvSpPr>
          <p:cNvPr id="180225" name="Rectangle 3"/>
          <p:cNvSpPr>
            <a:spLocks noGrp="1" noChangeArrowheads="1"/>
          </p:cNvSpPr>
          <p:nvPr>
            <p:ph idx="1"/>
          </p:nvPr>
        </p:nvSpPr>
        <p:spPr>
          <a:xfrm>
            <a:off x="179512" y="1124744"/>
            <a:ext cx="8964488" cy="4896644"/>
          </a:xfrm>
        </p:spPr>
        <p:txBody>
          <a:bodyPr>
            <a:normAutofit/>
          </a:bodyPr>
          <a:lstStyle/>
          <a:p>
            <a:pPr marL="261938" indent="-261938">
              <a:spcBef>
                <a:spcPct val="0"/>
              </a:spcBef>
            </a:pPr>
            <a:r>
              <a:rPr lang="en-US" sz="3600" dirty="0">
                <a:latin typeface="Arial"/>
                <a:cs typeface="Arial"/>
              </a:rPr>
              <a:t>In females each eggs will have only one type of </a:t>
            </a:r>
            <a:r>
              <a:rPr lang="en-US" altLang="ja-JP" sz="3600" dirty="0">
                <a:latin typeface="Arial"/>
                <a:cs typeface="Arial"/>
              </a:rPr>
              <a:t>chromosome – </a:t>
            </a:r>
            <a:r>
              <a:rPr lang="en-US" altLang="ja-JP" sz="3600" dirty="0" smtClean="0">
                <a:latin typeface="Arial"/>
                <a:cs typeface="Arial"/>
              </a:rPr>
              <a:t>X.</a:t>
            </a:r>
            <a:endParaRPr lang="en-US" altLang="ja-JP" sz="3600" dirty="0">
              <a:latin typeface="Arial"/>
              <a:cs typeface="Arial"/>
            </a:endParaRPr>
          </a:p>
          <a:p>
            <a:pPr marL="261938" indent="-261938">
              <a:spcBef>
                <a:spcPct val="0"/>
              </a:spcBef>
            </a:pPr>
            <a:r>
              <a:rPr lang="en-US" sz="3600" dirty="0" smtClean="0">
                <a:latin typeface="Arial"/>
                <a:cs typeface="Arial"/>
              </a:rPr>
              <a:t>In males the </a:t>
            </a:r>
            <a:r>
              <a:rPr lang="en-US" sz="3600" dirty="0">
                <a:latin typeface="Arial"/>
                <a:cs typeface="Arial"/>
              </a:rPr>
              <a:t>X and Y chromosomes separate and go into different sperm cells: </a:t>
            </a:r>
          </a:p>
          <a:p>
            <a:pPr marL="261938" indent="-261938">
              <a:spcBef>
                <a:spcPct val="0"/>
              </a:spcBef>
            </a:pPr>
            <a:r>
              <a:rPr lang="en-US" sz="3600" dirty="0" smtClean="0">
                <a:latin typeface="Arial"/>
                <a:cs typeface="Arial"/>
              </a:rPr>
              <a:t>½ the sperm carry the X and the other half carry the Y.  </a:t>
            </a:r>
          </a:p>
          <a:p>
            <a:pPr marL="261938" indent="-261938">
              <a:spcBef>
                <a:spcPct val="0"/>
              </a:spcBef>
            </a:pPr>
            <a:r>
              <a:rPr lang="en-US" sz="3600" dirty="0" smtClean="0">
                <a:latin typeface="Arial"/>
                <a:cs typeface="Arial"/>
              </a:rPr>
              <a:t>The </a:t>
            </a:r>
            <a:r>
              <a:rPr lang="en-US" sz="3600" dirty="0">
                <a:latin typeface="Arial"/>
                <a:cs typeface="Arial"/>
              </a:rPr>
              <a:t>Y chromosome has the main sex-determining gene on it.</a:t>
            </a:r>
          </a:p>
        </p:txBody>
      </p:sp>
      <p:sp>
        <p:nvSpPr>
          <p:cNvPr id="18022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00C50B-1CC3-454E-9F9B-F34EBB1196F5}" type="slidenum">
              <a:rPr lang="en-US" sz="1200">
                <a:solidFill>
                  <a:srgbClr val="045C75"/>
                </a:solidFill>
              </a:rPr>
              <a:pPr eaLnBrk="1" hangingPunct="1"/>
              <a:t>115</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2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8763" y="3175"/>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8763" y="0"/>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8763" y="0"/>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8763" y="0"/>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8763" y="0"/>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8763" y="0"/>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8763" y="0"/>
            <a:ext cx="62817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3E453D-0180-3B42-BC65-90E9637DCF62}" type="slidenum">
              <a:rPr lang="en-US" sz="1200">
                <a:solidFill>
                  <a:srgbClr val="045C75"/>
                </a:solidFill>
              </a:rPr>
              <a:pPr eaLnBrk="1" hangingPunct="1"/>
              <a:t>116</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5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15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5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15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15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15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215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215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215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2151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2151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2151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50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499"/>
                                          </p:stCondLst>
                                        </p:cTn>
                                        <p:tgtEl>
                                          <p:spTgt spid="21508"/>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499"/>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p:nvPr>
        </p:nvSpPr>
        <p:spPr/>
        <p:txBody>
          <a:bodyPr/>
          <a:lstStyle/>
          <a:p>
            <a:r>
              <a:rPr lang="en-IE" b="1" dirty="0">
                <a:latin typeface="Arial"/>
                <a:cs typeface="Arial"/>
              </a:rPr>
              <a:t>Learning Check</a:t>
            </a:r>
            <a:endParaRPr lang="en-US" b="1" dirty="0">
              <a:latin typeface="Arial"/>
              <a:cs typeface="Arial"/>
            </a:endParaRPr>
          </a:p>
        </p:txBody>
      </p:sp>
      <p:sp>
        <p:nvSpPr>
          <p:cNvPr id="182274" name="Content Placeholder 2"/>
          <p:cNvSpPr>
            <a:spLocks noGrp="1"/>
          </p:cNvSpPr>
          <p:nvPr>
            <p:ph idx="1"/>
          </p:nvPr>
        </p:nvSpPr>
        <p:spPr>
          <a:xfrm>
            <a:off x="251520" y="1412776"/>
            <a:ext cx="8712968" cy="4520754"/>
          </a:xfrm>
        </p:spPr>
        <p:txBody>
          <a:bodyPr/>
          <a:lstStyle/>
          <a:p>
            <a:pPr marL="514350" indent="-514350">
              <a:buFontTx/>
              <a:buAutoNum type="arabicPeriod"/>
            </a:pPr>
            <a:r>
              <a:rPr lang="en-IE" sz="3200" dirty="0">
                <a:latin typeface="Arial" charset="0"/>
                <a:cs typeface="Arial" charset="0"/>
              </a:rPr>
              <a:t>How many pairs of chromosomes does a human somatic cell have?</a:t>
            </a:r>
          </a:p>
          <a:p>
            <a:pPr marL="514350" indent="-514350">
              <a:buFontTx/>
              <a:buAutoNum type="arabicPeriod"/>
            </a:pPr>
            <a:r>
              <a:rPr lang="en-IE" sz="3200" dirty="0">
                <a:latin typeface="Arial" charset="0"/>
                <a:cs typeface="Arial" charset="0"/>
              </a:rPr>
              <a:t>Which pair of chromosomes determines the sex of the offspring?</a:t>
            </a:r>
          </a:p>
          <a:p>
            <a:pPr marL="514350" indent="-514350">
              <a:buFontTx/>
              <a:buAutoNum type="arabicPeriod"/>
            </a:pPr>
            <a:r>
              <a:rPr lang="en-IE" sz="3200" dirty="0">
                <a:latin typeface="Arial" charset="0"/>
                <a:cs typeface="Arial" charset="0"/>
              </a:rPr>
              <a:t>If you are male what does chromosome pair number 23 look like?</a:t>
            </a:r>
          </a:p>
          <a:p>
            <a:pPr marL="514350" indent="-514350">
              <a:buFontTx/>
              <a:buAutoNum type="arabicPeriod"/>
            </a:pPr>
            <a:r>
              <a:rPr lang="en-IE" sz="3200" dirty="0">
                <a:latin typeface="Arial" charset="0"/>
                <a:cs typeface="Arial" charset="0"/>
              </a:rPr>
              <a:t>If you are female what does chromosome pair number 23 look like?</a:t>
            </a:r>
            <a:endParaRPr lang="en-US" sz="3200" dirty="0">
              <a:latin typeface="Arial" charset="0"/>
              <a:cs typeface="Arial" charset="0"/>
            </a:endParaRPr>
          </a:p>
        </p:txBody>
      </p:sp>
      <p:sp>
        <p:nvSpPr>
          <p:cNvPr id="18227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DCB90A-BE97-1946-B968-C1E7876EFF27}" type="slidenum">
              <a:rPr lang="en-US" sz="1200">
                <a:solidFill>
                  <a:srgbClr val="045C75"/>
                </a:solidFill>
              </a:rPr>
              <a:pPr eaLnBrk="1" hangingPunct="1"/>
              <a:t>117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2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a:extLst/>
        </p:spPr>
        <p:txBody>
          <a:bodyPr/>
          <a:lstStyle/>
          <a:p>
            <a:pPr>
              <a:defRPr/>
            </a:pPr>
            <a:r>
              <a:rPr lang="en-IE" b="1" dirty="0" smtClean="0"/>
              <a:t>Variations and Mutations</a:t>
            </a:r>
            <a:endParaRPr lang="en-US" b="1" dirty="0"/>
          </a:p>
        </p:txBody>
      </p:sp>
      <p:sp>
        <p:nvSpPr>
          <p:cNvPr id="18329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7C26B1-9192-AF42-8D56-F89C73D58602}" type="slidenum">
              <a:rPr lang="en-US" sz="1200">
                <a:solidFill>
                  <a:srgbClr val="D1EAEE"/>
                </a:solidFill>
              </a:rPr>
              <a:pPr eaLnBrk="1" hangingPunct="1"/>
              <a:t>118</a:t>
            </a:fld>
            <a:endParaRPr lang="en-US" sz="1200">
              <a:solidFill>
                <a:srgbClr val="D1EAEE"/>
              </a:solidFill>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2"/>
          <p:cNvSpPr>
            <a:spLocks noGrp="1"/>
          </p:cNvSpPr>
          <p:nvPr>
            <p:ph type="title"/>
          </p:nvPr>
        </p:nvSpPr>
        <p:spPr/>
        <p:txBody>
          <a:bodyPr/>
          <a:lstStyle/>
          <a:p>
            <a:r>
              <a:rPr lang="en-IE" b="1" dirty="0">
                <a:latin typeface="Calibri" charset="0"/>
              </a:rPr>
              <a:t>Lesson Objectives</a:t>
            </a:r>
            <a:endParaRPr lang="en-US" b="1" dirty="0">
              <a:latin typeface="Calibri" charset="0"/>
            </a:endParaRPr>
          </a:p>
        </p:txBody>
      </p:sp>
      <p:sp>
        <p:nvSpPr>
          <p:cNvPr id="185345" name="Content Placeholder 1"/>
          <p:cNvSpPr>
            <a:spLocks noGrp="1"/>
          </p:cNvSpPr>
          <p:nvPr>
            <p:ph idx="1"/>
          </p:nvPr>
        </p:nvSpPr>
        <p:spPr>
          <a:xfrm>
            <a:off x="179512" y="1340768"/>
            <a:ext cx="8712968" cy="4785395"/>
          </a:xfrm>
        </p:spPr>
        <p:txBody>
          <a:bodyPr/>
          <a:lstStyle/>
          <a:p>
            <a:pPr>
              <a:buFont typeface="Wingdings 3" charset="0"/>
              <a:buNone/>
            </a:pPr>
            <a:r>
              <a:rPr lang="en-US" dirty="0">
                <a:latin typeface="Arial"/>
                <a:cs typeface="Arial"/>
              </a:rPr>
              <a:t>At the end of this lesson you should be able </a:t>
            </a:r>
            <a:r>
              <a:rPr lang="en-US" dirty="0" smtClean="0">
                <a:latin typeface="Arial"/>
                <a:cs typeface="Arial"/>
              </a:rPr>
              <a:t>to:</a:t>
            </a:r>
            <a:endParaRPr lang="en-US" dirty="0">
              <a:latin typeface="Arial"/>
              <a:cs typeface="Arial"/>
            </a:endParaRPr>
          </a:p>
          <a:p>
            <a:pPr marL="514350" indent="-514350">
              <a:buFont typeface="+mj-lt"/>
              <a:buAutoNum type="arabicPeriod"/>
            </a:pPr>
            <a:r>
              <a:rPr lang="en-US" dirty="0">
                <a:latin typeface="Arial"/>
                <a:cs typeface="Arial"/>
              </a:rPr>
              <a:t>Define variation and mutation</a:t>
            </a:r>
          </a:p>
          <a:p>
            <a:pPr marL="514350" indent="-514350">
              <a:buFont typeface="+mj-lt"/>
              <a:buAutoNum type="arabicPeriod"/>
            </a:pPr>
            <a:r>
              <a:rPr lang="en-US" dirty="0">
                <a:latin typeface="Arial"/>
                <a:cs typeface="Arial"/>
              </a:rPr>
              <a:t>List the causes of variations and mutations</a:t>
            </a:r>
          </a:p>
          <a:p>
            <a:pPr marL="514350" indent="-514350">
              <a:buFont typeface="+mj-lt"/>
              <a:buAutoNum type="arabicPeriod"/>
            </a:pPr>
            <a:r>
              <a:rPr lang="en-US" dirty="0">
                <a:latin typeface="Arial"/>
                <a:cs typeface="Arial"/>
              </a:rPr>
              <a:t>List the types of mutations</a:t>
            </a:r>
          </a:p>
          <a:p>
            <a:pPr marL="514350" indent="-514350">
              <a:buFont typeface="+mj-lt"/>
              <a:buAutoNum type="arabicPeriod"/>
            </a:pPr>
            <a:r>
              <a:rPr lang="en-US" dirty="0">
                <a:latin typeface="Arial"/>
                <a:cs typeface="Arial"/>
              </a:rPr>
              <a:t>Discuss the causes for  and effects of increased mutation rates</a:t>
            </a:r>
          </a:p>
          <a:p>
            <a:endParaRPr lang="en-US" dirty="0">
              <a:latin typeface="Constantia" charset="0"/>
            </a:endParaRPr>
          </a:p>
        </p:txBody>
      </p:sp>
      <p:sp>
        <p:nvSpPr>
          <p:cNvPr id="18534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E1BFD8-582A-0140-9CC6-45BD0B2C96F9}" type="slidenum">
              <a:rPr lang="en-US" sz="1200">
                <a:solidFill>
                  <a:srgbClr val="045C75"/>
                </a:solidFill>
              </a:rPr>
              <a:pPr eaLnBrk="1" hangingPunct="1"/>
              <a:t>119</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3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3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3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3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normAutofit/>
          </a:bodyPr>
          <a:lstStyle/>
          <a:p>
            <a:pPr marL="54864" algn="ctr" eaLnBrk="1" fontAlgn="auto" hangingPunct="1">
              <a:spcAft>
                <a:spcPts val="0"/>
              </a:spcAft>
              <a:defRPr/>
            </a:pPr>
            <a:r>
              <a:rPr lang="en-IE" b="1" dirty="0" smtClean="0">
                <a:solidFill>
                  <a:srgbClr val="000000"/>
                </a:solidFill>
                <a:ea typeface="+mj-ea"/>
                <a:cs typeface="+mj-cs"/>
              </a:rPr>
              <a:t>Chromosomes</a:t>
            </a:r>
            <a:endParaRPr lang="en-US" b="1" dirty="0">
              <a:solidFill>
                <a:srgbClr val="000000"/>
              </a:solidFill>
              <a:ea typeface="+mj-ea"/>
              <a:cs typeface="+mj-cs"/>
            </a:endParaRPr>
          </a:p>
        </p:txBody>
      </p:sp>
      <p:sp>
        <p:nvSpPr>
          <p:cNvPr id="3" name="Content Placeholder 2"/>
          <p:cNvSpPr>
            <a:spLocks noGrp="1"/>
          </p:cNvSpPr>
          <p:nvPr>
            <p:ph idx="1"/>
          </p:nvPr>
        </p:nvSpPr>
        <p:spPr/>
        <p:txBody>
          <a:bodyPr/>
          <a:lstStyle/>
          <a:p>
            <a:pPr marL="742950" indent="-742950" eaLnBrk="1" hangingPunct="1">
              <a:buFont typeface="+mj-lt"/>
              <a:buAutoNum type="arabicPeriod"/>
              <a:defRPr/>
            </a:pPr>
            <a:r>
              <a:rPr lang="en-IE" sz="3600" dirty="0" smtClean="0">
                <a:latin typeface="Arial"/>
                <a:cs typeface="Arial"/>
              </a:rPr>
              <a:t>Thread </a:t>
            </a:r>
            <a:r>
              <a:rPr lang="en-IE" sz="3600" dirty="0">
                <a:latin typeface="Arial"/>
                <a:cs typeface="Arial"/>
              </a:rPr>
              <a:t>like structures</a:t>
            </a:r>
          </a:p>
          <a:p>
            <a:pPr marL="452438" indent="-452438" eaLnBrk="1" hangingPunct="1">
              <a:buFont typeface="+mj-lt"/>
              <a:buAutoNum type="arabicPeriod"/>
              <a:defRPr/>
            </a:pPr>
            <a:r>
              <a:rPr lang="en-IE" sz="3600" dirty="0">
                <a:latin typeface="Arial"/>
                <a:cs typeface="Arial"/>
              </a:rPr>
              <a:t>   Contains 60% DNA</a:t>
            </a:r>
          </a:p>
          <a:p>
            <a:pPr marL="452438" indent="-452438" eaLnBrk="1" hangingPunct="1">
              <a:buFont typeface="+mj-lt"/>
              <a:buAutoNum type="arabicPeriod"/>
              <a:defRPr/>
            </a:pPr>
            <a:r>
              <a:rPr lang="en-IE" sz="3600" dirty="0">
                <a:latin typeface="Arial"/>
                <a:cs typeface="Arial"/>
              </a:rPr>
              <a:t>   Contains 40% Protein</a:t>
            </a:r>
          </a:p>
          <a:p>
            <a:pPr marL="452438" indent="-452438" eaLnBrk="1" hangingPunct="1">
              <a:buFont typeface="+mj-lt"/>
              <a:buAutoNum type="arabicPeriod"/>
              <a:defRPr/>
            </a:pPr>
            <a:r>
              <a:rPr lang="en-IE" sz="3600" dirty="0">
                <a:latin typeface="Arial"/>
                <a:cs typeface="Arial"/>
              </a:rPr>
              <a:t>   Contains Genetic Information </a:t>
            </a:r>
          </a:p>
          <a:p>
            <a:pPr marL="452438" indent="-452438" eaLnBrk="1" hangingPunct="1">
              <a:buFont typeface="+mj-lt"/>
              <a:buAutoNum type="arabicPeriod"/>
              <a:defRPr/>
            </a:pPr>
            <a:r>
              <a:rPr lang="en-IE" sz="3600" dirty="0">
                <a:latin typeface="Arial"/>
                <a:cs typeface="Arial"/>
              </a:rPr>
              <a:t>   Occur in pairs </a:t>
            </a:r>
          </a:p>
          <a:p>
            <a:pPr marL="452438" indent="-452438" eaLnBrk="1" hangingPunct="1">
              <a:buFont typeface="+mj-lt"/>
              <a:buAutoNum type="arabicPeriod"/>
              <a:defRPr/>
            </a:pPr>
            <a:r>
              <a:rPr lang="en-IE" sz="3600" dirty="0">
                <a:latin typeface="Arial"/>
                <a:cs typeface="Arial"/>
              </a:rPr>
              <a:t>   Found in the nucleus of all cells</a:t>
            </a:r>
            <a:endParaRPr lang="en-US" sz="3600" dirty="0">
              <a:latin typeface="Arial"/>
              <a:cs typeface="Arial"/>
            </a:endParaRPr>
          </a:p>
          <a:p>
            <a:pPr marL="514350" indent="-514350" eaLnBrk="1" hangingPunct="1">
              <a:buFont typeface="+mj-lt"/>
              <a:buAutoNum type="arabicPeriod"/>
              <a:defRPr/>
            </a:pPr>
            <a:endParaRPr lang="en-US" dirty="0">
              <a:latin typeface="Constantia" charset="0"/>
            </a:endParaRPr>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D10767-AAA1-6D45-AB60-EDD42ACE6E6B}" type="slidenum">
              <a:rPr lang="en-US" sz="1200">
                <a:solidFill>
                  <a:srgbClr val="045C75"/>
                </a:solidFill>
              </a:rPr>
              <a:pPr eaLnBrk="1" hangingPunct="1"/>
              <a:t>12</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AFE6C12-916A-7B48-A13C-14E60BFFF968}" type="slidenum">
              <a:rPr lang="en-US" smtClean="0"/>
              <a:pPr>
                <a:defRPr/>
              </a:pPr>
              <a:t>120</a:t>
            </a:fld>
            <a:endParaRPr lang="en-US"/>
          </a:p>
        </p:txBody>
      </p:sp>
      <p:pic>
        <p:nvPicPr>
          <p:cNvPr id="5" name="Picture 4"/>
          <p:cNvPicPr>
            <a:picLocks noChangeAspect="1"/>
          </p:cNvPicPr>
          <p:nvPr/>
        </p:nvPicPr>
        <p:blipFill>
          <a:blip r:embed="rId2"/>
          <a:stretch>
            <a:fillRect/>
          </a:stretch>
        </p:blipFill>
        <p:spPr>
          <a:xfrm>
            <a:off x="395536" y="1143000"/>
            <a:ext cx="7988300" cy="5715000"/>
          </a:xfrm>
          <a:prstGeom prst="rect">
            <a:avLst/>
          </a:prstGeom>
        </p:spPr>
      </p:pic>
      <p:sp>
        <p:nvSpPr>
          <p:cNvPr id="6" name="Rectangle 5"/>
          <p:cNvSpPr/>
          <p:nvPr/>
        </p:nvSpPr>
        <p:spPr>
          <a:xfrm>
            <a:off x="1619672" y="188640"/>
            <a:ext cx="6591869" cy="584776"/>
          </a:xfrm>
          <a:prstGeom prst="rect">
            <a:avLst/>
          </a:prstGeom>
        </p:spPr>
        <p:txBody>
          <a:bodyPr wrap="none">
            <a:spAutoFit/>
          </a:bodyPr>
          <a:lstStyle/>
          <a:p>
            <a:r>
              <a:rPr lang="en-US" sz="3200" b="1" dirty="0"/>
              <a:t>Variation in the foods that we eat</a:t>
            </a:r>
          </a:p>
        </p:txBody>
      </p:sp>
    </p:spTree>
    <p:extLst>
      <p:ext uri="{BB962C8B-B14F-4D97-AF65-F5344CB8AC3E}">
        <p14:creationId xmlns:p14="http://schemas.microsoft.com/office/powerpoint/2010/main" val="240714087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ChangeArrowheads="1"/>
          </p:cNvSpPr>
          <p:nvPr/>
        </p:nvSpPr>
        <p:spPr bwMode="auto">
          <a:xfrm>
            <a:off x="179512" y="548680"/>
            <a:ext cx="8712967" cy="607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1938" indent="-261938">
              <a:buFont typeface="Arial"/>
              <a:buChar char="•"/>
            </a:pPr>
            <a:r>
              <a:rPr lang="en-GB" sz="3600" b="1" dirty="0"/>
              <a:t>Variation </a:t>
            </a:r>
            <a:r>
              <a:rPr lang="en-GB" sz="3600" dirty="0"/>
              <a:t>means differences.</a:t>
            </a:r>
          </a:p>
          <a:p>
            <a:pPr marL="261938" indent="-261938">
              <a:buFont typeface="Arial"/>
              <a:buChar char="•"/>
            </a:pPr>
            <a:r>
              <a:rPr lang="en-GB" sz="3600" dirty="0"/>
              <a:t>Acquired variation is learned during life.</a:t>
            </a:r>
          </a:p>
          <a:p>
            <a:pPr marL="261938" indent="-261938">
              <a:buFont typeface="Arial"/>
              <a:buChar char="•"/>
            </a:pPr>
            <a:r>
              <a:rPr lang="en-GB" sz="3600" dirty="0"/>
              <a:t>Inherited variation is caused </a:t>
            </a:r>
            <a:r>
              <a:rPr lang="en-GB" sz="3600" dirty="0" smtClean="0"/>
              <a:t>by:</a:t>
            </a:r>
          </a:p>
          <a:p>
            <a:pPr marL="514350" indent="-514350">
              <a:lnSpc>
                <a:spcPct val="110000"/>
              </a:lnSpc>
              <a:buFont typeface="+mj-lt"/>
              <a:buAutoNum type="arabicPeriod"/>
            </a:pPr>
            <a:r>
              <a:rPr lang="en-IE" sz="3600" dirty="0">
                <a:cs typeface="Arial" charset="0"/>
              </a:rPr>
              <a:t>Sexual reproduction - the independent assortment of chromosomes when gametes are being formed</a:t>
            </a:r>
          </a:p>
          <a:p>
            <a:pPr marL="514350" indent="-514350">
              <a:lnSpc>
                <a:spcPct val="110000"/>
              </a:lnSpc>
              <a:buFont typeface="+mj-lt"/>
              <a:buAutoNum type="arabicPeriod"/>
            </a:pPr>
            <a:r>
              <a:rPr lang="en-IE" sz="3600" dirty="0">
                <a:cs typeface="Arial" charset="0"/>
              </a:rPr>
              <a:t>Mutations</a:t>
            </a:r>
          </a:p>
          <a:p>
            <a:pPr>
              <a:lnSpc>
                <a:spcPct val="140000"/>
              </a:lnSpc>
            </a:pPr>
            <a:r>
              <a:rPr lang="en-IE" sz="3600" dirty="0">
                <a:cs typeface="Arial" charset="0"/>
                <a:hlinkClick r:id="rId2"/>
              </a:rPr>
              <a:t>how inheritance of genes are determined</a:t>
            </a:r>
            <a:endParaRPr lang="en-IE" sz="3600" dirty="0">
              <a:cs typeface="Arial" charset="0"/>
            </a:endParaRPr>
          </a:p>
          <a:p>
            <a:pPr marL="261938" indent="-261938">
              <a:buFont typeface="Arial"/>
              <a:buChar char="•"/>
            </a:pPr>
            <a:r>
              <a:rPr lang="en-GB" sz="3600" b="1" dirty="0" smtClean="0"/>
              <a:t> </a:t>
            </a:r>
            <a:endParaRPr lang="en-GB" sz="3600" dirty="0"/>
          </a:p>
          <a:p>
            <a:pPr lvl="4"/>
            <a:endParaRPr lang="en-GB" sz="3600" dirty="0"/>
          </a:p>
        </p:txBody>
      </p:sp>
    </p:spTree>
    <p:extLst>
      <p:ext uri="{BB962C8B-B14F-4D97-AF65-F5344CB8AC3E}">
        <p14:creationId xmlns:p14="http://schemas.microsoft.com/office/powerpoint/2010/main" val="3606826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4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4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4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4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Text Box 4"/>
          <p:cNvSpPr txBox="1">
            <a:spLocks noChangeArrowheads="1"/>
          </p:cNvSpPr>
          <p:nvPr/>
        </p:nvSpPr>
        <p:spPr bwMode="auto">
          <a:xfrm>
            <a:off x="179512" y="560283"/>
            <a:ext cx="9287495" cy="617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10000"/>
              </a:lnSpc>
            </a:pPr>
            <a:r>
              <a:rPr lang="en-GB" sz="3600" b="1" dirty="0"/>
              <a:t>A mutation </a:t>
            </a:r>
            <a:r>
              <a:rPr lang="en-GB" sz="3600" dirty="0"/>
              <a:t>is a change in the amount or structure of DNA. </a:t>
            </a:r>
            <a:endParaRPr lang="en-GB" sz="3600" dirty="0" smtClean="0"/>
          </a:p>
          <a:p>
            <a:pPr eaLnBrk="1" hangingPunct="1">
              <a:lnSpc>
                <a:spcPct val="110000"/>
              </a:lnSpc>
            </a:pPr>
            <a:r>
              <a:rPr lang="en-GB" sz="3600" dirty="0" smtClean="0"/>
              <a:t>Mutations </a:t>
            </a:r>
            <a:r>
              <a:rPr lang="en-GB" sz="3600" dirty="0"/>
              <a:t>may produce</a:t>
            </a:r>
            <a:r>
              <a:rPr lang="en-GB" sz="3600" dirty="0" smtClean="0"/>
              <a:t>:</a:t>
            </a:r>
            <a:r>
              <a:rPr lang="en-GB" sz="3600" dirty="0"/>
              <a:t> </a:t>
            </a:r>
            <a:endParaRPr lang="en-GB" sz="3600" dirty="0" smtClean="0"/>
          </a:p>
          <a:p>
            <a:pPr marL="742950" indent="-742950" eaLnBrk="1" hangingPunct="1">
              <a:lnSpc>
                <a:spcPct val="110000"/>
              </a:lnSpc>
              <a:buFont typeface="+mj-lt"/>
              <a:buAutoNum type="arabicPeriod"/>
            </a:pPr>
            <a:r>
              <a:rPr lang="en-GB" sz="3600" dirty="0" smtClean="0"/>
              <a:t>new alleles</a:t>
            </a:r>
            <a:r>
              <a:rPr lang="en-GB" sz="3600" dirty="0"/>
              <a:t> </a:t>
            </a:r>
            <a:endParaRPr lang="en-GB" sz="3600" dirty="0" smtClean="0"/>
          </a:p>
          <a:p>
            <a:pPr marL="742950" indent="-742950" eaLnBrk="1" hangingPunct="1">
              <a:lnSpc>
                <a:spcPct val="110000"/>
              </a:lnSpc>
              <a:buFont typeface="+mj-lt"/>
              <a:buAutoNum type="arabicPeriod"/>
            </a:pPr>
            <a:r>
              <a:rPr lang="en-GB" sz="3600" dirty="0" smtClean="0"/>
              <a:t>beneficial phenotypes </a:t>
            </a:r>
          </a:p>
          <a:p>
            <a:pPr marL="742950" indent="-742950" eaLnBrk="1" hangingPunct="1">
              <a:lnSpc>
                <a:spcPct val="110000"/>
              </a:lnSpc>
              <a:buFont typeface="+mj-lt"/>
              <a:buAutoNum type="arabicPeriod"/>
            </a:pPr>
            <a:r>
              <a:rPr lang="en-GB" sz="3600" dirty="0" smtClean="0"/>
              <a:t>no </a:t>
            </a:r>
            <a:r>
              <a:rPr lang="en-GB" sz="3600" dirty="0"/>
              <a:t>noticeable effect (i.e. no change in phenotype</a:t>
            </a:r>
            <a:r>
              <a:rPr lang="en-GB" sz="3600" dirty="0" smtClean="0"/>
              <a:t>)</a:t>
            </a:r>
            <a:r>
              <a:rPr lang="en-GB" sz="3600" dirty="0"/>
              <a:t> </a:t>
            </a:r>
            <a:endParaRPr lang="en-GB" sz="3600" dirty="0" smtClean="0"/>
          </a:p>
          <a:p>
            <a:pPr marL="742950" indent="-742950" eaLnBrk="1" hangingPunct="1">
              <a:lnSpc>
                <a:spcPct val="110000"/>
              </a:lnSpc>
              <a:buFont typeface="+mj-lt"/>
              <a:buAutoNum type="arabicPeriod"/>
            </a:pPr>
            <a:r>
              <a:rPr lang="en-GB" sz="3600" dirty="0" smtClean="0"/>
              <a:t>benign </a:t>
            </a:r>
            <a:r>
              <a:rPr lang="en-GB" sz="3600" dirty="0"/>
              <a:t>tumours (relatively </a:t>
            </a:r>
            <a:r>
              <a:rPr lang="en-GB" sz="3600" dirty="0" smtClean="0"/>
              <a:t>harmless</a:t>
            </a:r>
            <a:endParaRPr lang="en-GB" sz="3600" dirty="0"/>
          </a:p>
          <a:p>
            <a:pPr marL="742950" indent="-742950" eaLnBrk="1" hangingPunct="1">
              <a:lnSpc>
                <a:spcPct val="110000"/>
              </a:lnSpc>
              <a:buFont typeface="+mj-lt"/>
              <a:buAutoNum type="arabicPeriod"/>
            </a:pPr>
            <a:r>
              <a:rPr lang="en-GB" sz="3600" dirty="0" smtClean="0"/>
              <a:t>malignant </a:t>
            </a:r>
            <a:r>
              <a:rPr lang="en-GB" sz="3600" dirty="0"/>
              <a:t>tumours (cancer</a:t>
            </a:r>
            <a:r>
              <a:rPr lang="en-GB" sz="3600" dirty="0" smtClean="0"/>
              <a:t>)</a:t>
            </a:r>
            <a:r>
              <a:rPr lang="en-GB" sz="3600" dirty="0"/>
              <a:t> </a:t>
            </a:r>
            <a:endParaRPr lang="en-GB" sz="3600" dirty="0" smtClean="0"/>
          </a:p>
          <a:p>
            <a:pPr marL="742950" indent="-742950" eaLnBrk="1" hangingPunct="1">
              <a:lnSpc>
                <a:spcPct val="110000"/>
              </a:lnSpc>
              <a:buFont typeface="+mj-lt"/>
              <a:buAutoNum type="arabicPeriod"/>
            </a:pPr>
            <a:r>
              <a:rPr lang="en-GB" sz="3600" dirty="0" smtClean="0"/>
              <a:t>genetic </a:t>
            </a:r>
            <a:r>
              <a:rPr lang="en-GB" sz="3600" dirty="0"/>
              <a:t>defects in the </a:t>
            </a:r>
            <a:r>
              <a:rPr lang="en-GB" sz="3600" dirty="0" smtClean="0"/>
              <a:t>offspring.</a:t>
            </a:r>
            <a:endParaRPr lang="en-US" sz="2800" dirty="0"/>
          </a:p>
        </p:txBody>
      </p:sp>
    </p:spTree>
    <p:extLst>
      <p:ext uri="{BB962C8B-B14F-4D97-AF65-F5344CB8AC3E}">
        <p14:creationId xmlns:p14="http://schemas.microsoft.com/office/powerpoint/2010/main" val="1853698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4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4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64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4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64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64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64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64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2339975" y="0"/>
            <a:ext cx="2376488" cy="914400"/>
          </a:xfrm>
        </p:spPr>
        <p:txBody>
          <a:bodyPr/>
          <a:lstStyle/>
          <a:p>
            <a:pPr eaLnBrk="1" hangingPunct="1"/>
            <a:r>
              <a:rPr lang="en-GB" b="1" dirty="0">
                <a:latin typeface="Arial"/>
                <a:cs typeface="Arial"/>
              </a:rPr>
              <a:t>Fact </a:t>
            </a:r>
          </a:p>
        </p:txBody>
      </p:sp>
      <p:sp>
        <p:nvSpPr>
          <p:cNvPr id="189442" name="Rectangle 3"/>
          <p:cNvSpPr>
            <a:spLocks noGrp="1" noChangeArrowheads="1"/>
          </p:cNvSpPr>
          <p:nvPr>
            <p:ph idx="1"/>
          </p:nvPr>
        </p:nvSpPr>
        <p:spPr>
          <a:xfrm>
            <a:off x="179512" y="764704"/>
            <a:ext cx="8641655" cy="5616352"/>
          </a:xfrm>
        </p:spPr>
        <p:txBody>
          <a:bodyPr>
            <a:normAutofit/>
          </a:bodyPr>
          <a:lstStyle/>
          <a:p>
            <a:pPr>
              <a:lnSpc>
                <a:spcPct val="110000"/>
              </a:lnSpc>
              <a:spcBef>
                <a:spcPts val="0"/>
              </a:spcBef>
            </a:pPr>
            <a:r>
              <a:rPr lang="en-IE" sz="3600" dirty="0">
                <a:latin typeface="Arial" charset="0"/>
                <a:cs typeface="Arial" charset="0"/>
              </a:rPr>
              <a:t>When your parents cells undergo meiosis to produce sperm/egg </a:t>
            </a:r>
            <a:r>
              <a:rPr lang="en-IE" sz="3600" dirty="0" smtClean="0">
                <a:latin typeface="Arial" charset="0"/>
                <a:cs typeface="Arial" charset="0"/>
              </a:rPr>
              <a:t>cells</a:t>
            </a:r>
            <a:endParaRPr lang="en-IE" sz="3600" dirty="0">
              <a:latin typeface="Arial" charset="0"/>
              <a:cs typeface="Arial" charset="0"/>
            </a:endParaRPr>
          </a:p>
          <a:p>
            <a:pPr>
              <a:lnSpc>
                <a:spcPct val="110000"/>
              </a:lnSpc>
              <a:spcBef>
                <a:spcPts val="0"/>
              </a:spcBef>
            </a:pPr>
            <a:r>
              <a:rPr lang="en-IE" sz="3600" dirty="0">
                <a:latin typeface="Arial" charset="0"/>
                <a:cs typeface="Arial" charset="0"/>
              </a:rPr>
              <a:t>8 million different combinations of their chromosomes are </a:t>
            </a:r>
            <a:r>
              <a:rPr lang="en-IE" sz="3600" dirty="0" smtClean="0">
                <a:latin typeface="Arial" charset="0"/>
                <a:cs typeface="Arial" charset="0"/>
              </a:rPr>
              <a:t>possible</a:t>
            </a:r>
            <a:endParaRPr lang="en-IE" sz="3600" dirty="0">
              <a:latin typeface="Arial" charset="0"/>
              <a:cs typeface="Arial" charset="0"/>
            </a:endParaRPr>
          </a:p>
          <a:p>
            <a:pPr>
              <a:lnSpc>
                <a:spcPct val="110000"/>
              </a:lnSpc>
              <a:spcBef>
                <a:spcPts val="0"/>
              </a:spcBef>
            </a:pPr>
            <a:r>
              <a:rPr lang="en-IE" sz="3600" dirty="0">
                <a:latin typeface="Arial" charset="0"/>
                <a:cs typeface="Arial" charset="0"/>
              </a:rPr>
              <a:t>Every zygote is a 1 </a:t>
            </a:r>
            <a:r>
              <a:rPr lang="en-IE" sz="3600" dirty="0" smtClean="0">
                <a:latin typeface="Arial" charset="0"/>
                <a:cs typeface="Arial" charset="0"/>
              </a:rPr>
              <a:t>in 64,000,000,000,000</a:t>
            </a:r>
            <a:r>
              <a:rPr lang="en-IE" sz="3600" dirty="0">
                <a:latin typeface="Arial" charset="0"/>
                <a:cs typeface="Arial" charset="0"/>
              </a:rPr>
              <a:t> </a:t>
            </a:r>
            <a:r>
              <a:rPr lang="en-IE" sz="3600" dirty="0" smtClean="0">
                <a:latin typeface="Arial" charset="0"/>
                <a:cs typeface="Arial" charset="0"/>
              </a:rPr>
              <a:t>combination </a:t>
            </a:r>
            <a:r>
              <a:rPr lang="en-IE" sz="3600" dirty="0">
                <a:latin typeface="Arial" charset="0"/>
                <a:cs typeface="Arial" charset="0"/>
              </a:rPr>
              <a:t>of chromosomes! </a:t>
            </a:r>
          </a:p>
          <a:p>
            <a:pPr>
              <a:lnSpc>
                <a:spcPct val="110000"/>
              </a:lnSpc>
              <a:spcBef>
                <a:spcPts val="0"/>
              </a:spcBef>
            </a:pPr>
            <a:r>
              <a:rPr lang="en-IE" sz="3600" dirty="0">
                <a:latin typeface="Arial" charset="0"/>
                <a:cs typeface="Arial" charset="0"/>
              </a:rPr>
              <a:t>This leads to great variation in </a:t>
            </a:r>
            <a:r>
              <a:rPr lang="en-IE" sz="3600" dirty="0" smtClean="0">
                <a:latin typeface="Arial" charset="0"/>
                <a:cs typeface="Arial" charset="0"/>
              </a:rPr>
              <a:t>species</a:t>
            </a:r>
          </a:p>
          <a:p>
            <a:pPr>
              <a:lnSpc>
                <a:spcPct val="110000"/>
              </a:lnSpc>
              <a:spcBef>
                <a:spcPts val="0"/>
              </a:spcBef>
            </a:pPr>
            <a:r>
              <a:rPr lang="en-IE" sz="3600" dirty="0" smtClean="0">
                <a:latin typeface="Arial" charset="0"/>
                <a:cs typeface="Arial" charset="0"/>
                <a:hlinkClick r:id="rId3"/>
              </a:rPr>
              <a:t>Meiosis Square Dance </a:t>
            </a:r>
            <a:endParaRPr lang="en-GB" sz="3600" dirty="0">
              <a:latin typeface="Arial" charset="0"/>
              <a:cs typeface="Arial" charset="0"/>
            </a:endParaRPr>
          </a:p>
        </p:txBody>
      </p:sp>
      <p:sp>
        <p:nvSpPr>
          <p:cNvPr id="18944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3767C4-577A-D548-AA34-035A1344D007}" type="slidenum">
              <a:rPr lang="en-US" sz="1200">
                <a:solidFill>
                  <a:srgbClr val="045C75"/>
                </a:solidFill>
              </a:rPr>
              <a:pPr eaLnBrk="1" hangingPunct="1"/>
              <a:t>123</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323528" y="188640"/>
            <a:ext cx="8229600" cy="1143000"/>
          </a:xfrm>
        </p:spPr>
        <p:txBody>
          <a:bodyPr/>
          <a:lstStyle/>
          <a:p>
            <a:pPr eaLnBrk="1" hangingPunct="1"/>
            <a:r>
              <a:rPr lang="en-IE" b="1" dirty="0">
                <a:latin typeface="Arial"/>
                <a:cs typeface="Arial"/>
              </a:rPr>
              <a:t>Fusion of gametes</a:t>
            </a:r>
            <a:endParaRPr lang="en-US" b="1" dirty="0">
              <a:latin typeface="Arial"/>
              <a:cs typeface="Arial"/>
            </a:endParaRPr>
          </a:p>
        </p:txBody>
      </p:sp>
      <p:sp>
        <p:nvSpPr>
          <p:cNvPr id="195586" name="Rectangle 3"/>
          <p:cNvSpPr>
            <a:spLocks noGrp="1" noChangeArrowheads="1"/>
          </p:cNvSpPr>
          <p:nvPr>
            <p:ph sz="half" idx="1"/>
          </p:nvPr>
        </p:nvSpPr>
        <p:spPr>
          <a:xfrm>
            <a:off x="251520" y="1628800"/>
            <a:ext cx="4608512" cy="3960440"/>
          </a:xfrm>
        </p:spPr>
        <p:txBody>
          <a:bodyPr>
            <a:normAutofit/>
          </a:bodyPr>
          <a:lstStyle/>
          <a:p>
            <a:pPr marL="0" indent="0" eaLnBrk="1" hangingPunct="1">
              <a:spcBef>
                <a:spcPts val="0"/>
              </a:spcBef>
              <a:buFont typeface="Wingdings 2" charset="0"/>
              <a:buNone/>
              <a:defRPr/>
            </a:pPr>
            <a:r>
              <a:rPr lang="en-IE" sz="3600" dirty="0">
                <a:latin typeface="Arial"/>
                <a:cs typeface="Arial"/>
              </a:rPr>
              <a:t>Sperm and egg cell fuse to form a </a:t>
            </a:r>
            <a:r>
              <a:rPr lang="en-IE" sz="3600" dirty="0" smtClean="0">
                <a:solidFill>
                  <a:srgbClr val="FF0000"/>
                </a:solidFill>
                <a:latin typeface="Arial"/>
                <a:cs typeface="Arial"/>
              </a:rPr>
              <a:t>zygote.</a:t>
            </a:r>
          </a:p>
          <a:p>
            <a:pPr marL="0" indent="0" eaLnBrk="1" hangingPunct="1">
              <a:spcBef>
                <a:spcPts val="0"/>
              </a:spcBef>
              <a:buFont typeface="Wingdings 2" charset="0"/>
              <a:buNone/>
              <a:defRPr/>
            </a:pPr>
            <a:r>
              <a:rPr lang="en-IE" sz="3600" dirty="0" smtClean="0">
                <a:latin typeface="Arial"/>
                <a:cs typeface="Arial"/>
              </a:rPr>
              <a:t>The </a:t>
            </a:r>
            <a:r>
              <a:rPr lang="en-IE" sz="3600" dirty="0">
                <a:latin typeface="Arial"/>
                <a:cs typeface="Arial"/>
              </a:rPr>
              <a:t>combination of chromosomes leads to great variation in species</a:t>
            </a:r>
            <a:endParaRPr lang="en-GB" sz="3600" dirty="0">
              <a:latin typeface="Arial"/>
              <a:cs typeface="Arial"/>
            </a:endParaRPr>
          </a:p>
          <a:p>
            <a:pPr eaLnBrk="1" hangingPunct="1">
              <a:lnSpc>
                <a:spcPct val="90000"/>
              </a:lnSpc>
              <a:buFontTx/>
              <a:buNone/>
              <a:defRPr/>
            </a:pPr>
            <a:endParaRPr lang="en-US" dirty="0">
              <a:solidFill>
                <a:srgbClr val="FF0000"/>
              </a:solidFill>
              <a:latin typeface="Constantia" charset="0"/>
            </a:endParaRPr>
          </a:p>
        </p:txBody>
      </p:sp>
      <p:sp>
        <p:nvSpPr>
          <p:cNvPr id="19558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BB8A2-E003-344F-96D1-99BAA51ED6F3}" type="slidenum">
              <a:rPr lang="en-US" sz="1200">
                <a:solidFill>
                  <a:srgbClr val="045C75"/>
                </a:solidFill>
              </a:rPr>
              <a:pPr eaLnBrk="1" hangingPunct="1"/>
              <a:t>124</a:t>
            </a:fld>
            <a:endParaRPr lang="en-US" sz="1200">
              <a:solidFill>
                <a:srgbClr val="045C75"/>
              </a:solidFill>
            </a:endParaRPr>
          </a:p>
        </p:txBody>
      </p:sp>
      <p:pic>
        <p:nvPicPr>
          <p:cNvPr id="195587" name="Picture 4" descr="4f4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72816"/>
            <a:ext cx="3816424" cy="438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158" y="0"/>
            <a:ext cx="7772400" cy="914400"/>
          </a:xfrm>
          <a:ln>
            <a:miter lim="800000"/>
            <a:headEnd/>
            <a:tailEnd/>
          </a:ln>
          <a:extLst/>
        </p:spPr>
        <p:txBody>
          <a:bodyPr/>
          <a:lstStyle/>
          <a:p>
            <a:pPr eaLnBrk="1" hangingPunct="1">
              <a:defRPr/>
            </a:pPr>
            <a:r>
              <a:rPr lang="en-IE" dirty="0" smtClean="0"/>
              <a:t>Whose Child?</a:t>
            </a:r>
            <a:endParaRPr lang="en-US" dirty="0"/>
          </a:p>
        </p:txBody>
      </p:sp>
      <p:sp>
        <p:nvSpPr>
          <p:cNvPr id="1915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6B819C-9ADE-DF48-BEFF-AAD8F7FC568C}" type="slidenum">
              <a:rPr lang="en-US" sz="1200">
                <a:solidFill>
                  <a:srgbClr val="045C75"/>
                </a:solidFill>
              </a:rPr>
              <a:pPr eaLnBrk="1" hangingPunct="1"/>
              <a:t>125</a:t>
            </a:fld>
            <a:endParaRPr lang="en-US" sz="1200">
              <a:solidFill>
                <a:srgbClr val="045C75"/>
              </a:solidFill>
            </a:endParaRPr>
          </a:p>
        </p:txBody>
      </p:sp>
      <p:pic>
        <p:nvPicPr>
          <p:cNvPr id="4" name="Picture 3" descr="c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13" y="4429125"/>
            <a:ext cx="13239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4429125"/>
            <a:ext cx="137636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1688" y="4357688"/>
            <a:ext cx="14541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00500" y="4357688"/>
            <a:ext cx="12858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5.jpg"/>
          <p:cNvPicPr>
            <a:picLocks noChangeAspect="1"/>
          </p:cNvPicPr>
          <p:nvPr/>
        </p:nvPicPr>
        <p:blipFill>
          <a:blip r:embed="rId7">
            <a:extLst>
              <a:ext uri="{28A0092B-C50C-407E-A947-70E740481C1C}">
                <a14:useLocalDpi xmlns:a14="http://schemas.microsoft.com/office/drawing/2010/main" val="0"/>
              </a:ext>
            </a:extLst>
          </a:blip>
          <a:srcRect l="10001" r="5000"/>
          <a:stretch>
            <a:fillRect/>
          </a:stretch>
        </p:blipFill>
        <p:spPr bwMode="auto">
          <a:xfrm>
            <a:off x="285750" y="4357688"/>
            <a:ext cx="14541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8" descr="p1.jpg"/>
          <p:cNvPicPr>
            <a:picLocks noChangeAspect="1"/>
          </p:cNvPicPr>
          <p:nvPr/>
        </p:nvPicPr>
        <p:blipFill>
          <a:blip r:embed="rId8">
            <a:extLst>
              <a:ext uri="{28A0092B-C50C-407E-A947-70E740481C1C}">
                <a14:useLocalDpi xmlns:a14="http://schemas.microsoft.com/office/drawing/2010/main" val="0"/>
              </a:ext>
            </a:extLst>
          </a:blip>
          <a:srcRect l="9825" r="8186" b="1521"/>
          <a:stretch>
            <a:fillRect/>
          </a:stretch>
        </p:blipFill>
        <p:spPr bwMode="auto">
          <a:xfrm>
            <a:off x="357188" y="1428750"/>
            <a:ext cx="1304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9" descr="p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43125" y="1357313"/>
            <a:ext cx="12858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Picture 10" descr="p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86188" y="1357313"/>
            <a:ext cx="128587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1" descr="p4.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85875"/>
            <a:ext cx="1357312"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12" descr="p5.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58063" y="1285875"/>
            <a:ext cx="14287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ppt_x"/>
                                          </p:val>
                                        </p:tav>
                                        <p:tav tm="100000">
                                          <p:val>
                                            <p:strVal val="#ppt_x"/>
                                          </p:val>
                                        </p:tav>
                                      </p:tavLst>
                                    </p:anim>
                                    <p:anim calcmode="lin" valueType="num">
                                      <p:cBhvr additive="base">
                                        <p:cTn id="20"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0" fill="hold"/>
                                        <p:tgtEl>
                                          <p:spTgt spid="5"/>
                                        </p:tgtEl>
                                        <p:attrNameLst>
                                          <p:attrName>ppt_x</p:attrName>
                                        </p:attrNameLst>
                                      </p:cBhvr>
                                      <p:tavLst>
                                        <p:tav tm="0">
                                          <p:val>
                                            <p:strVal val="1+#ppt_w/2"/>
                                          </p:val>
                                        </p:tav>
                                        <p:tav tm="100000">
                                          <p:val>
                                            <p:strVal val="#ppt_x"/>
                                          </p:val>
                                        </p:tav>
                                      </p:tavLst>
                                    </p:anim>
                                    <p:anim calcmode="lin" valueType="num">
                                      <p:cBhvr additive="base">
                                        <p:cTn id="26"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000" fill="hold"/>
                                        <p:tgtEl>
                                          <p:spTgt spid="4"/>
                                        </p:tgtEl>
                                        <p:attrNameLst>
                                          <p:attrName>ppt_x</p:attrName>
                                        </p:attrNameLst>
                                      </p:cBhvr>
                                      <p:tavLst>
                                        <p:tav tm="0">
                                          <p:val>
                                            <p:strVal val="1+#ppt_w/2"/>
                                          </p:val>
                                        </p:tav>
                                        <p:tav tm="100000">
                                          <p:val>
                                            <p:strVal val="#ppt_x"/>
                                          </p:val>
                                        </p:tav>
                                      </p:tavLst>
                                    </p:anim>
                                    <p:anim calcmode="lin" valueType="num">
                                      <p:cBhvr additive="base">
                                        <p:cTn id="32"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158" y="0"/>
            <a:ext cx="7772400" cy="914400"/>
          </a:xfrm>
          <a:ln>
            <a:miter lim="800000"/>
            <a:headEnd/>
            <a:tailEnd/>
          </a:ln>
          <a:extLst/>
        </p:spPr>
        <p:txBody>
          <a:bodyPr/>
          <a:lstStyle/>
          <a:p>
            <a:pPr eaLnBrk="1" hangingPunct="1">
              <a:defRPr/>
            </a:pPr>
            <a:r>
              <a:rPr lang="en-IE" dirty="0" smtClean="0"/>
              <a:t>Whose Child?</a:t>
            </a:r>
            <a:endParaRPr lang="en-US" dirty="0"/>
          </a:p>
        </p:txBody>
      </p:sp>
      <p:sp>
        <p:nvSpPr>
          <p:cNvPr id="1935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5833FE-502E-3342-905B-02D111B06A8C}" type="slidenum">
              <a:rPr lang="en-US" sz="1200">
                <a:solidFill>
                  <a:srgbClr val="045C75"/>
                </a:solidFill>
              </a:rPr>
              <a:pPr eaLnBrk="1" hangingPunct="1"/>
              <a:t>126</a:t>
            </a:fld>
            <a:endParaRPr lang="en-US" sz="1200">
              <a:solidFill>
                <a:srgbClr val="045C75"/>
              </a:solidFill>
            </a:endParaRPr>
          </a:p>
        </p:txBody>
      </p:sp>
      <p:pic>
        <p:nvPicPr>
          <p:cNvPr id="4" name="Picture 3" descr="c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714750"/>
            <a:ext cx="13239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3714750"/>
            <a:ext cx="137636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6188" y="3643313"/>
            <a:ext cx="14541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714750"/>
            <a:ext cx="12858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5.jpg"/>
          <p:cNvPicPr>
            <a:picLocks noChangeAspect="1"/>
          </p:cNvPicPr>
          <p:nvPr/>
        </p:nvPicPr>
        <p:blipFill>
          <a:blip r:embed="rId7">
            <a:extLst>
              <a:ext uri="{28A0092B-C50C-407E-A947-70E740481C1C}">
                <a14:useLocalDpi xmlns:a14="http://schemas.microsoft.com/office/drawing/2010/main" val="0"/>
              </a:ext>
            </a:extLst>
          </a:blip>
          <a:srcRect l="10001" r="5000"/>
          <a:stretch>
            <a:fillRect/>
          </a:stretch>
        </p:blipFill>
        <p:spPr bwMode="auto">
          <a:xfrm>
            <a:off x="7689850" y="3643313"/>
            <a:ext cx="14541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3" name="Picture 8" descr="p1.jpg"/>
          <p:cNvPicPr>
            <a:picLocks noChangeAspect="1"/>
          </p:cNvPicPr>
          <p:nvPr/>
        </p:nvPicPr>
        <p:blipFill>
          <a:blip r:embed="rId8">
            <a:extLst>
              <a:ext uri="{28A0092B-C50C-407E-A947-70E740481C1C}">
                <a14:useLocalDpi xmlns:a14="http://schemas.microsoft.com/office/drawing/2010/main" val="0"/>
              </a:ext>
            </a:extLst>
          </a:blip>
          <a:srcRect l="9825" r="8186" b="1521"/>
          <a:stretch>
            <a:fillRect/>
          </a:stretch>
        </p:blipFill>
        <p:spPr bwMode="auto">
          <a:xfrm>
            <a:off x="357188" y="1428750"/>
            <a:ext cx="1304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9" descr="p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43125" y="1357313"/>
            <a:ext cx="12858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10" descr="p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86188" y="1357313"/>
            <a:ext cx="128587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11" descr="p4.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85875"/>
            <a:ext cx="1357312"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7" name="Picture 12" descr="p5.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58063" y="1285875"/>
            <a:ext cx="14287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ppt_x"/>
                                          </p:val>
                                        </p:tav>
                                        <p:tav tm="100000">
                                          <p:val>
                                            <p:strVal val="#ppt_x"/>
                                          </p:val>
                                        </p:tav>
                                      </p:tavLst>
                                    </p:anim>
                                    <p:anim calcmode="lin" valueType="num">
                                      <p:cBhvr additive="base">
                                        <p:cTn id="20"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0" fill="hold"/>
                                        <p:tgtEl>
                                          <p:spTgt spid="5"/>
                                        </p:tgtEl>
                                        <p:attrNameLst>
                                          <p:attrName>ppt_x</p:attrName>
                                        </p:attrNameLst>
                                      </p:cBhvr>
                                      <p:tavLst>
                                        <p:tav tm="0">
                                          <p:val>
                                            <p:strVal val="1+#ppt_w/2"/>
                                          </p:val>
                                        </p:tav>
                                        <p:tav tm="100000">
                                          <p:val>
                                            <p:strVal val="#ppt_x"/>
                                          </p:val>
                                        </p:tav>
                                      </p:tavLst>
                                    </p:anim>
                                    <p:anim calcmode="lin" valueType="num">
                                      <p:cBhvr additive="base">
                                        <p:cTn id="26"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000" fill="hold"/>
                                        <p:tgtEl>
                                          <p:spTgt spid="4"/>
                                        </p:tgtEl>
                                        <p:attrNameLst>
                                          <p:attrName>ppt_x</p:attrName>
                                        </p:attrNameLst>
                                      </p:cBhvr>
                                      <p:tavLst>
                                        <p:tav tm="0">
                                          <p:val>
                                            <p:strVal val="1+#ppt_w/2"/>
                                          </p:val>
                                        </p:tav>
                                        <p:tav tm="100000">
                                          <p:val>
                                            <p:strVal val="#ppt_x"/>
                                          </p:val>
                                        </p:tav>
                                      </p:tavLst>
                                    </p:anim>
                                    <p:anim calcmode="lin" valueType="num">
                                      <p:cBhvr additive="base">
                                        <p:cTn id="32"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2"/>
          <p:cNvSpPr>
            <a:spLocks noGrp="1"/>
          </p:cNvSpPr>
          <p:nvPr>
            <p:ph type="title"/>
          </p:nvPr>
        </p:nvSpPr>
        <p:spPr>
          <a:xfrm>
            <a:off x="395536" y="188640"/>
            <a:ext cx="8229600" cy="1143000"/>
          </a:xfrm>
        </p:spPr>
        <p:txBody>
          <a:bodyPr/>
          <a:lstStyle/>
          <a:p>
            <a:r>
              <a:rPr lang="en-IE" b="1" dirty="0">
                <a:latin typeface="Arial"/>
                <a:cs typeface="Arial"/>
              </a:rPr>
              <a:t>Learning Check</a:t>
            </a:r>
            <a:endParaRPr lang="en-US" b="1" dirty="0">
              <a:latin typeface="Arial"/>
              <a:cs typeface="Arial"/>
            </a:endParaRPr>
          </a:p>
        </p:txBody>
      </p:sp>
      <p:sp>
        <p:nvSpPr>
          <p:cNvPr id="2" name="Content Placeholder 1"/>
          <p:cNvSpPr>
            <a:spLocks noGrp="1"/>
          </p:cNvSpPr>
          <p:nvPr>
            <p:ph idx="1"/>
          </p:nvPr>
        </p:nvSpPr>
        <p:spPr>
          <a:xfrm>
            <a:off x="251520" y="1700808"/>
            <a:ext cx="8712968" cy="3960812"/>
          </a:xfrm>
        </p:spPr>
        <p:txBody>
          <a:bodyPr>
            <a:normAutofit lnSpcReduction="10000"/>
          </a:bodyPr>
          <a:lstStyle/>
          <a:p>
            <a:pPr marL="622300" indent="-514350">
              <a:lnSpc>
                <a:spcPct val="150000"/>
              </a:lnSpc>
              <a:buFont typeface="Lucida Sans Unicode" charset="0"/>
              <a:buAutoNum type="arabicPeriod"/>
            </a:pPr>
            <a:r>
              <a:rPr lang="en-IE" sz="3200" dirty="0">
                <a:latin typeface="Arial" charset="0"/>
                <a:cs typeface="Arial" charset="0"/>
              </a:rPr>
              <a:t>What happens during meiosis?</a:t>
            </a:r>
          </a:p>
          <a:p>
            <a:pPr marL="622300" indent="-514350">
              <a:lnSpc>
                <a:spcPct val="150000"/>
              </a:lnSpc>
              <a:buFont typeface="Lucida Sans Unicode" charset="0"/>
              <a:buAutoNum type="arabicPeriod"/>
            </a:pPr>
            <a:r>
              <a:rPr lang="en-IE" sz="3200" dirty="0">
                <a:latin typeface="Arial" charset="0"/>
                <a:cs typeface="Arial" charset="0"/>
              </a:rPr>
              <a:t>What does meiosis lead to?</a:t>
            </a:r>
          </a:p>
          <a:p>
            <a:pPr marL="622300" indent="-514350">
              <a:lnSpc>
                <a:spcPct val="150000"/>
              </a:lnSpc>
              <a:buFont typeface="Lucida Sans Unicode" charset="0"/>
              <a:buAutoNum type="arabicPeriod"/>
            </a:pPr>
            <a:r>
              <a:rPr lang="en-IE" sz="3200" dirty="0">
                <a:latin typeface="Arial" charset="0"/>
                <a:cs typeface="Arial" charset="0"/>
              </a:rPr>
              <a:t>What are the causes of variation?</a:t>
            </a:r>
          </a:p>
          <a:p>
            <a:pPr marL="622300" indent="-514350">
              <a:lnSpc>
                <a:spcPct val="150000"/>
              </a:lnSpc>
              <a:buFont typeface="Lucida Sans Unicode" charset="0"/>
              <a:buAutoNum type="arabicPeriod"/>
            </a:pPr>
            <a:r>
              <a:rPr lang="en-IE" sz="3200" dirty="0">
                <a:latin typeface="Arial" charset="0"/>
                <a:cs typeface="Arial" charset="0"/>
              </a:rPr>
              <a:t>Why are offspring not identical to their parents?</a:t>
            </a:r>
          </a:p>
        </p:txBody>
      </p:sp>
      <p:sp>
        <p:nvSpPr>
          <p:cNvPr id="19763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7A6264-4643-C746-86F6-E04E2945B5DF}" type="slidenum">
              <a:rPr lang="en-US" sz="1200">
                <a:solidFill>
                  <a:srgbClr val="045C75"/>
                </a:solidFill>
              </a:rPr>
              <a:pPr eaLnBrk="1" hangingPunct="1"/>
              <a:t>127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2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2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2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p:txBody>
          <a:bodyPr/>
          <a:lstStyle/>
          <a:p>
            <a:r>
              <a:rPr lang="en-US" b="1" dirty="0">
                <a:latin typeface="Arial" charset="0"/>
              </a:rPr>
              <a:t>Mutations</a:t>
            </a:r>
          </a:p>
        </p:txBody>
      </p:sp>
      <p:sp>
        <p:nvSpPr>
          <p:cNvPr id="3" name="Content Placeholder 2"/>
          <p:cNvSpPr>
            <a:spLocks noGrp="1"/>
          </p:cNvSpPr>
          <p:nvPr>
            <p:ph idx="1"/>
          </p:nvPr>
        </p:nvSpPr>
        <p:spPr>
          <a:xfrm>
            <a:off x="179512" y="1268760"/>
            <a:ext cx="8784976" cy="4713387"/>
          </a:xfrm>
        </p:spPr>
        <p:txBody>
          <a:bodyPr>
            <a:normAutofit/>
          </a:bodyPr>
          <a:lstStyle/>
          <a:p>
            <a:pPr marL="0" indent="0">
              <a:lnSpc>
                <a:spcPct val="130000"/>
              </a:lnSpc>
              <a:buFont typeface="Wingdings 2" charset="0"/>
              <a:buNone/>
              <a:defRPr/>
            </a:pPr>
            <a:r>
              <a:rPr lang="en-US" sz="3600" dirty="0" smtClean="0">
                <a:latin typeface="Arial"/>
                <a:cs typeface="Arial"/>
              </a:rPr>
              <a:t>Rare, occur randomly and usually harmful</a:t>
            </a:r>
          </a:p>
          <a:p>
            <a:pPr marL="0" indent="0">
              <a:lnSpc>
                <a:spcPct val="130000"/>
              </a:lnSpc>
              <a:buFont typeface="Wingdings 2" charset="0"/>
              <a:buNone/>
              <a:defRPr/>
            </a:pPr>
            <a:r>
              <a:rPr lang="en-US" sz="3600" dirty="0" smtClean="0">
                <a:latin typeface="Arial"/>
                <a:cs typeface="Arial"/>
              </a:rPr>
              <a:t>Permanent Changes in:</a:t>
            </a:r>
          </a:p>
          <a:p>
            <a:pPr marL="514350" indent="-514350">
              <a:lnSpc>
                <a:spcPct val="130000"/>
              </a:lnSpc>
              <a:buFont typeface="+mj-lt"/>
              <a:buAutoNum type="arabicPeriod"/>
              <a:defRPr/>
            </a:pPr>
            <a:r>
              <a:rPr lang="en-US" sz="3600" dirty="0" smtClean="0">
                <a:latin typeface="Arial"/>
                <a:cs typeface="Arial"/>
              </a:rPr>
              <a:t>Genes or </a:t>
            </a:r>
          </a:p>
          <a:p>
            <a:pPr marL="514350" indent="-514350">
              <a:lnSpc>
                <a:spcPct val="130000"/>
              </a:lnSpc>
              <a:buFont typeface="+mj-lt"/>
              <a:buAutoNum type="arabicPeriod"/>
              <a:defRPr/>
            </a:pPr>
            <a:r>
              <a:rPr lang="en-US" sz="3600" dirty="0" smtClean="0">
                <a:latin typeface="Arial"/>
                <a:cs typeface="Arial"/>
              </a:rPr>
              <a:t>Chromosomes</a:t>
            </a:r>
            <a:endParaRPr lang="en-US" sz="3600" dirty="0">
              <a:latin typeface="Arial"/>
              <a:cs typeface="Arial"/>
            </a:endParaRPr>
          </a:p>
        </p:txBody>
      </p:sp>
      <p:sp>
        <p:nvSpPr>
          <p:cNvPr id="4" name="Slide Number Placeholder 3"/>
          <p:cNvSpPr>
            <a:spLocks noGrp="1"/>
          </p:cNvSpPr>
          <p:nvPr>
            <p:ph type="sldNum" sz="quarter" idx="12"/>
          </p:nvPr>
        </p:nvSpPr>
        <p:spPr/>
        <p:txBody>
          <a:bodyPr/>
          <a:lstStyle/>
          <a:p>
            <a:pPr>
              <a:defRPr/>
            </a:pPr>
            <a:fld id="{AB0EF9F1-676E-3945-8C28-E07747F2550E}" type="slidenum">
              <a:rPr lang="en-US" smtClean="0"/>
              <a:pPr>
                <a:defRPr/>
              </a:pPr>
              <a:t>128</a:t>
            </a:fld>
            <a:endParaRPr lang="en-US"/>
          </a:p>
        </p:txBody>
      </p:sp>
      <p:pic>
        <p:nvPicPr>
          <p:cNvPr id="2" name="Picture 1"/>
          <p:cNvPicPr>
            <a:picLocks noChangeAspect="1"/>
          </p:cNvPicPr>
          <p:nvPr/>
        </p:nvPicPr>
        <p:blipFill>
          <a:blip r:embed="rId2"/>
          <a:stretch>
            <a:fillRect/>
          </a:stretch>
        </p:blipFill>
        <p:spPr>
          <a:xfrm>
            <a:off x="4355976" y="2996951"/>
            <a:ext cx="4176464" cy="375046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467544" y="25810"/>
            <a:ext cx="8229600" cy="1143000"/>
          </a:xfrm>
        </p:spPr>
        <p:txBody>
          <a:bodyPr/>
          <a:lstStyle/>
          <a:p>
            <a:r>
              <a:rPr lang="en-US" b="1" dirty="0">
                <a:latin typeface="Arial" charset="0"/>
              </a:rPr>
              <a:t>1. Gene Mutations</a:t>
            </a:r>
          </a:p>
        </p:txBody>
      </p:sp>
      <p:sp>
        <p:nvSpPr>
          <p:cNvPr id="200706" name="Content Placeholder 2"/>
          <p:cNvSpPr>
            <a:spLocks noGrp="1"/>
          </p:cNvSpPr>
          <p:nvPr>
            <p:ph idx="1"/>
          </p:nvPr>
        </p:nvSpPr>
        <p:spPr>
          <a:xfrm>
            <a:off x="156287" y="1268760"/>
            <a:ext cx="8964488" cy="5256584"/>
          </a:xfrm>
        </p:spPr>
        <p:txBody>
          <a:bodyPr>
            <a:noAutofit/>
          </a:bodyPr>
          <a:lstStyle/>
          <a:p>
            <a:r>
              <a:rPr lang="en-GB" sz="3600" b="1" dirty="0">
                <a:latin typeface="Arial"/>
                <a:cs typeface="Arial"/>
              </a:rPr>
              <a:t>A gene (or point) mutation </a:t>
            </a:r>
            <a:r>
              <a:rPr lang="en-GB" sz="3600" dirty="0">
                <a:latin typeface="Arial"/>
                <a:cs typeface="Arial"/>
              </a:rPr>
              <a:t>is a tiny change in a single gene (often it only involves a single incorrect base)</a:t>
            </a:r>
            <a:r>
              <a:rPr lang="en-GB" sz="3600" dirty="0" smtClean="0">
                <a:latin typeface="Arial"/>
                <a:cs typeface="Arial"/>
              </a:rPr>
              <a:t>.</a:t>
            </a:r>
            <a:endParaRPr lang="en-US" sz="3600" dirty="0">
              <a:latin typeface="Arial"/>
              <a:cs typeface="Arial"/>
            </a:endParaRPr>
          </a:p>
          <a:p>
            <a:r>
              <a:rPr lang="en-US" sz="3600" dirty="0">
                <a:latin typeface="Arial"/>
                <a:cs typeface="Arial"/>
              </a:rPr>
              <a:t>Produce Proteins that may not function normally.</a:t>
            </a:r>
          </a:p>
          <a:p>
            <a:r>
              <a:rPr lang="en-US" sz="3600" dirty="0">
                <a:latin typeface="Arial"/>
                <a:cs typeface="Arial"/>
              </a:rPr>
              <a:t>Can be passed on to next generation via gametes</a:t>
            </a:r>
            <a:r>
              <a:rPr lang="en-US" sz="3600" dirty="0" smtClean="0">
                <a:latin typeface="Arial"/>
                <a:cs typeface="Arial"/>
              </a:rPr>
              <a:t>.</a:t>
            </a:r>
          </a:p>
          <a:p>
            <a:r>
              <a:rPr lang="en-GB" sz="3600" dirty="0" smtClean="0">
                <a:latin typeface="Arial"/>
                <a:cs typeface="Arial"/>
              </a:rPr>
              <a:t>E.g. Sickle </a:t>
            </a:r>
            <a:r>
              <a:rPr lang="en-GB" sz="3600" dirty="0">
                <a:latin typeface="Arial"/>
                <a:cs typeface="Arial"/>
              </a:rPr>
              <a:t>cell </a:t>
            </a:r>
            <a:r>
              <a:rPr lang="en-GB" sz="3600" dirty="0" smtClean="0">
                <a:latin typeface="Arial"/>
                <a:cs typeface="Arial"/>
              </a:rPr>
              <a:t>anaemia.</a:t>
            </a:r>
            <a:endParaRPr lang="en-US" sz="3600" dirty="0">
              <a:latin typeface="Arial"/>
              <a:cs typeface="Arial"/>
            </a:endParaRPr>
          </a:p>
        </p:txBody>
      </p:sp>
      <p:sp>
        <p:nvSpPr>
          <p:cNvPr id="4" name="Slide Number Placeholder 3"/>
          <p:cNvSpPr>
            <a:spLocks noGrp="1"/>
          </p:cNvSpPr>
          <p:nvPr>
            <p:ph type="sldNum" sz="quarter" idx="12"/>
          </p:nvPr>
        </p:nvSpPr>
        <p:spPr/>
        <p:txBody>
          <a:bodyPr/>
          <a:lstStyle/>
          <a:p>
            <a:pPr>
              <a:defRPr/>
            </a:pPr>
            <a:fld id="{9D97CD7A-2346-AB42-835E-E30BF9444847}" type="slidenum">
              <a:rPr lang="en-US" smtClean="0"/>
              <a:pPr>
                <a:defRPr/>
              </a:pPr>
              <a:t>129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7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7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7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539552" y="0"/>
            <a:ext cx="7772400" cy="914400"/>
          </a:xfrm>
        </p:spPr>
        <p:txBody>
          <a:bodyPr/>
          <a:lstStyle/>
          <a:p>
            <a:pPr algn="ctr" eaLnBrk="1" hangingPunct="1"/>
            <a:r>
              <a:rPr lang="en-IE" b="1" dirty="0">
                <a:latin typeface="Calibri" charset="0"/>
              </a:rPr>
              <a:t>Genes</a:t>
            </a:r>
            <a:endParaRPr lang="en-US" b="1" dirty="0">
              <a:latin typeface="Calibri" charset="0"/>
            </a:endParaRPr>
          </a:p>
        </p:txBody>
      </p:sp>
      <p:sp>
        <p:nvSpPr>
          <p:cNvPr id="3" name="Content Placeholder 2"/>
          <p:cNvSpPr>
            <a:spLocks noGrp="1"/>
          </p:cNvSpPr>
          <p:nvPr>
            <p:ph idx="1"/>
          </p:nvPr>
        </p:nvSpPr>
        <p:spPr>
          <a:xfrm>
            <a:off x="18728" y="980728"/>
            <a:ext cx="9125272" cy="5256212"/>
          </a:xfrm>
        </p:spPr>
        <p:txBody>
          <a:bodyPr>
            <a:noAutofit/>
          </a:bodyPr>
          <a:lstStyle/>
          <a:p>
            <a:pPr marL="457200" indent="-457200" eaLnBrk="1" fontAlgn="auto" hangingPunct="1">
              <a:lnSpc>
                <a:spcPct val="110000"/>
              </a:lnSpc>
              <a:spcAft>
                <a:spcPts val="0"/>
              </a:spcAft>
              <a:buClr>
                <a:schemeClr val="accent3"/>
              </a:buClr>
              <a:buFont typeface="+mj-lt"/>
              <a:buAutoNum type="arabicPeriod"/>
              <a:defRPr/>
            </a:pPr>
            <a:r>
              <a:rPr lang="en-GB" sz="3600" dirty="0" smtClean="0">
                <a:ea typeface="+mn-ea"/>
                <a:cs typeface="+mn-cs"/>
              </a:rPr>
              <a:t>A gene is a length of DNA that codes for a specific protein</a:t>
            </a:r>
          </a:p>
          <a:p>
            <a:pPr marL="457200" indent="-457200" eaLnBrk="1" fontAlgn="auto" hangingPunct="1">
              <a:lnSpc>
                <a:spcPct val="110000"/>
              </a:lnSpc>
              <a:spcAft>
                <a:spcPts val="0"/>
              </a:spcAft>
              <a:buClr>
                <a:schemeClr val="accent3"/>
              </a:buClr>
              <a:buFont typeface="+mj-lt"/>
              <a:buAutoNum type="arabicPeriod"/>
              <a:defRPr/>
            </a:pPr>
            <a:r>
              <a:rPr lang="en-GB" sz="3600" dirty="0" smtClean="0">
                <a:ea typeface="+mn-ea"/>
                <a:cs typeface="+mn-cs"/>
              </a:rPr>
              <a:t>It is the unit of inheritance</a:t>
            </a:r>
          </a:p>
          <a:p>
            <a:pPr marL="457200" indent="-457200" eaLnBrk="1" fontAlgn="auto" hangingPunct="1">
              <a:lnSpc>
                <a:spcPct val="110000"/>
              </a:lnSpc>
              <a:spcAft>
                <a:spcPts val="0"/>
              </a:spcAft>
              <a:buClr>
                <a:schemeClr val="accent3"/>
              </a:buClr>
              <a:buFont typeface="+mj-lt"/>
              <a:buAutoNum type="arabicPeriod"/>
              <a:defRPr/>
            </a:pPr>
            <a:r>
              <a:rPr lang="en-GB" sz="3600" dirty="0" smtClean="0">
                <a:ea typeface="+mn-ea"/>
                <a:cs typeface="+mn-cs"/>
              </a:rPr>
              <a:t>It is found on a </a:t>
            </a:r>
            <a:r>
              <a:rPr lang="en-GB" sz="3600" b="1" u="sng" dirty="0" smtClean="0">
                <a:ea typeface="+mn-ea"/>
                <a:cs typeface="+mn-cs"/>
              </a:rPr>
              <a:t>chromosome</a:t>
            </a:r>
          </a:p>
          <a:p>
            <a:pPr marL="457200" indent="-457200" eaLnBrk="1" fontAlgn="auto" hangingPunct="1">
              <a:lnSpc>
                <a:spcPct val="110000"/>
              </a:lnSpc>
              <a:spcAft>
                <a:spcPts val="0"/>
              </a:spcAft>
              <a:buClr>
                <a:schemeClr val="accent3"/>
              </a:buClr>
              <a:buFont typeface="+mj-lt"/>
              <a:buAutoNum type="arabicPeriod"/>
              <a:defRPr/>
            </a:pPr>
            <a:r>
              <a:rPr lang="en-GB" sz="3600" dirty="0" smtClean="0">
                <a:ea typeface="+mn-ea"/>
                <a:cs typeface="+mn-cs"/>
              </a:rPr>
              <a:t>It contains instructions to make a particular protein</a:t>
            </a:r>
          </a:p>
          <a:p>
            <a:pPr marL="457200" indent="-457200" eaLnBrk="1" fontAlgn="auto" hangingPunct="1">
              <a:lnSpc>
                <a:spcPct val="110000"/>
              </a:lnSpc>
              <a:spcAft>
                <a:spcPts val="0"/>
              </a:spcAft>
              <a:buClr>
                <a:schemeClr val="accent3"/>
              </a:buClr>
              <a:buFont typeface="+mj-lt"/>
              <a:buAutoNum type="arabicPeriod"/>
              <a:defRPr/>
            </a:pPr>
            <a:r>
              <a:rPr lang="en-GB" sz="3600" dirty="0" smtClean="0">
                <a:ea typeface="+mn-ea"/>
                <a:cs typeface="+mn-cs"/>
              </a:rPr>
              <a:t>It directly influences the characteristics of an organism</a:t>
            </a:r>
            <a:endParaRPr lang="en-US" sz="3600" dirty="0" smtClean="0">
              <a:ea typeface="+mn-ea"/>
              <a:cs typeface="+mn-cs"/>
            </a:endParaRPr>
          </a:p>
        </p:txBody>
      </p:sp>
      <p:sp>
        <p:nvSpPr>
          <p:cNvPr id="450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7FE4B1-0432-D543-89A2-250CECCDA96E}" type="slidenum">
              <a:rPr lang="en-US" sz="1200">
                <a:solidFill>
                  <a:srgbClr val="045C75"/>
                </a:solidFill>
              </a:rPr>
              <a:pPr eaLnBrk="1" hangingPunct="1"/>
              <a:t>13</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467544" y="0"/>
            <a:ext cx="8229600" cy="1143000"/>
          </a:xfrm>
        </p:spPr>
        <p:txBody>
          <a:bodyPr/>
          <a:lstStyle/>
          <a:p>
            <a:r>
              <a:rPr lang="en-US" b="1" dirty="0">
                <a:latin typeface="Arial" charset="0"/>
              </a:rPr>
              <a:t>2. Chromosome Mutations</a:t>
            </a:r>
          </a:p>
        </p:txBody>
      </p:sp>
      <p:sp>
        <p:nvSpPr>
          <p:cNvPr id="3" name="Content Placeholder 2"/>
          <p:cNvSpPr>
            <a:spLocks noGrp="1"/>
          </p:cNvSpPr>
          <p:nvPr>
            <p:ph idx="1"/>
          </p:nvPr>
        </p:nvSpPr>
        <p:spPr>
          <a:xfrm>
            <a:off x="179512" y="1124744"/>
            <a:ext cx="8784976" cy="4320479"/>
          </a:xfrm>
        </p:spPr>
        <p:txBody>
          <a:bodyPr>
            <a:normAutofit/>
          </a:bodyPr>
          <a:lstStyle/>
          <a:p>
            <a:pPr marL="0" indent="0">
              <a:buFont typeface="Wingdings 2" charset="0"/>
              <a:buNone/>
              <a:defRPr/>
            </a:pPr>
            <a:r>
              <a:rPr lang="en-US" sz="3600" dirty="0" smtClean="0">
                <a:latin typeface="Arial"/>
                <a:cs typeface="Arial"/>
              </a:rPr>
              <a:t>Is caused by a large change in the</a:t>
            </a:r>
          </a:p>
          <a:p>
            <a:pPr marL="742950" indent="-742950">
              <a:buFont typeface="+mj-lt"/>
              <a:buAutoNum type="arabicPeriod"/>
              <a:defRPr/>
            </a:pPr>
            <a:r>
              <a:rPr lang="en-US" sz="3600" dirty="0" smtClean="0">
                <a:latin typeface="Arial"/>
                <a:cs typeface="Arial"/>
              </a:rPr>
              <a:t>structure or</a:t>
            </a:r>
            <a:endParaRPr lang="en-US" sz="3600" dirty="0">
              <a:latin typeface="Arial"/>
              <a:cs typeface="Arial"/>
            </a:endParaRPr>
          </a:p>
          <a:p>
            <a:pPr marL="742950" indent="-742950">
              <a:buFont typeface="+mj-lt"/>
              <a:buAutoNum type="arabicPeriod"/>
              <a:defRPr/>
            </a:pPr>
            <a:r>
              <a:rPr lang="en-US" sz="3600" dirty="0" smtClean="0">
                <a:latin typeface="Arial"/>
                <a:cs typeface="Arial"/>
              </a:rPr>
              <a:t>the number </a:t>
            </a:r>
            <a:r>
              <a:rPr lang="en-GB" sz="3600" dirty="0" smtClean="0">
                <a:latin typeface="Arial"/>
                <a:cs typeface="Arial"/>
              </a:rPr>
              <a:t>of </a:t>
            </a:r>
            <a:r>
              <a:rPr lang="en-GB" sz="3600" dirty="0">
                <a:latin typeface="Arial"/>
                <a:cs typeface="Arial"/>
              </a:rPr>
              <a:t>one or more chromosomes</a:t>
            </a:r>
            <a:r>
              <a:rPr lang="en-GB" sz="3600" dirty="0" smtClean="0">
                <a:latin typeface="Arial"/>
                <a:cs typeface="Arial"/>
              </a:rPr>
              <a:t>.</a:t>
            </a:r>
            <a:r>
              <a:rPr lang="en-GB" sz="3600" dirty="0">
                <a:latin typeface="Arial"/>
                <a:cs typeface="Arial"/>
              </a:rPr>
              <a:t> </a:t>
            </a:r>
            <a:endParaRPr lang="en-GB" sz="3600" dirty="0" smtClean="0">
              <a:latin typeface="Arial"/>
              <a:cs typeface="Arial"/>
            </a:endParaRPr>
          </a:p>
          <a:p>
            <a:pPr marL="0" indent="0">
              <a:buNone/>
              <a:defRPr/>
            </a:pPr>
            <a:r>
              <a:rPr lang="en-GB" sz="3600" dirty="0" smtClean="0">
                <a:latin typeface="Arial"/>
                <a:cs typeface="Arial"/>
              </a:rPr>
              <a:t>E.g</a:t>
            </a:r>
            <a:r>
              <a:rPr lang="en-GB" sz="3600" dirty="0">
                <a:latin typeface="Arial"/>
                <a:cs typeface="Arial"/>
              </a:rPr>
              <a:t>. Down’s syndrome is caused by three number 21 </a:t>
            </a:r>
            <a:r>
              <a:rPr lang="en-GB" sz="3600" dirty="0" smtClean="0">
                <a:latin typeface="Arial"/>
                <a:cs typeface="Arial"/>
              </a:rPr>
              <a:t>chromosomes.</a:t>
            </a:r>
            <a:endParaRPr lang="en-US" sz="3600" dirty="0">
              <a:latin typeface="Arial"/>
              <a:cs typeface="Arial"/>
            </a:endParaRPr>
          </a:p>
          <a:p>
            <a:pPr marL="514350" indent="-514350">
              <a:buFont typeface="+mj-lt"/>
              <a:buAutoNum type="arabicPeriod"/>
              <a:defRPr/>
            </a:pPr>
            <a:endParaRPr lang="en-US" sz="3600" dirty="0" smtClean="0">
              <a:latin typeface="Arial"/>
              <a:cs typeface="Arial"/>
            </a:endParaRPr>
          </a:p>
        </p:txBody>
      </p:sp>
      <p:sp>
        <p:nvSpPr>
          <p:cNvPr id="4" name="Slide Number Placeholder 3"/>
          <p:cNvSpPr>
            <a:spLocks noGrp="1"/>
          </p:cNvSpPr>
          <p:nvPr>
            <p:ph type="sldNum" sz="quarter" idx="12"/>
          </p:nvPr>
        </p:nvSpPr>
        <p:spPr/>
        <p:txBody>
          <a:bodyPr/>
          <a:lstStyle/>
          <a:p>
            <a:pPr>
              <a:defRPr/>
            </a:pPr>
            <a:fld id="{C52C4BAC-75F1-EC45-8A13-63B4CA9D7B79}" type="slidenum">
              <a:rPr lang="en-US" smtClean="0"/>
              <a:pPr>
                <a:defRPr/>
              </a:pPr>
              <a:t>130</a:t>
            </a:fld>
            <a:endParaRPr lang="en-US"/>
          </a:p>
        </p:txBody>
      </p:sp>
      <p:pic>
        <p:nvPicPr>
          <p:cNvPr id="2" name="Picture 1"/>
          <p:cNvPicPr>
            <a:picLocks noChangeAspect="1"/>
          </p:cNvPicPr>
          <p:nvPr/>
        </p:nvPicPr>
        <p:blipFill>
          <a:blip r:embed="rId2"/>
          <a:stretch>
            <a:fillRect/>
          </a:stretch>
        </p:blipFill>
        <p:spPr>
          <a:xfrm>
            <a:off x="5868144" y="4660900"/>
            <a:ext cx="2908300" cy="21971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chromoso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81534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2" name="Rectangle 2"/>
          <p:cNvSpPr>
            <a:spLocks noGrp="1" noChangeArrowheads="1"/>
          </p:cNvSpPr>
          <p:nvPr>
            <p:ph type="title"/>
          </p:nvPr>
        </p:nvSpPr>
        <p:spPr>
          <a:xfrm>
            <a:off x="755576" y="188640"/>
            <a:ext cx="7221538" cy="1143000"/>
          </a:xfrm>
        </p:spPr>
        <p:txBody>
          <a:bodyPr/>
          <a:lstStyle/>
          <a:p>
            <a:pPr eaLnBrk="1" hangingPunct="1"/>
            <a:r>
              <a:rPr lang="en-IE" b="1" dirty="0">
                <a:latin typeface="Calibri" charset="0"/>
              </a:rPr>
              <a:t>Downs syndrome</a:t>
            </a:r>
            <a:endParaRPr lang="en-US" b="1" dirty="0">
              <a:latin typeface="Calibri" charset="0"/>
            </a:endParaRPr>
          </a:p>
        </p:txBody>
      </p:sp>
      <p:sp>
        <p:nvSpPr>
          <p:cNvPr id="20480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EBE0D7-638E-744A-86DD-5813809DE1A2}" type="slidenum">
              <a:rPr lang="en-US" sz="1200">
                <a:solidFill>
                  <a:srgbClr val="045C75"/>
                </a:solidFill>
              </a:rPr>
              <a:pPr eaLnBrk="1" hangingPunct="1"/>
              <a:t>131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p:nvPr>
        </p:nvSpPr>
        <p:spPr>
          <a:xfrm>
            <a:off x="467544" y="0"/>
            <a:ext cx="8229600" cy="1143000"/>
          </a:xfrm>
        </p:spPr>
        <p:txBody>
          <a:bodyPr>
            <a:normAutofit/>
          </a:bodyPr>
          <a:lstStyle/>
          <a:p>
            <a:pPr eaLnBrk="1" hangingPunct="1"/>
            <a:r>
              <a:rPr lang="en-US" b="1" dirty="0">
                <a:latin typeface="Arial"/>
                <a:cs typeface="Arial"/>
              </a:rPr>
              <a:t>Causes of Mutations</a:t>
            </a:r>
          </a:p>
        </p:txBody>
      </p:sp>
      <p:sp>
        <p:nvSpPr>
          <p:cNvPr id="203778" name="Rectangle 3"/>
          <p:cNvSpPr>
            <a:spLocks noGrp="1" noChangeArrowheads="1"/>
          </p:cNvSpPr>
          <p:nvPr>
            <p:ph type="body" sz="half" idx="1"/>
          </p:nvPr>
        </p:nvSpPr>
        <p:spPr>
          <a:xfrm>
            <a:off x="27862" y="980728"/>
            <a:ext cx="9008634" cy="5040560"/>
          </a:xfrm>
        </p:spPr>
        <p:txBody>
          <a:bodyPr>
            <a:normAutofit/>
          </a:bodyPr>
          <a:lstStyle/>
          <a:p>
            <a:pPr marL="514350" indent="-514350">
              <a:lnSpc>
                <a:spcPct val="120000"/>
              </a:lnSpc>
              <a:buFont typeface="+mj-lt"/>
              <a:buAutoNum type="arabicPeriod"/>
              <a:defRPr/>
            </a:pPr>
            <a:r>
              <a:rPr lang="en-GB" sz="3600" dirty="0">
                <a:latin typeface="Arial"/>
                <a:cs typeface="Arial"/>
              </a:rPr>
              <a:t>some types of </a:t>
            </a:r>
            <a:r>
              <a:rPr lang="en-US" sz="3600" b="1" dirty="0" smtClean="0">
                <a:latin typeface="Arial"/>
                <a:cs typeface="Arial"/>
              </a:rPr>
              <a:t>Radiation</a:t>
            </a:r>
            <a:r>
              <a:rPr lang="en-US" sz="3600" dirty="0" smtClean="0">
                <a:latin typeface="Arial"/>
                <a:cs typeface="Arial"/>
              </a:rPr>
              <a:t> from a radioactive material or from X-rays can cause the DNA molecule to alters e.g. Chernobyl</a:t>
            </a:r>
            <a:endParaRPr lang="en-US" sz="3600" b="1" dirty="0">
              <a:latin typeface="Arial"/>
              <a:cs typeface="Arial"/>
            </a:endParaRPr>
          </a:p>
          <a:p>
            <a:pPr marL="514350" indent="-514350" eaLnBrk="1" hangingPunct="1">
              <a:lnSpc>
                <a:spcPct val="120000"/>
              </a:lnSpc>
              <a:buFont typeface="+mj-lt"/>
              <a:buAutoNum type="arabicPeriod"/>
              <a:defRPr/>
            </a:pPr>
            <a:r>
              <a:rPr lang="en-US" sz="3600" b="1" dirty="0" smtClean="0">
                <a:latin typeface="Arial"/>
                <a:cs typeface="Arial"/>
              </a:rPr>
              <a:t>Some chemicals e.g. </a:t>
            </a:r>
            <a:r>
              <a:rPr lang="en-US" sz="3600" dirty="0" smtClean="0">
                <a:latin typeface="Arial"/>
                <a:cs typeface="Arial"/>
              </a:rPr>
              <a:t>in </a:t>
            </a:r>
            <a:r>
              <a:rPr lang="en-US" sz="3600" dirty="0">
                <a:latin typeface="Arial"/>
                <a:cs typeface="Arial"/>
              </a:rPr>
              <a:t>cigarette smoke causes mutations </a:t>
            </a:r>
            <a:r>
              <a:rPr lang="en-US" sz="3600" dirty="0" smtClean="0">
                <a:latin typeface="Arial"/>
                <a:cs typeface="Arial"/>
              </a:rPr>
              <a:t>associated </a:t>
            </a:r>
            <a:r>
              <a:rPr lang="en-US" sz="3600" dirty="0">
                <a:latin typeface="Arial"/>
                <a:cs typeface="Arial"/>
              </a:rPr>
              <a:t>with cancer. </a:t>
            </a:r>
          </a:p>
          <a:p>
            <a:pPr marL="0" indent="0" eaLnBrk="1" hangingPunct="1">
              <a:buFont typeface="Wingdings 2" charset="0"/>
              <a:buNone/>
              <a:defRPr/>
            </a:pPr>
            <a:endParaRPr lang="en-US" sz="3200" dirty="0">
              <a:latin typeface="Arial"/>
              <a:cs typeface="Arial"/>
            </a:endParaRPr>
          </a:p>
          <a:p>
            <a:pPr eaLnBrk="1" hangingPunct="1">
              <a:defRPr/>
            </a:pPr>
            <a:endParaRPr lang="en-US" sz="3200" dirty="0">
              <a:cs typeface="Arial"/>
            </a:endParaRPr>
          </a:p>
          <a:p>
            <a:pPr marL="0" indent="0" eaLnBrk="1" hangingPunct="1">
              <a:buFont typeface="Wingdings 2" charset="0"/>
              <a:buNone/>
              <a:defRPr/>
            </a:pPr>
            <a:endParaRPr lang="en-US" sz="3200" dirty="0">
              <a:latin typeface="Arial"/>
              <a:cs typeface="Arial"/>
            </a:endParaRPr>
          </a:p>
        </p:txBody>
      </p:sp>
      <p:sp>
        <p:nvSpPr>
          <p:cNvPr id="20685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F031F6-24A2-F448-B824-869A5EE17DCE}" type="slidenum">
              <a:rPr lang="en-US" sz="1200">
                <a:solidFill>
                  <a:srgbClr val="045C75"/>
                </a:solidFill>
              </a:rPr>
              <a:pPr eaLnBrk="1" hangingPunct="1"/>
              <a:t>132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5" descr="Dangerous chemicals are found in cigaret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91440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B37814-D226-234E-8AA4-AD41DBD7F080}" type="slidenum">
              <a:rPr lang="en-US" sz="1200">
                <a:solidFill>
                  <a:srgbClr val="045C75"/>
                </a:solidFill>
              </a:rPr>
              <a:pPr eaLnBrk="1" hangingPunct="1"/>
              <a:t>133</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67544" y="-8850"/>
            <a:ext cx="8229600" cy="1143000"/>
          </a:xfrm>
        </p:spPr>
        <p:txBody>
          <a:bodyPr/>
          <a:lstStyle/>
          <a:p>
            <a:pPr algn="l" eaLnBrk="1" hangingPunct="1"/>
            <a:r>
              <a:rPr lang="en-IE" b="1" dirty="0">
                <a:latin typeface="Arial"/>
                <a:cs typeface="Arial"/>
              </a:rPr>
              <a:t>Dying for a Suntan</a:t>
            </a:r>
            <a:endParaRPr lang="en-US" b="1" dirty="0">
              <a:latin typeface="Arial"/>
              <a:cs typeface="Arial"/>
            </a:endParaRPr>
          </a:p>
        </p:txBody>
      </p:sp>
      <p:sp>
        <p:nvSpPr>
          <p:cNvPr id="29699" name="Rectangle 3"/>
          <p:cNvSpPr>
            <a:spLocks noGrp="1" noChangeArrowheads="1"/>
          </p:cNvSpPr>
          <p:nvPr>
            <p:ph idx="1"/>
          </p:nvPr>
        </p:nvSpPr>
        <p:spPr>
          <a:xfrm>
            <a:off x="0" y="1052736"/>
            <a:ext cx="8892480" cy="5616624"/>
          </a:xfrm>
        </p:spPr>
        <p:txBody>
          <a:bodyPr>
            <a:noAutofit/>
          </a:bodyPr>
          <a:lstStyle/>
          <a:p>
            <a:pPr>
              <a:lnSpc>
                <a:spcPct val="90000"/>
              </a:lnSpc>
              <a:spcBef>
                <a:spcPts val="0"/>
              </a:spcBef>
              <a:defRPr/>
            </a:pPr>
            <a:r>
              <a:rPr lang="en-US" sz="3600" b="1" dirty="0" smtClean="0">
                <a:solidFill>
                  <a:srgbClr val="FF0000"/>
                </a:solidFill>
                <a:latin typeface="Arial "/>
                <a:ea typeface="+mn-ea"/>
                <a:cs typeface="Arial "/>
              </a:rPr>
              <a:t>Sunlight</a:t>
            </a:r>
            <a:r>
              <a:rPr lang="en-US" sz="3600" dirty="0" smtClean="0">
                <a:solidFill>
                  <a:srgbClr val="FF0000"/>
                </a:solidFill>
                <a:latin typeface="Arial "/>
                <a:ea typeface="+mn-ea"/>
                <a:cs typeface="Arial "/>
              </a:rPr>
              <a:t> </a:t>
            </a:r>
            <a:r>
              <a:rPr lang="en-US" sz="3600" dirty="0" smtClean="0">
                <a:latin typeface="Arial "/>
                <a:ea typeface="+mn-ea"/>
                <a:cs typeface="Arial "/>
              </a:rPr>
              <a:t>contains UV radiation (the component that causes a suntan).</a:t>
            </a:r>
          </a:p>
          <a:p>
            <a:pPr>
              <a:lnSpc>
                <a:spcPct val="90000"/>
              </a:lnSpc>
              <a:spcBef>
                <a:spcPts val="0"/>
              </a:spcBef>
              <a:defRPr/>
            </a:pPr>
            <a:r>
              <a:rPr lang="en-US" sz="3600" dirty="0" smtClean="0">
                <a:latin typeface="Arial "/>
                <a:ea typeface="+mn-ea"/>
                <a:cs typeface="Arial "/>
              </a:rPr>
              <a:t>This can cause an </a:t>
            </a:r>
            <a:r>
              <a:rPr lang="en-US" sz="3600" b="1" dirty="0" smtClean="0">
                <a:latin typeface="Arial "/>
                <a:ea typeface="+mn-ea"/>
                <a:cs typeface="Arial "/>
              </a:rPr>
              <a:t>abnormal cross link in DNA</a:t>
            </a:r>
            <a:r>
              <a:rPr lang="en-US" sz="3600" dirty="0" smtClean="0">
                <a:latin typeface="Arial "/>
                <a:ea typeface="+mn-ea"/>
                <a:cs typeface="Arial "/>
              </a:rPr>
              <a:t> to form between certain adjacent bases. </a:t>
            </a:r>
          </a:p>
          <a:p>
            <a:pPr>
              <a:lnSpc>
                <a:spcPct val="90000"/>
              </a:lnSpc>
              <a:spcBef>
                <a:spcPts val="0"/>
              </a:spcBef>
              <a:defRPr/>
            </a:pPr>
            <a:r>
              <a:rPr lang="en-US" sz="3600" dirty="0" smtClean="0">
                <a:latin typeface="Arial "/>
                <a:ea typeface="+mn-ea"/>
                <a:cs typeface="Arial "/>
              </a:rPr>
              <a:t>In most normal cases the cells can repair this damage, but sometimes a mutation can occur</a:t>
            </a:r>
          </a:p>
          <a:p>
            <a:pPr>
              <a:lnSpc>
                <a:spcPct val="90000"/>
              </a:lnSpc>
              <a:spcBef>
                <a:spcPts val="0"/>
              </a:spcBef>
              <a:defRPr/>
            </a:pPr>
            <a:r>
              <a:rPr lang="en-US" sz="3600" dirty="0" smtClean="0">
                <a:latin typeface="Arial "/>
                <a:ea typeface="+mn-ea"/>
                <a:cs typeface="Arial "/>
              </a:rPr>
              <a:t>Unprotected exposure to UV radiation by the human skin can lead to </a:t>
            </a:r>
            <a:r>
              <a:rPr lang="en-US" sz="3600" b="1" dirty="0" smtClean="0">
                <a:latin typeface="Arial "/>
                <a:ea typeface="+mn-ea"/>
                <a:cs typeface="Arial "/>
              </a:rPr>
              <a:t>skin cancer and extensive skin tumors.</a:t>
            </a:r>
          </a:p>
        </p:txBody>
      </p:sp>
      <p:sp>
        <p:nvSpPr>
          <p:cNvPr id="2109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AF4BF3-8408-CE44-910A-6E25A61DF987}" type="slidenum">
              <a:rPr lang="en-US" sz="1200">
                <a:solidFill>
                  <a:srgbClr val="045C75"/>
                </a:solidFill>
              </a:rPr>
              <a:pPr eaLnBrk="1" hangingPunct="1"/>
              <a:t>134</a:t>
            </a:fld>
            <a:endParaRPr lang="en-US" sz="1200">
              <a:solidFill>
                <a:srgbClr val="045C75"/>
              </a:solidFill>
            </a:endParaRPr>
          </a:p>
        </p:txBody>
      </p:sp>
      <p:pic>
        <p:nvPicPr>
          <p:cNvPr id="5" name="Picture 4"/>
          <p:cNvPicPr>
            <a:picLocks noChangeAspect="1"/>
          </p:cNvPicPr>
          <p:nvPr/>
        </p:nvPicPr>
        <p:blipFill>
          <a:blip r:embed="rId3"/>
          <a:stretch>
            <a:fillRect/>
          </a:stretch>
        </p:blipFill>
        <p:spPr>
          <a:xfrm>
            <a:off x="7875193" y="25348"/>
            <a:ext cx="1259632" cy="124291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b="1" dirty="0"/>
              <a:t>Genetic </a:t>
            </a:r>
            <a:r>
              <a:rPr lang="en-GB" b="1" dirty="0" smtClean="0"/>
              <a:t>engineering/ </a:t>
            </a:r>
            <a:r>
              <a:rPr lang="en-GB" b="1" dirty="0"/>
              <a:t>recombinant DNA technology</a:t>
            </a:r>
            <a:r>
              <a:rPr lang="en-GB" b="1" dirty="0" smtClean="0"/>
              <a:t> </a:t>
            </a:r>
            <a:endParaRPr lang="en-US" b="1" dirty="0"/>
          </a:p>
        </p:txBody>
      </p:sp>
      <p:sp>
        <p:nvSpPr>
          <p:cNvPr id="6" name="Content Placeholder 5"/>
          <p:cNvSpPr>
            <a:spLocks noGrp="1"/>
          </p:cNvSpPr>
          <p:nvPr>
            <p:ph idx="1"/>
          </p:nvPr>
        </p:nvSpPr>
        <p:spPr>
          <a:xfrm>
            <a:off x="179512" y="1700808"/>
            <a:ext cx="8964488" cy="2736304"/>
          </a:xfrm>
        </p:spPr>
        <p:txBody>
          <a:bodyPr/>
          <a:lstStyle/>
          <a:p>
            <a:r>
              <a:rPr lang="en-GB" sz="3600" b="1" dirty="0">
                <a:latin typeface="Arial"/>
                <a:cs typeface="Arial"/>
              </a:rPr>
              <a:t>Genetic engineering </a:t>
            </a:r>
            <a:r>
              <a:rPr lang="en-GB" sz="3600" dirty="0">
                <a:latin typeface="Arial"/>
                <a:cs typeface="Arial"/>
              </a:rPr>
              <a:t>is the artificial manipulation or alteration of genes</a:t>
            </a:r>
            <a:r>
              <a:rPr lang="en-GB" sz="3600" dirty="0" smtClean="0">
                <a:latin typeface="Arial"/>
                <a:cs typeface="Arial"/>
              </a:rPr>
              <a:t>.</a:t>
            </a:r>
          </a:p>
          <a:p>
            <a:r>
              <a:rPr lang="en-GB" sz="3600" dirty="0" smtClean="0">
                <a:latin typeface="Arial"/>
                <a:cs typeface="Arial"/>
              </a:rPr>
              <a:t>It allows genes </a:t>
            </a:r>
            <a:r>
              <a:rPr lang="en-GB" sz="3600" dirty="0">
                <a:latin typeface="Arial"/>
                <a:cs typeface="Arial"/>
              </a:rPr>
              <a:t>from different species to be combined.</a:t>
            </a:r>
          </a:p>
          <a:p>
            <a:endParaRPr lang="en-GB" sz="360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pPr>
              <a:defRPr/>
            </a:pPr>
            <a:fld id="{AAFE6C12-916A-7B48-A13C-14E60BFFF968}" type="slidenum">
              <a:rPr lang="en-US" smtClean="0"/>
              <a:pPr>
                <a:defRPr/>
              </a:pPr>
              <a:t>135</a:t>
            </a:fld>
            <a:endParaRPr lang="en-US"/>
          </a:p>
        </p:txBody>
      </p:sp>
      <p:pic>
        <p:nvPicPr>
          <p:cNvPr id="2" name="Picture 1"/>
          <p:cNvPicPr>
            <a:picLocks noChangeAspect="1"/>
          </p:cNvPicPr>
          <p:nvPr/>
        </p:nvPicPr>
        <p:blipFill>
          <a:blip r:embed="rId2"/>
          <a:stretch>
            <a:fillRect/>
          </a:stretch>
        </p:blipFill>
        <p:spPr>
          <a:xfrm>
            <a:off x="5588000" y="4149080"/>
            <a:ext cx="3556000" cy="2286000"/>
          </a:xfrm>
          <a:prstGeom prst="rect">
            <a:avLst/>
          </a:prstGeom>
        </p:spPr>
      </p:pic>
    </p:spTree>
    <p:extLst>
      <p:ext uri="{BB962C8B-B14F-4D97-AF65-F5344CB8AC3E}">
        <p14:creationId xmlns:p14="http://schemas.microsoft.com/office/powerpoint/2010/main" val="2680506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AFE6C12-916A-7B48-A13C-14E60BFFF968}" type="slidenum">
              <a:rPr lang="en-US" smtClean="0"/>
              <a:pPr>
                <a:defRPr/>
              </a:pPr>
              <a:t>136</a:t>
            </a:fld>
            <a:endParaRPr lang="en-US"/>
          </a:p>
        </p:txBody>
      </p:sp>
      <p:pic>
        <p:nvPicPr>
          <p:cNvPr id="5" name="Picture 4"/>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232649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9" name="Rectangle 3"/>
          <p:cNvSpPr>
            <a:spLocks noChangeArrowheads="1"/>
          </p:cNvSpPr>
          <p:nvPr/>
        </p:nvSpPr>
        <p:spPr bwMode="auto">
          <a:xfrm>
            <a:off x="179512" y="188640"/>
            <a:ext cx="89644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a:buFont typeface="Arial"/>
              <a:buChar char="•"/>
            </a:pPr>
            <a:r>
              <a:rPr lang="en-GB" sz="3600" b="1" dirty="0" smtClean="0"/>
              <a:t>Genetically </a:t>
            </a:r>
            <a:r>
              <a:rPr lang="en-GB" sz="3600" b="1" dirty="0"/>
              <a:t>modified organisms (GMOs) </a:t>
            </a:r>
            <a:r>
              <a:rPr lang="en-GB" sz="3600" dirty="0"/>
              <a:t>are living things whose DNA has been altered artificially</a:t>
            </a:r>
            <a:r>
              <a:rPr lang="en-GB" sz="3600" dirty="0" smtClean="0"/>
              <a:t>.</a:t>
            </a:r>
            <a:endParaRPr lang="en-GB" sz="3600" dirty="0"/>
          </a:p>
          <a:p>
            <a:pPr marL="266700" indent="-266700">
              <a:buFont typeface="Arial"/>
              <a:buChar char="•"/>
            </a:pPr>
            <a:r>
              <a:rPr lang="en-GB" sz="3600" b="1" dirty="0"/>
              <a:t>Transgenic organisms </a:t>
            </a:r>
            <a:r>
              <a:rPr lang="en-GB" sz="3600" dirty="0"/>
              <a:t>contain genes from another species.</a:t>
            </a:r>
          </a:p>
        </p:txBody>
      </p:sp>
      <p:pic>
        <p:nvPicPr>
          <p:cNvPr id="4" name="Picture 5" descr="cwln206l"/>
          <p:cNvPicPr>
            <a:picLocks noChangeAspect="1" noChangeArrowheads="1"/>
          </p:cNvPicPr>
          <p:nvPr/>
        </p:nvPicPr>
        <p:blipFill rotWithShape="1">
          <a:blip r:embed="rId2">
            <a:extLst>
              <a:ext uri="{28A0092B-C50C-407E-A947-70E740481C1C}">
                <a14:useLocalDpi xmlns:a14="http://schemas.microsoft.com/office/drawing/2010/main" val="0"/>
              </a:ext>
            </a:extLst>
          </a:blip>
          <a:srcRect t="25887" b="4678"/>
          <a:stretch/>
        </p:blipFill>
        <p:spPr bwMode="auto">
          <a:xfrm>
            <a:off x="1187624" y="3140968"/>
            <a:ext cx="6624736" cy="3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848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48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378"/>
            <a:ext cx="4752528" cy="65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978833"/>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179512" y="188640"/>
            <a:ext cx="864096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3600" b="1" dirty="0"/>
              <a:t>The most common cloning vector </a:t>
            </a:r>
            <a:r>
              <a:rPr lang="en-GB" sz="3600" dirty="0"/>
              <a:t>is a </a:t>
            </a:r>
            <a:r>
              <a:rPr lang="en-GB" sz="3600" dirty="0" smtClean="0"/>
              <a:t>plasmid - a </a:t>
            </a:r>
            <a:r>
              <a:rPr lang="en-GB" sz="3600" dirty="0"/>
              <a:t>small circle of DNA found in bacteria.</a:t>
            </a:r>
          </a:p>
          <a:p>
            <a:pPr lvl="4">
              <a:buFontTx/>
              <a:buChar char="•"/>
            </a:pPr>
            <a:endParaRPr lang="en-GB" sz="2800" dirty="0"/>
          </a:p>
        </p:txBody>
      </p:sp>
      <p:sp>
        <p:nvSpPr>
          <p:cNvPr id="3" name="TextBox 2"/>
          <p:cNvSpPr txBox="1"/>
          <p:nvPr/>
        </p:nvSpPr>
        <p:spPr>
          <a:xfrm>
            <a:off x="323528" y="5805264"/>
            <a:ext cx="7704856" cy="523220"/>
          </a:xfrm>
          <a:prstGeom prst="rect">
            <a:avLst/>
          </a:prstGeom>
          <a:noFill/>
        </p:spPr>
        <p:txBody>
          <a:bodyPr wrap="square" rtlCol="0">
            <a:spAutoFit/>
          </a:bodyPr>
          <a:lstStyle/>
          <a:p>
            <a:r>
              <a:rPr lang="en-US" sz="2800" dirty="0" smtClean="0">
                <a:hlinkClick r:id="rId2"/>
              </a:rPr>
              <a:t>Plasmid Cloning 1</a:t>
            </a:r>
            <a:endParaRPr lang="en-US" sz="2800" dirty="0"/>
          </a:p>
        </p:txBody>
      </p:sp>
      <p:pic>
        <p:nvPicPr>
          <p:cNvPr id="4" name="Picture 3"/>
          <p:cNvPicPr>
            <a:picLocks noChangeAspect="1"/>
          </p:cNvPicPr>
          <p:nvPr/>
        </p:nvPicPr>
        <p:blipFill>
          <a:blip r:embed="rId3"/>
          <a:stretch>
            <a:fillRect/>
          </a:stretch>
        </p:blipFill>
        <p:spPr>
          <a:xfrm>
            <a:off x="2717800" y="1397000"/>
            <a:ext cx="3695700" cy="4064000"/>
          </a:xfrm>
          <a:prstGeom prst="rect">
            <a:avLst/>
          </a:prstGeom>
        </p:spPr>
      </p:pic>
    </p:spTree>
    <p:extLst>
      <p:ext uri="{BB962C8B-B14F-4D97-AF65-F5344CB8AC3E}">
        <p14:creationId xmlns:p14="http://schemas.microsoft.com/office/powerpoint/2010/main" val="1849074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78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Title 3"/>
          <p:cNvSpPr>
            <a:spLocks noGrp="1"/>
          </p:cNvSpPr>
          <p:nvPr>
            <p:ph type="title"/>
          </p:nvPr>
        </p:nvSpPr>
        <p:spPr>
          <a:xfrm>
            <a:off x="683568" y="260648"/>
            <a:ext cx="7772400" cy="785812"/>
          </a:xfrm>
        </p:spPr>
        <p:txBody>
          <a:bodyPr/>
          <a:lstStyle/>
          <a:p>
            <a:pPr algn="ctr" eaLnBrk="1" hangingPunct="1"/>
            <a:r>
              <a:rPr lang="en-IE" b="1" dirty="0">
                <a:latin typeface="Arial" charset="0"/>
                <a:cs typeface="Arial" charset="0"/>
              </a:rPr>
              <a:t>Genes &amp; Characteristics</a:t>
            </a:r>
            <a:endParaRPr lang="en-US" b="1" dirty="0">
              <a:latin typeface="Arial" charset="0"/>
              <a:cs typeface="Arial" charset="0"/>
            </a:endParaRPr>
          </a:p>
        </p:txBody>
      </p:sp>
      <p:sp>
        <p:nvSpPr>
          <p:cNvPr id="11267" name="Rectangle 3"/>
          <p:cNvSpPr>
            <a:spLocks noGrp="1" noChangeArrowheads="1"/>
          </p:cNvSpPr>
          <p:nvPr>
            <p:ph idx="1"/>
          </p:nvPr>
        </p:nvSpPr>
        <p:spPr>
          <a:xfrm>
            <a:off x="251520" y="1268760"/>
            <a:ext cx="8712968" cy="5112568"/>
          </a:xfrm>
        </p:spPr>
        <p:txBody>
          <a:bodyPr>
            <a:noAutofit/>
          </a:bodyPr>
          <a:lstStyle/>
          <a:p>
            <a:pPr eaLnBrk="1" hangingPunct="1">
              <a:lnSpc>
                <a:spcPct val="110000"/>
              </a:lnSpc>
            </a:pPr>
            <a:r>
              <a:rPr lang="en-US" sz="3600" dirty="0">
                <a:latin typeface="Arial" charset="0"/>
                <a:cs typeface="Arial" charset="0"/>
              </a:rPr>
              <a:t>Characteristics are controlled by genes.</a:t>
            </a:r>
          </a:p>
          <a:p>
            <a:pPr eaLnBrk="1" hangingPunct="1">
              <a:lnSpc>
                <a:spcPct val="110000"/>
              </a:lnSpc>
            </a:pPr>
            <a:r>
              <a:rPr lang="en-US" sz="3600" dirty="0">
                <a:latin typeface="Arial" charset="0"/>
                <a:cs typeface="Arial" charset="0"/>
              </a:rPr>
              <a:t>For example everyone has </a:t>
            </a:r>
            <a:r>
              <a:rPr lang="en-US" sz="3600" dirty="0" smtClean="0">
                <a:latin typeface="Arial" charset="0"/>
                <a:cs typeface="Arial" charset="0"/>
              </a:rPr>
              <a:t>genes </a:t>
            </a:r>
            <a:r>
              <a:rPr lang="en-US" sz="3600" dirty="0">
                <a:latin typeface="Arial" charset="0"/>
                <a:cs typeface="Arial" charset="0"/>
              </a:rPr>
              <a:t>which determines hair colour.</a:t>
            </a:r>
          </a:p>
          <a:p>
            <a:pPr eaLnBrk="1" hangingPunct="1">
              <a:lnSpc>
                <a:spcPct val="110000"/>
              </a:lnSpc>
            </a:pPr>
            <a:r>
              <a:rPr lang="en-US" sz="3600" dirty="0">
                <a:latin typeface="Arial" charset="0"/>
                <a:cs typeface="Arial" charset="0"/>
              </a:rPr>
              <a:t>But not everyone has the same version of those genes.</a:t>
            </a:r>
          </a:p>
          <a:p>
            <a:pPr eaLnBrk="1" hangingPunct="1">
              <a:lnSpc>
                <a:spcPct val="110000"/>
              </a:lnSpc>
            </a:pPr>
            <a:r>
              <a:rPr lang="en-US" sz="3600" dirty="0">
                <a:latin typeface="Arial" charset="0"/>
                <a:cs typeface="Arial" charset="0"/>
              </a:rPr>
              <a:t>So there is more than one type of gene for hair colour that you could have.</a:t>
            </a:r>
            <a:endParaRPr lang="en-GB" sz="3600" dirty="0">
              <a:latin typeface="Arial" charset="0"/>
              <a:cs typeface="Arial" charset="0"/>
            </a:endParaRPr>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6F2120-7F86-6D4C-8B39-D1DD0D6EE748}" type="slidenum">
              <a:rPr lang="en-US" sz="1200">
                <a:solidFill>
                  <a:srgbClr val="045C75"/>
                </a:solidFill>
              </a:rPr>
              <a:pPr eaLnBrk="1" hangingPunct="1"/>
              <a:t>14</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5" name="Rectangle 3"/>
          <p:cNvSpPr>
            <a:spLocks noChangeArrowheads="1"/>
          </p:cNvSpPr>
          <p:nvPr/>
        </p:nvSpPr>
        <p:spPr bwMode="auto">
          <a:xfrm>
            <a:off x="179513" y="188640"/>
            <a:ext cx="8496176"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3600" b="1" dirty="0"/>
              <a:t>The process of genetic engineering </a:t>
            </a:r>
            <a:r>
              <a:rPr lang="en-GB" sz="3600" dirty="0"/>
              <a:t>using bacteria usually involves most of the following steps:</a:t>
            </a:r>
          </a:p>
          <a:p>
            <a:pPr marL="541338" indent="-541338">
              <a:buFont typeface="+mj-lt"/>
              <a:buAutoNum type="arabicPeriod"/>
            </a:pPr>
            <a:r>
              <a:rPr lang="en-GB" sz="3600" dirty="0" smtClean="0"/>
              <a:t>isolation </a:t>
            </a:r>
            <a:r>
              <a:rPr lang="en-GB" sz="3600" dirty="0"/>
              <a:t>of a chromosome (containing the target gene) and a plasmid</a:t>
            </a:r>
          </a:p>
          <a:p>
            <a:pPr marL="541338" indent="-541338">
              <a:buFont typeface="+mj-lt"/>
              <a:buAutoNum type="arabicPeriod"/>
            </a:pPr>
            <a:r>
              <a:rPr lang="en-GB" sz="3600" dirty="0" smtClean="0"/>
              <a:t>cutting </a:t>
            </a:r>
            <a:r>
              <a:rPr lang="en-GB" sz="3600" dirty="0"/>
              <a:t>the chromosome and plasmids with a restriction enzyme</a:t>
            </a:r>
          </a:p>
          <a:p>
            <a:pPr marL="541338" indent="-541338">
              <a:buFont typeface="+mj-lt"/>
              <a:buAutoNum type="arabicPeriod"/>
            </a:pPr>
            <a:r>
              <a:rPr lang="en-GB" sz="3600" dirty="0" smtClean="0"/>
              <a:t>ligation </a:t>
            </a:r>
            <a:r>
              <a:rPr lang="en-GB" sz="3600" dirty="0"/>
              <a:t>(or joining) of the target gene into the </a:t>
            </a:r>
            <a:r>
              <a:rPr lang="en-GB" sz="3600" dirty="0" smtClean="0"/>
              <a:t>plasmid</a:t>
            </a:r>
            <a:endParaRPr lang="en-GB" sz="3600" dirty="0"/>
          </a:p>
        </p:txBody>
      </p:sp>
    </p:spTree>
    <p:extLst>
      <p:ext uri="{BB962C8B-B14F-4D97-AF65-F5344CB8AC3E}">
        <p14:creationId xmlns:p14="http://schemas.microsoft.com/office/powerpoint/2010/main" val="2100565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8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8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5" name="Rectangle 3"/>
          <p:cNvSpPr>
            <a:spLocks noChangeArrowheads="1"/>
          </p:cNvSpPr>
          <p:nvPr/>
        </p:nvSpPr>
        <p:spPr bwMode="auto">
          <a:xfrm>
            <a:off x="179512" y="260648"/>
            <a:ext cx="8712967" cy="618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47675" indent="-447675">
              <a:buFont typeface="+mj-lt"/>
              <a:buAutoNum type="arabicPeriod" startAt="4"/>
            </a:pPr>
            <a:r>
              <a:rPr lang="en-GB" sz="3600" dirty="0" smtClean="0"/>
              <a:t>transformation </a:t>
            </a:r>
            <a:r>
              <a:rPr lang="en-GB" sz="3600" dirty="0"/>
              <a:t>of bacterial cells, i.e. getting bacterial cells to take up plasmids</a:t>
            </a:r>
          </a:p>
          <a:p>
            <a:pPr marL="447675" indent="-447675">
              <a:buFont typeface="+mj-lt"/>
              <a:buAutoNum type="arabicPeriod" startAt="4"/>
            </a:pPr>
            <a:r>
              <a:rPr lang="en-GB" sz="3600" dirty="0" smtClean="0"/>
              <a:t>cloning </a:t>
            </a:r>
            <a:r>
              <a:rPr lang="en-GB" sz="3600" dirty="0"/>
              <a:t>or reproducing identical copies of the new genetically engineered bacterium</a:t>
            </a:r>
          </a:p>
          <a:p>
            <a:pPr marL="447675" indent="-447675">
              <a:buFont typeface="+mj-lt"/>
              <a:buAutoNum type="arabicPeriod" startAt="4"/>
            </a:pPr>
            <a:r>
              <a:rPr lang="en-GB" sz="3600" dirty="0" smtClean="0"/>
              <a:t>expression </a:t>
            </a:r>
            <a:r>
              <a:rPr lang="en-GB" sz="3600" dirty="0"/>
              <a:t>or production of the required protein by the bacteria with the recombinant </a:t>
            </a:r>
            <a:r>
              <a:rPr lang="en-GB" sz="3600" dirty="0" smtClean="0"/>
              <a:t>DNA</a:t>
            </a:r>
            <a:endParaRPr lang="en-GB" sz="3600" dirty="0"/>
          </a:p>
          <a:p>
            <a:r>
              <a:rPr lang="en-GB" sz="3600" dirty="0" smtClean="0">
                <a:hlinkClick r:id="rId2"/>
              </a:rPr>
              <a:t>Stuff From The Future - What is the Future of Genetic Modification? </a:t>
            </a:r>
            <a:endParaRPr lang="en-GB" sz="3600" dirty="0"/>
          </a:p>
        </p:txBody>
      </p:sp>
    </p:spTree>
    <p:extLst>
      <p:ext uri="{BB962C8B-B14F-4D97-AF65-F5344CB8AC3E}">
        <p14:creationId xmlns:p14="http://schemas.microsoft.com/office/powerpoint/2010/main" val="2632209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8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8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9" name="Rectangle 3"/>
          <p:cNvSpPr>
            <a:spLocks noChangeArrowheads="1"/>
          </p:cNvSpPr>
          <p:nvPr/>
        </p:nvSpPr>
        <p:spPr bwMode="auto">
          <a:xfrm>
            <a:off x="179512" y="1340768"/>
            <a:ext cx="8964488"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buFont typeface="+mj-lt"/>
              <a:buAutoNum type="arabicPeriod"/>
            </a:pPr>
            <a:r>
              <a:rPr lang="en-GB" sz="2800" dirty="0" smtClean="0"/>
              <a:t>Plants </a:t>
            </a:r>
            <a:r>
              <a:rPr lang="en-GB" sz="2800" dirty="0"/>
              <a:t>- genetic modification allowed the tomato to delay ripening after picking. </a:t>
            </a:r>
            <a:endParaRPr lang="en-GB" sz="2800" dirty="0" smtClean="0"/>
          </a:p>
          <a:p>
            <a:pPr marL="514350" indent="-514350">
              <a:buFont typeface="+mj-lt"/>
              <a:buAutoNum type="arabicPeriod"/>
            </a:pPr>
            <a:r>
              <a:rPr lang="en-GB" sz="2800" dirty="0" smtClean="0"/>
              <a:t>Animals - </a:t>
            </a:r>
            <a:r>
              <a:rPr lang="en-US" sz="2800" dirty="0" err="1"/>
              <a:t>Haemophilliacs</a:t>
            </a:r>
            <a:r>
              <a:rPr lang="en-US" sz="2800" dirty="0"/>
              <a:t> suffer from a defective gene that fails to produce Factor V111, an important agent involved in blood clotting. </a:t>
            </a:r>
            <a:r>
              <a:rPr lang="en-GB" sz="2800" dirty="0"/>
              <a:t>S</a:t>
            </a:r>
            <a:r>
              <a:rPr lang="en-GB" sz="2800" dirty="0" smtClean="0"/>
              <a:t>heep DNA were insert with the </a:t>
            </a:r>
            <a:r>
              <a:rPr lang="en-GB" sz="2800" dirty="0"/>
              <a:t>human gene </a:t>
            </a:r>
            <a:r>
              <a:rPr lang="en-GB" sz="2800" dirty="0" smtClean="0"/>
              <a:t>to produce it so </a:t>
            </a:r>
            <a:r>
              <a:rPr lang="en-GB" sz="2800" dirty="0"/>
              <a:t>that </a:t>
            </a:r>
            <a:r>
              <a:rPr lang="en-GB" sz="2800" dirty="0" smtClean="0"/>
              <a:t>they produce </a:t>
            </a:r>
            <a:r>
              <a:rPr lang="en-GB" sz="2800" dirty="0"/>
              <a:t>the protein in their </a:t>
            </a:r>
            <a:r>
              <a:rPr lang="en-GB" sz="2800" dirty="0" smtClean="0"/>
              <a:t>milk</a:t>
            </a:r>
          </a:p>
          <a:p>
            <a:pPr marL="514350" indent="-514350">
              <a:buFont typeface="+mj-lt"/>
              <a:buAutoNum type="arabicPeriod"/>
            </a:pPr>
            <a:r>
              <a:rPr lang="en-GB" sz="2800" dirty="0" smtClean="0"/>
              <a:t>Humans - inserting </a:t>
            </a:r>
            <a:r>
              <a:rPr lang="en-GB" sz="2800" dirty="0"/>
              <a:t>the gene for human insulin into a bacterium which then produces human insulin for use by </a:t>
            </a:r>
            <a:r>
              <a:rPr lang="en-GB" sz="2800" dirty="0" smtClean="0"/>
              <a:t>diabetics</a:t>
            </a:r>
          </a:p>
          <a:p>
            <a:r>
              <a:rPr lang="en-GB" sz="2800" dirty="0" smtClean="0">
                <a:hlinkClick r:id="rId2"/>
              </a:rPr>
              <a:t>Genetic Engineering - Insulin</a:t>
            </a:r>
            <a:endParaRPr lang="en-GB" sz="2800" dirty="0" smtClean="0"/>
          </a:p>
          <a:p>
            <a:endParaRPr lang="en-GB" sz="2800" dirty="0"/>
          </a:p>
        </p:txBody>
      </p:sp>
      <p:sp>
        <p:nvSpPr>
          <p:cNvPr id="2" name="Title 1"/>
          <p:cNvSpPr>
            <a:spLocks noGrp="1"/>
          </p:cNvSpPr>
          <p:nvPr>
            <p:ph type="title"/>
          </p:nvPr>
        </p:nvSpPr>
        <p:spPr>
          <a:xfrm>
            <a:off x="467544" y="14037"/>
            <a:ext cx="8229600" cy="1143000"/>
          </a:xfrm>
        </p:spPr>
        <p:txBody>
          <a:bodyPr>
            <a:normAutofit fontScale="90000"/>
          </a:bodyPr>
          <a:lstStyle/>
          <a:p>
            <a:r>
              <a:rPr lang="en-GB" b="1" dirty="0"/>
              <a:t>Applications of genetic engineering </a:t>
            </a:r>
            <a:endParaRPr lang="en-US" dirty="0"/>
          </a:p>
        </p:txBody>
      </p:sp>
    </p:spTree>
    <p:extLst>
      <p:ext uri="{BB962C8B-B14F-4D97-AF65-F5344CB8AC3E}">
        <p14:creationId xmlns:p14="http://schemas.microsoft.com/office/powerpoint/2010/main" val="3048888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99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9552" y="548680"/>
            <a:ext cx="7772400" cy="1470025"/>
          </a:xfrm>
          <a:ln>
            <a:miter lim="800000"/>
            <a:headEnd/>
            <a:tailEnd/>
          </a:ln>
          <a:extLst/>
        </p:spPr>
        <p:txBody>
          <a:bodyPr/>
          <a:lstStyle/>
          <a:p>
            <a:pPr>
              <a:defRPr/>
            </a:pPr>
            <a:r>
              <a:rPr lang="en-IE" dirty="0" smtClean="0"/>
              <a:t>Evolution</a:t>
            </a:r>
            <a:endParaRPr lang="en-US" dirty="0"/>
          </a:p>
        </p:txBody>
      </p:sp>
      <p:sp>
        <p:nvSpPr>
          <p:cNvPr id="212994" name="Subtitle 4"/>
          <p:cNvSpPr>
            <a:spLocks noGrp="1"/>
          </p:cNvSpPr>
          <p:nvPr>
            <p:ph type="subTitle" idx="1"/>
          </p:nvPr>
        </p:nvSpPr>
        <p:spPr>
          <a:xfrm>
            <a:off x="251520" y="1988840"/>
            <a:ext cx="8496944" cy="2880320"/>
          </a:xfrm>
        </p:spPr>
        <p:txBody>
          <a:bodyPr>
            <a:normAutofit lnSpcReduction="10000"/>
          </a:bodyPr>
          <a:lstStyle/>
          <a:p>
            <a:pPr marR="0"/>
            <a:r>
              <a:rPr lang="en-IE" sz="3600" dirty="0">
                <a:latin typeface="Constantia" charset="0"/>
              </a:rPr>
              <a:t>The Theory of Natural Selection and the Survival of the </a:t>
            </a:r>
            <a:r>
              <a:rPr lang="en-IE" sz="3600" dirty="0" smtClean="0">
                <a:latin typeface="Constantia" charset="0"/>
              </a:rPr>
              <a:t>Fittest</a:t>
            </a:r>
          </a:p>
          <a:p>
            <a:pPr marR="0"/>
            <a:endParaRPr lang="en-IE" sz="3600" dirty="0">
              <a:latin typeface="Constantia" charset="0"/>
            </a:endParaRPr>
          </a:p>
          <a:p>
            <a:pPr marR="0"/>
            <a:r>
              <a:rPr lang="en-IE" sz="3600" dirty="0" smtClean="0">
                <a:latin typeface="Constantia" charset="0"/>
                <a:hlinkClick r:id="rId2"/>
              </a:rPr>
              <a:t>Facts Of Evolution: Good Design, Bad Design </a:t>
            </a:r>
            <a:endParaRPr lang="en-US" sz="3600" dirty="0">
              <a:latin typeface="Constantia" charset="0"/>
            </a:endParaRPr>
          </a:p>
        </p:txBody>
      </p:sp>
      <p:sp>
        <p:nvSpPr>
          <p:cNvPr id="21299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F65126-3897-3A47-B44A-CCB02532309B}" type="slidenum">
              <a:rPr lang="en-US" sz="1200">
                <a:solidFill>
                  <a:srgbClr val="D1EAEE"/>
                </a:solidFill>
              </a:rPr>
              <a:pPr eaLnBrk="1" hangingPunct="1"/>
              <a:t>143</a:t>
            </a:fld>
            <a:endParaRPr lang="en-US" sz="1200">
              <a:solidFill>
                <a:srgbClr val="D1EAEE"/>
              </a:solidFill>
            </a:endParaRPr>
          </a:p>
        </p:txBody>
      </p:sp>
      <p:sp>
        <p:nvSpPr>
          <p:cNvPr id="212996" name="TextBox 1"/>
          <p:cNvSpPr txBox="1">
            <a:spLocks noChangeArrowheads="1"/>
          </p:cNvSpPr>
          <p:nvPr/>
        </p:nvSpPr>
        <p:spPr bwMode="auto">
          <a:xfrm>
            <a:off x="5537200" y="6324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a:xfrm>
            <a:off x="428625" y="428625"/>
            <a:ext cx="8229600" cy="1143000"/>
          </a:xfrm>
        </p:spPr>
        <p:txBody>
          <a:bodyPr/>
          <a:lstStyle/>
          <a:p>
            <a:r>
              <a:rPr lang="en-IE">
                <a:latin typeface="Calibri" charset="0"/>
              </a:rPr>
              <a:t>Lesson Objectives</a:t>
            </a:r>
            <a:endParaRPr lang="en-US">
              <a:latin typeface="Calibri" charset="0"/>
            </a:endParaRPr>
          </a:p>
        </p:txBody>
      </p:sp>
      <p:sp>
        <p:nvSpPr>
          <p:cNvPr id="3" name="Content Placeholder 2"/>
          <p:cNvSpPr>
            <a:spLocks noGrp="1"/>
          </p:cNvSpPr>
          <p:nvPr>
            <p:ph idx="1"/>
          </p:nvPr>
        </p:nvSpPr>
        <p:spPr>
          <a:xfrm>
            <a:off x="0" y="1600200"/>
            <a:ext cx="8686800" cy="4708525"/>
          </a:xfrm>
        </p:spPr>
        <p:txBody>
          <a:bodyPr>
            <a:normAutofit lnSpcReduction="10000"/>
          </a:bodyPr>
          <a:lstStyle/>
          <a:p>
            <a:pPr marL="650875" indent="-514350">
              <a:buFont typeface="Wingdings 2" pitchFamily="18" charset="2"/>
              <a:buNone/>
              <a:defRPr/>
            </a:pPr>
            <a:r>
              <a:rPr lang="en-IE" b="1" dirty="0" smtClean="0">
                <a:ea typeface="+mn-ea"/>
                <a:cs typeface="+mn-cs"/>
              </a:rPr>
              <a:t>At the end of this lesson you should be able to</a:t>
            </a:r>
            <a:endParaRPr lang="en-US" b="1" dirty="0" smtClean="0">
              <a:ea typeface="+mn-ea"/>
              <a:cs typeface="+mn-cs"/>
            </a:endParaRPr>
          </a:p>
          <a:p>
            <a:pPr marL="650875" indent="-514350">
              <a:buFont typeface="+mj-lt"/>
              <a:buAutoNum type="arabicPeriod"/>
              <a:defRPr/>
            </a:pPr>
            <a:endParaRPr lang="en-US" dirty="0" smtClean="0">
              <a:ea typeface="+mn-ea"/>
              <a:cs typeface="+mn-cs"/>
            </a:endParaRPr>
          </a:p>
          <a:p>
            <a:pPr marL="650875" indent="-514350">
              <a:buFont typeface="+mj-lt"/>
              <a:buAutoNum type="arabicPeriod"/>
              <a:defRPr/>
            </a:pPr>
            <a:r>
              <a:rPr lang="en-US" sz="3200" dirty="0" smtClean="0">
                <a:ea typeface="+mn-ea"/>
                <a:cs typeface="+mn-cs"/>
              </a:rPr>
              <a:t>Define evolution</a:t>
            </a:r>
          </a:p>
          <a:p>
            <a:pPr marL="650875" indent="-514350">
              <a:buFont typeface="+mj-lt"/>
              <a:buAutoNum type="arabicPeriod"/>
              <a:defRPr/>
            </a:pPr>
            <a:r>
              <a:rPr lang="en-US" sz="3200" dirty="0" smtClean="0">
                <a:ea typeface="+mn-ea"/>
                <a:cs typeface="+mn-cs"/>
              </a:rPr>
              <a:t>Outline the  Darwin and Wallace Theory of natural selection</a:t>
            </a:r>
          </a:p>
          <a:p>
            <a:pPr marL="650875" indent="-514350">
              <a:buFont typeface="+mj-lt"/>
              <a:buAutoNum type="arabicPeriod"/>
              <a:defRPr/>
            </a:pPr>
            <a:r>
              <a:rPr lang="en-US" sz="3200" dirty="0" smtClean="0">
                <a:ea typeface="+mn-ea"/>
                <a:cs typeface="+mn-cs"/>
              </a:rPr>
              <a:t>Discuss the evidence of evolution from either fossil, comparative anatomy or the study of embryos.</a:t>
            </a:r>
          </a:p>
          <a:p>
            <a:pPr>
              <a:buFont typeface="Wingdings 2" pitchFamily="18" charset="2"/>
              <a:buChar char=""/>
              <a:defRPr/>
            </a:pPr>
            <a:endParaRPr lang="en-US" dirty="0">
              <a:ea typeface="+mn-ea"/>
              <a:cs typeface="+mn-cs"/>
            </a:endParaRPr>
          </a:p>
        </p:txBody>
      </p:sp>
      <p:sp>
        <p:nvSpPr>
          <p:cNvPr id="2140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291C46-6E0B-1D4A-B555-A79FC9809EA2}" type="slidenum">
              <a:rPr lang="en-US" sz="1200">
                <a:solidFill>
                  <a:srgbClr val="045C75"/>
                </a:solidFill>
              </a:rPr>
              <a:pPr eaLnBrk="1" hangingPunct="1"/>
              <a:t>144</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2"/>
              </a:rPr>
              <a:t>Homer Simpson Evolution</a:t>
            </a:r>
            <a:endParaRPr lang="en-US" dirty="0"/>
          </a:p>
        </p:txBody>
      </p:sp>
      <p:sp>
        <p:nvSpPr>
          <p:cNvPr id="4" name="Slide Number Placeholder 3"/>
          <p:cNvSpPr>
            <a:spLocks noGrp="1"/>
          </p:cNvSpPr>
          <p:nvPr>
            <p:ph type="sldNum" sz="quarter" idx="12"/>
          </p:nvPr>
        </p:nvSpPr>
        <p:spPr/>
        <p:txBody>
          <a:bodyPr/>
          <a:lstStyle/>
          <a:p>
            <a:pPr>
              <a:defRPr/>
            </a:pPr>
            <a:fld id="{AAFE6C12-916A-7B48-A13C-14E60BFFF968}" type="slidenum">
              <a:rPr lang="en-US" smtClean="0"/>
              <a:pPr>
                <a:defRPr/>
              </a:pPr>
              <a:t>145</a:t>
            </a:fld>
            <a:endParaRPr lang="en-US"/>
          </a:p>
        </p:txBody>
      </p:sp>
      <p:pic>
        <p:nvPicPr>
          <p:cNvPr id="5" name="Picture 4"/>
          <p:cNvPicPr>
            <a:picLocks noChangeAspect="1"/>
          </p:cNvPicPr>
          <p:nvPr/>
        </p:nvPicPr>
        <p:blipFill>
          <a:blip r:embed="rId3"/>
          <a:stretch>
            <a:fillRect/>
          </a:stretch>
        </p:blipFill>
        <p:spPr>
          <a:xfrm>
            <a:off x="1547664" y="2420888"/>
            <a:ext cx="5054600" cy="3619500"/>
          </a:xfrm>
          <a:prstGeom prst="rect">
            <a:avLst/>
          </a:prstGeom>
        </p:spPr>
      </p:pic>
    </p:spTree>
    <p:extLst>
      <p:ext uri="{BB962C8B-B14F-4D97-AF65-F5344CB8AC3E}">
        <p14:creationId xmlns:p14="http://schemas.microsoft.com/office/powerpoint/2010/main" val="52197620"/>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t>Evolution</a:t>
            </a:r>
          </a:p>
        </p:txBody>
      </p:sp>
      <p:sp>
        <p:nvSpPr>
          <p:cNvPr id="2051" name="Rectangle 3"/>
          <p:cNvSpPr>
            <a:spLocks noGrp="1" noChangeArrowheads="1"/>
          </p:cNvSpPr>
          <p:nvPr>
            <p:ph type="body" idx="1"/>
          </p:nvPr>
        </p:nvSpPr>
        <p:spPr/>
        <p:txBody>
          <a:bodyPr/>
          <a:lstStyle/>
          <a:p>
            <a:pPr>
              <a:buFontTx/>
              <a:buNone/>
            </a:pPr>
            <a:endParaRPr 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429000"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58974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Lamarck</a:t>
            </a:r>
          </a:p>
        </p:txBody>
      </p:sp>
      <p:sp>
        <p:nvSpPr>
          <p:cNvPr id="4099" name="Rectangle 3"/>
          <p:cNvSpPr>
            <a:spLocks noGrp="1" noChangeArrowheads="1"/>
          </p:cNvSpPr>
          <p:nvPr>
            <p:ph type="body" idx="1"/>
          </p:nvPr>
        </p:nvSpPr>
        <p:spPr/>
        <p:txBody>
          <a:bodyPr/>
          <a:lstStyle/>
          <a:p>
            <a:endParaRPr 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35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7721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171258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normAutofit fontScale="90000"/>
          </a:bodyPr>
          <a:lstStyle/>
          <a:p>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4900" b="1" dirty="0">
                <a:latin typeface="Arial"/>
                <a:cs typeface="Arial"/>
              </a:rPr>
              <a:t>Evolution is </a:t>
            </a:r>
            <a:br>
              <a:rPr lang="en-IE" sz="4900" b="1" dirty="0">
                <a:latin typeface="Arial"/>
                <a:cs typeface="Arial"/>
              </a:rPr>
            </a:br>
            <a:r>
              <a:rPr lang="en-US" sz="4900" b="1" dirty="0">
                <a:latin typeface="Arial"/>
                <a:cs typeface="Arial"/>
              </a:rPr>
              <a:t/>
            </a:r>
            <a:br>
              <a:rPr lang="en-US" sz="4900" b="1" dirty="0">
                <a:latin typeface="Arial"/>
                <a:cs typeface="Arial"/>
              </a:rPr>
            </a:br>
            <a:r>
              <a:rPr lang="en-IE" sz="4900" b="1" dirty="0">
                <a:latin typeface="Arial"/>
                <a:cs typeface="Arial"/>
              </a:rPr>
              <a:t/>
            </a:r>
            <a:br>
              <a:rPr lang="en-IE" sz="4900" b="1" dirty="0">
                <a:latin typeface="Arial"/>
                <a:cs typeface="Arial"/>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r>
              <a:rPr lang="en-IE" sz="5400" dirty="0">
                <a:latin typeface="Constantia" charset="0"/>
              </a:rPr>
              <a:t/>
            </a:r>
            <a:br>
              <a:rPr lang="en-IE" sz="5400" dirty="0">
                <a:latin typeface="Constantia" charset="0"/>
              </a:rPr>
            </a:br>
            <a:endParaRPr lang="en-US" dirty="0">
              <a:latin typeface="Arial" charset="0"/>
            </a:endParaRPr>
          </a:p>
        </p:txBody>
      </p:sp>
      <p:sp>
        <p:nvSpPr>
          <p:cNvPr id="3" name="Content Placeholder 2"/>
          <p:cNvSpPr>
            <a:spLocks noGrp="1"/>
          </p:cNvSpPr>
          <p:nvPr>
            <p:ph idx="1"/>
          </p:nvPr>
        </p:nvSpPr>
        <p:spPr>
          <a:xfrm>
            <a:off x="24046" y="1052736"/>
            <a:ext cx="8640960" cy="4857403"/>
          </a:xfrm>
        </p:spPr>
        <p:txBody>
          <a:bodyPr/>
          <a:lstStyle/>
          <a:p>
            <a:pPr marL="514350" indent="-514350">
              <a:buFont typeface="+mj-lt"/>
              <a:buAutoNum type="arabicPeriod"/>
              <a:defRPr/>
            </a:pPr>
            <a:r>
              <a:rPr lang="en-IE" sz="3600" dirty="0" smtClean="0">
                <a:latin typeface="Arial"/>
                <a:cs typeface="Arial"/>
              </a:rPr>
              <a:t>the changes in a species  / organisms over a long time</a:t>
            </a:r>
          </a:p>
          <a:p>
            <a:pPr marL="514350" indent="-514350">
              <a:buFont typeface="+mj-lt"/>
              <a:buAutoNum type="arabicPeriod"/>
              <a:defRPr/>
            </a:pPr>
            <a:r>
              <a:rPr lang="en-IE" sz="3600" dirty="0">
                <a:latin typeface="Arial"/>
                <a:cs typeface="Arial"/>
              </a:rPr>
              <a:t>l</a:t>
            </a:r>
            <a:r>
              <a:rPr lang="en-IE" sz="3600" dirty="0" smtClean="0">
                <a:latin typeface="Arial"/>
                <a:cs typeface="Arial"/>
              </a:rPr>
              <a:t>eads to the emergence of new species from older species</a:t>
            </a:r>
          </a:p>
          <a:p>
            <a:pPr marL="514350" indent="-514350">
              <a:buFont typeface="+mj-lt"/>
              <a:buAutoNum type="arabicPeriod"/>
              <a:defRPr/>
            </a:pPr>
            <a:r>
              <a:rPr lang="en-IE" sz="3600" dirty="0">
                <a:latin typeface="Arial"/>
                <a:cs typeface="Arial"/>
              </a:rPr>
              <a:t>b</a:t>
            </a:r>
            <a:r>
              <a:rPr lang="en-IE" sz="3600" dirty="0" smtClean="0">
                <a:latin typeface="Arial"/>
                <a:cs typeface="Arial"/>
              </a:rPr>
              <a:t>rought about by Natural selection in response to a change in the environment.</a:t>
            </a:r>
          </a:p>
          <a:p>
            <a:pPr>
              <a:defRPr/>
            </a:pPr>
            <a:endParaRPr lang="en-US" dirty="0"/>
          </a:p>
        </p:txBody>
      </p:sp>
      <p:sp>
        <p:nvSpPr>
          <p:cNvPr id="4" name="Slide Number Placeholder 3"/>
          <p:cNvSpPr>
            <a:spLocks noGrp="1"/>
          </p:cNvSpPr>
          <p:nvPr>
            <p:ph type="sldNum" sz="quarter" idx="12"/>
          </p:nvPr>
        </p:nvSpPr>
        <p:spPr/>
        <p:txBody>
          <a:bodyPr/>
          <a:lstStyle/>
          <a:p>
            <a:pPr>
              <a:defRPr/>
            </a:pPr>
            <a:fld id="{73B62D50-B3AE-FD42-8D09-4FFC6427ECF2}" type="slidenum">
              <a:rPr lang="en-US" smtClean="0"/>
              <a:pPr>
                <a:defRPr/>
              </a:pPr>
              <a:t>148</a:t>
            </a:fld>
            <a:endParaRPr lang="en-US"/>
          </a:p>
        </p:txBody>
      </p:sp>
      <p:pic>
        <p:nvPicPr>
          <p:cNvPr id="2" name="Picture 1"/>
          <p:cNvPicPr>
            <a:picLocks noChangeAspect="1"/>
          </p:cNvPicPr>
          <p:nvPr/>
        </p:nvPicPr>
        <p:blipFill>
          <a:blip r:embed="rId2"/>
          <a:stretch>
            <a:fillRect/>
          </a:stretch>
        </p:blipFill>
        <p:spPr>
          <a:xfrm>
            <a:off x="5868144" y="4648639"/>
            <a:ext cx="2915978" cy="217576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Charles Darwin</a:t>
            </a:r>
          </a:p>
        </p:txBody>
      </p:sp>
      <p:sp>
        <p:nvSpPr>
          <p:cNvPr id="5123" name="Rectangle 3"/>
          <p:cNvSpPr>
            <a:spLocks noGrp="1" noChangeArrowheads="1"/>
          </p:cNvSpPr>
          <p:nvPr>
            <p:ph type="body" idx="1"/>
          </p:nvPr>
        </p:nvSpPr>
        <p:spPr/>
        <p:txBody>
          <a:bodyPr/>
          <a:lstStyle/>
          <a:p>
            <a:endParaRPr lang="en-U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0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514600"/>
            <a:ext cx="25796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5925"/>
            <a:ext cx="60198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4079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5280"/>
            <a:ext cx="7772400" cy="914400"/>
          </a:xfrm>
        </p:spPr>
        <p:txBody>
          <a:bodyPr>
            <a:normAutofit/>
          </a:bodyPr>
          <a:lstStyle/>
          <a:p>
            <a:pPr marL="54864" algn="ctr" eaLnBrk="1" fontAlgn="auto" hangingPunct="1">
              <a:spcAft>
                <a:spcPts val="0"/>
              </a:spcAft>
              <a:defRPr/>
            </a:pPr>
            <a:r>
              <a:rPr lang="en-IE" b="1" dirty="0" smtClean="0">
                <a:solidFill>
                  <a:srgbClr val="000000"/>
                </a:solidFill>
                <a:ea typeface="+mj-ea"/>
                <a:cs typeface="+mj-cs"/>
              </a:rPr>
              <a:t>Gene Expression</a:t>
            </a:r>
            <a:endParaRPr lang="en-US" b="1" dirty="0">
              <a:solidFill>
                <a:srgbClr val="000000"/>
              </a:solidFill>
              <a:ea typeface="+mj-ea"/>
              <a:cs typeface="+mj-cs"/>
            </a:endParaRPr>
          </a:p>
        </p:txBody>
      </p:sp>
      <p:sp>
        <p:nvSpPr>
          <p:cNvPr id="3" name="Content Placeholder 2"/>
          <p:cNvSpPr>
            <a:spLocks noGrp="1"/>
          </p:cNvSpPr>
          <p:nvPr>
            <p:ph idx="1"/>
          </p:nvPr>
        </p:nvSpPr>
        <p:spPr>
          <a:xfrm>
            <a:off x="278632" y="1124744"/>
            <a:ext cx="8613848" cy="5472608"/>
          </a:xfrm>
        </p:spPr>
        <p:txBody>
          <a:bodyPr>
            <a:normAutofit/>
          </a:bodyPr>
          <a:lstStyle/>
          <a:p>
            <a:pPr defTabSz="176213">
              <a:lnSpc>
                <a:spcPct val="110000"/>
              </a:lnSpc>
            </a:pPr>
            <a:r>
              <a:rPr lang="en-IE" sz="3600" dirty="0" smtClean="0">
                <a:latin typeface="Arial" charset="0"/>
                <a:cs typeface="Arial" charset="0"/>
              </a:rPr>
              <a:t>Is the process of changing the information in a gene into a protein.</a:t>
            </a:r>
          </a:p>
          <a:p>
            <a:pPr defTabSz="176213">
              <a:lnSpc>
                <a:spcPct val="110000"/>
              </a:lnSpc>
            </a:pPr>
            <a:r>
              <a:rPr lang="en-IE" sz="3600" dirty="0" smtClean="0">
                <a:latin typeface="Arial" charset="0"/>
                <a:cs typeface="Arial" charset="0"/>
              </a:rPr>
              <a:t>Not </a:t>
            </a:r>
            <a:r>
              <a:rPr lang="en-IE" sz="3600" dirty="0">
                <a:latin typeface="Arial" charset="0"/>
                <a:cs typeface="Arial" charset="0"/>
              </a:rPr>
              <a:t>all genes are expressed</a:t>
            </a:r>
          </a:p>
          <a:p>
            <a:pPr marL="400050" lvl="1" indent="0" defTabSz="176213">
              <a:lnSpc>
                <a:spcPct val="110000"/>
              </a:lnSpc>
              <a:buNone/>
            </a:pPr>
            <a:r>
              <a:rPr lang="en-IE" sz="3600" dirty="0" smtClean="0">
                <a:latin typeface="Arial" charset="0"/>
                <a:cs typeface="Arial" charset="0"/>
              </a:rPr>
              <a:t>E.g. The gene </a:t>
            </a:r>
            <a:r>
              <a:rPr lang="en-IE" sz="3600" dirty="0">
                <a:latin typeface="Arial" charset="0"/>
                <a:cs typeface="Arial" charset="0"/>
              </a:rPr>
              <a:t>for Tallness</a:t>
            </a:r>
          </a:p>
          <a:p>
            <a:pPr marL="400050" lvl="1" indent="0" defTabSz="176213">
              <a:lnSpc>
                <a:spcPct val="110000"/>
              </a:lnSpc>
              <a:buNone/>
            </a:pPr>
            <a:r>
              <a:rPr lang="en-IE" sz="3600" dirty="0">
                <a:latin typeface="Arial" charset="0"/>
                <a:cs typeface="Arial" charset="0"/>
              </a:rPr>
              <a:t>					Organism is small – Why?</a:t>
            </a:r>
          </a:p>
          <a:p>
            <a:pPr marL="400050" lvl="1" indent="0" defTabSz="176213">
              <a:lnSpc>
                <a:spcPct val="110000"/>
              </a:lnSpc>
              <a:buNone/>
            </a:pPr>
            <a:r>
              <a:rPr lang="en-IE" sz="3600" dirty="0">
                <a:latin typeface="Arial" charset="0"/>
                <a:cs typeface="Arial" charset="0"/>
              </a:rPr>
              <a:t>					Maybe due to poor </a:t>
            </a:r>
            <a:r>
              <a:rPr lang="en-IE" sz="3600" dirty="0" smtClean="0">
                <a:latin typeface="Arial" charset="0"/>
                <a:cs typeface="Arial" charset="0"/>
              </a:rPr>
              <a:t>nutrition</a:t>
            </a:r>
            <a:endParaRPr lang="en-IE" sz="3600" dirty="0">
              <a:latin typeface="Arial" charset="0"/>
              <a:cs typeface="Arial" charset="0"/>
            </a:endParaRPr>
          </a:p>
          <a:p>
            <a:pPr marL="58738" indent="-58738" defTabSz="176213" eaLnBrk="1" hangingPunct="1">
              <a:lnSpc>
                <a:spcPct val="110000"/>
              </a:lnSpc>
              <a:buFont typeface="Wingdings 2" charset="0"/>
              <a:buNone/>
            </a:pPr>
            <a:r>
              <a:rPr lang="en-IE" sz="3600" dirty="0" smtClean="0">
                <a:latin typeface="Arial" charset="0"/>
                <a:cs typeface="Arial" charset="0"/>
                <a:hlinkClick r:id="rId3"/>
              </a:rPr>
              <a:t>18 thinks to know about Genetics</a:t>
            </a:r>
            <a:endParaRPr lang="en-IE" sz="3600" dirty="0">
              <a:latin typeface="Arial" charset="0"/>
              <a:cs typeface="Arial" charset="0"/>
            </a:endParaRPr>
          </a:p>
          <a:p>
            <a:pPr marL="58738" indent="-58738" defTabSz="176213" eaLnBrk="1" hangingPunct="1"/>
            <a:endParaRPr lang="en-US" sz="3200" dirty="0">
              <a:latin typeface="Constantia" charset="0"/>
            </a:endParaRPr>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61A95-6347-F94F-A3D2-2AF2C8FFC5C0}" type="slidenum">
              <a:rPr lang="en-US" sz="1200">
                <a:solidFill>
                  <a:srgbClr val="045C75"/>
                </a:solidFill>
              </a:rPr>
              <a:pPr eaLnBrk="1" hangingPunct="1"/>
              <a:t>15</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ext Box 2"/>
          <p:cNvSpPr txBox="1">
            <a:spLocks noChangeArrowheads="1"/>
          </p:cNvSpPr>
          <p:nvPr/>
        </p:nvSpPr>
        <p:spPr bwMode="auto">
          <a:xfrm>
            <a:off x="1676400" y="0"/>
            <a:ext cx="586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a:latin typeface="Arial Rounded MT Bold" charset="0"/>
              </a:rPr>
              <a:t>Charles Darwin and his route on HMS Beagle</a:t>
            </a:r>
            <a:endParaRPr lang="en-GB" sz="2000" b="1">
              <a:latin typeface="Arial Rounded MT Bold" charset="0"/>
            </a:endParaRPr>
          </a:p>
        </p:txBody>
      </p:sp>
      <p:graphicFrame>
        <p:nvGraphicFramePr>
          <p:cNvPr id="217090" name="Object 2"/>
          <p:cNvGraphicFramePr>
            <a:graphicFrameLocks noChangeAspect="1"/>
          </p:cNvGraphicFramePr>
          <p:nvPr/>
        </p:nvGraphicFramePr>
        <p:xfrm>
          <a:off x="6350" y="482600"/>
          <a:ext cx="8458200" cy="6375400"/>
        </p:xfrm>
        <a:graphic>
          <a:graphicData uri="http://schemas.openxmlformats.org/presentationml/2006/ole">
            <mc:AlternateContent xmlns:mc="http://schemas.openxmlformats.org/markup-compatibility/2006">
              <mc:Choice xmlns:v="urn:schemas-microsoft-com:vml" Requires="v">
                <p:oleObj spid="_x0000_s217179" name="Image" r:id="rId3" imgW="3195834" imgH="2765714" progId="Photoshop.Image.6">
                  <p:embed/>
                </p:oleObj>
              </mc:Choice>
              <mc:Fallback>
                <p:oleObj name="Image" r:id="rId3" imgW="3195834" imgH="2765714"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7037"/>
                      <a:stretch>
                        <a:fillRect/>
                      </a:stretch>
                    </p:blipFill>
                    <p:spPr bwMode="auto">
                      <a:xfrm>
                        <a:off x="6350" y="482600"/>
                        <a:ext cx="84582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709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F16AB0-504C-8D4F-A3A8-CD4E8472B48A}" type="slidenum">
              <a:rPr lang="en-US" sz="1200">
                <a:solidFill>
                  <a:srgbClr val="045C75"/>
                </a:solidFill>
              </a:rPr>
              <a:pPr eaLnBrk="1" hangingPunct="1"/>
              <a:t>150</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228600"/>
            <a:ext cx="8153400" cy="1066800"/>
          </a:xfrm>
        </p:spPr>
        <p:txBody>
          <a:bodyPr/>
          <a:lstStyle/>
          <a:p>
            <a:pPr algn="l"/>
            <a:r>
              <a:rPr lang="en-US"/>
              <a:t>Darwin</a:t>
            </a:r>
            <a:r>
              <a:rPr lang="ja-JP" altLang="en-US">
                <a:latin typeface="Arial"/>
              </a:rPr>
              <a:t>’</a:t>
            </a:r>
            <a:r>
              <a:rPr lang="en-US"/>
              <a:t>s Finches</a:t>
            </a:r>
          </a:p>
        </p:txBody>
      </p:sp>
      <p:sp>
        <p:nvSpPr>
          <p:cNvPr id="6147" name="Rectangle 3"/>
          <p:cNvSpPr>
            <a:spLocks noGrp="1" noChangeArrowheads="1"/>
          </p:cNvSpPr>
          <p:nvPr>
            <p:ph type="body" idx="1"/>
          </p:nvPr>
        </p:nvSpPr>
        <p:spPr/>
        <p:txBody>
          <a:bodyPr/>
          <a:lstStyle/>
          <a:p>
            <a:endParaRPr 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
            <a:ext cx="3886200"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4800"/>
            <a:ext cx="40640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51" name="Text Box 7"/>
          <p:cNvSpPr txBox="1">
            <a:spLocks noChangeArrowheads="1"/>
          </p:cNvSpPr>
          <p:nvPr/>
        </p:nvSpPr>
        <p:spPr bwMode="auto">
          <a:xfrm>
            <a:off x="4876800" y="3429000"/>
            <a:ext cx="367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6152" name="Text Box 8"/>
          <p:cNvSpPr txBox="1">
            <a:spLocks noChangeArrowheads="1"/>
          </p:cNvSpPr>
          <p:nvPr/>
        </p:nvSpPr>
        <p:spPr bwMode="auto">
          <a:xfrm>
            <a:off x="4937125" y="3336925"/>
            <a:ext cx="397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endParaRPr lang="en-US"/>
          </a:p>
        </p:txBody>
      </p:sp>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0"/>
            <a:ext cx="23209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761953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5536" y="4941168"/>
            <a:ext cx="8229600" cy="1036712"/>
          </a:xfrm>
        </p:spPr>
        <p:txBody>
          <a:bodyPr>
            <a:normAutofit/>
          </a:bodyPr>
          <a:lstStyle/>
          <a:p>
            <a:r>
              <a:rPr lang="en-US" dirty="0" smtClean="0">
                <a:hlinkClick r:id="rId2"/>
              </a:rPr>
              <a:t>How did evolution theory develop.</a:t>
            </a:r>
            <a:endParaRPr lang="en-US" dirty="0"/>
          </a:p>
        </p:txBody>
      </p:sp>
      <p:sp>
        <p:nvSpPr>
          <p:cNvPr id="2" name="Slide Number Placeholder 1"/>
          <p:cNvSpPr>
            <a:spLocks noGrp="1"/>
          </p:cNvSpPr>
          <p:nvPr>
            <p:ph type="sldNum" sz="quarter" idx="12"/>
          </p:nvPr>
        </p:nvSpPr>
        <p:spPr/>
        <p:txBody>
          <a:bodyPr/>
          <a:lstStyle/>
          <a:p>
            <a:pPr>
              <a:defRPr/>
            </a:pPr>
            <a:fld id="{98F00F62-8BB0-A44B-B037-138AF9D56AC9}" type="slidenum">
              <a:rPr lang="en-US" smtClean="0"/>
              <a:pPr>
                <a:defRPr/>
              </a:pPr>
              <a:t>152</a:t>
            </a:fld>
            <a:endParaRPr lang="en-US"/>
          </a:p>
        </p:txBody>
      </p:sp>
      <p:pic>
        <p:nvPicPr>
          <p:cNvPr id="5" name="Picture 4"/>
          <p:cNvPicPr>
            <a:picLocks noChangeAspect="1"/>
          </p:cNvPicPr>
          <p:nvPr/>
        </p:nvPicPr>
        <p:blipFill>
          <a:blip r:embed="rId3"/>
          <a:stretch>
            <a:fillRect/>
          </a:stretch>
        </p:blipFill>
        <p:spPr>
          <a:xfrm>
            <a:off x="1043608" y="260648"/>
            <a:ext cx="6311900" cy="4711700"/>
          </a:xfrm>
          <a:prstGeom prst="rect">
            <a:avLst/>
          </a:prstGeom>
        </p:spPr>
      </p:pic>
    </p:spTree>
    <p:extLst>
      <p:ext uri="{BB962C8B-B14F-4D97-AF65-F5344CB8AC3E}">
        <p14:creationId xmlns:p14="http://schemas.microsoft.com/office/powerpoint/2010/main" val="189419181"/>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algn="l"/>
            <a:r>
              <a:rPr lang="en-US"/>
              <a:t>What did Darwin say?</a:t>
            </a:r>
            <a:br>
              <a:rPr lang="en-US"/>
            </a:br>
            <a:r>
              <a:rPr lang="en-US"/>
              <a:t>NATURAL SELECTION</a:t>
            </a:r>
          </a:p>
        </p:txBody>
      </p:sp>
      <p:sp>
        <p:nvSpPr>
          <p:cNvPr id="8195" name="Rectangle 3"/>
          <p:cNvSpPr>
            <a:spLocks noGrp="1" noChangeArrowheads="1"/>
          </p:cNvSpPr>
          <p:nvPr>
            <p:ph type="body" idx="1"/>
          </p:nvPr>
        </p:nvSpPr>
        <p:spPr/>
        <p:txBody>
          <a:bodyPr/>
          <a:lstStyle/>
          <a:p>
            <a:r>
              <a:rPr lang="en-US"/>
              <a:t>Individuals differ</a:t>
            </a:r>
          </a:p>
          <a:p>
            <a:r>
              <a:rPr lang="en-US"/>
              <a:t>Offspring resemble their parents</a:t>
            </a:r>
          </a:p>
          <a:p>
            <a:r>
              <a:rPr lang="en-US"/>
              <a:t>More offspring are produced than can possibly survive to reproduce</a:t>
            </a:r>
          </a:p>
          <a:p>
            <a:r>
              <a:rPr lang="en-US"/>
              <a:t>There is a struggle for existence and some are better adapted and so survive to reproduce</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0"/>
            <a:ext cx="2514600"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443393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468313" y="-34925"/>
            <a:ext cx="8229600" cy="1143000"/>
          </a:xfrm>
        </p:spPr>
        <p:txBody>
          <a:bodyPr/>
          <a:lstStyle/>
          <a:p>
            <a:pPr eaLnBrk="1" hangingPunct="1"/>
            <a:r>
              <a:rPr lang="en-IE" b="1" dirty="0">
                <a:latin typeface="Arial"/>
                <a:cs typeface="Arial"/>
              </a:rPr>
              <a:t>Darwin And Wallace</a:t>
            </a:r>
            <a:endParaRPr lang="en-US" b="1" dirty="0">
              <a:latin typeface="Arial"/>
              <a:cs typeface="Arial"/>
            </a:endParaRPr>
          </a:p>
        </p:txBody>
      </p:sp>
      <p:sp>
        <p:nvSpPr>
          <p:cNvPr id="218114" name="Rectangle 3"/>
          <p:cNvSpPr>
            <a:spLocks noGrp="1" noChangeArrowheads="1"/>
          </p:cNvSpPr>
          <p:nvPr>
            <p:ph idx="1"/>
          </p:nvPr>
        </p:nvSpPr>
        <p:spPr>
          <a:xfrm>
            <a:off x="250825" y="1125538"/>
            <a:ext cx="8642350" cy="5446712"/>
          </a:xfrm>
        </p:spPr>
        <p:txBody>
          <a:bodyPr/>
          <a:lstStyle/>
          <a:p>
            <a:pPr marL="541338" indent="-404813" eaLnBrk="1" hangingPunct="1">
              <a:buClr>
                <a:srgbClr val="000000"/>
              </a:buClr>
            </a:pPr>
            <a:r>
              <a:rPr lang="en-IE" sz="3600" dirty="0">
                <a:latin typeface="Arial" charset="0"/>
                <a:cs typeface="Arial" charset="0"/>
              </a:rPr>
              <a:t>Darwin presented the theory of evolution by </a:t>
            </a:r>
            <a:r>
              <a:rPr lang="en-IE" sz="3600" b="1" u="sng" dirty="0">
                <a:latin typeface="Arial" charset="0"/>
                <a:cs typeface="Arial" charset="0"/>
              </a:rPr>
              <a:t>natural selection </a:t>
            </a:r>
            <a:r>
              <a:rPr lang="en-IE" sz="3600" dirty="0">
                <a:latin typeface="Arial" charset="0"/>
                <a:cs typeface="Arial" charset="0"/>
              </a:rPr>
              <a:t>in 1858</a:t>
            </a:r>
          </a:p>
          <a:p>
            <a:pPr marL="541338" indent="-404813" eaLnBrk="1" hangingPunct="1">
              <a:buClr>
                <a:srgbClr val="000000"/>
              </a:buClr>
            </a:pPr>
            <a:r>
              <a:rPr lang="en-IE" sz="3600" dirty="0">
                <a:latin typeface="Arial" charset="0"/>
                <a:cs typeface="Arial" charset="0"/>
              </a:rPr>
              <a:t>Much of Darwin’s work was done on the Galapagos islands </a:t>
            </a:r>
          </a:p>
          <a:p>
            <a:pPr marL="541338" indent="-404813" eaLnBrk="1" hangingPunct="1">
              <a:buClr>
                <a:srgbClr val="000000"/>
              </a:buClr>
            </a:pPr>
            <a:r>
              <a:rPr lang="en-IE" sz="3600" dirty="0">
                <a:latin typeface="Arial" charset="0"/>
                <a:cs typeface="Arial" charset="0"/>
              </a:rPr>
              <a:t>Darwin proposed a mechanism for evolution by natural selection</a:t>
            </a:r>
          </a:p>
          <a:p>
            <a:pPr marL="541338" indent="-404813" eaLnBrk="1" hangingPunct="1">
              <a:buClr>
                <a:srgbClr val="000000"/>
              </a:buClr>
            </a:pPr>
            <a:r>
              <a:rPr lang="en-IE" sz="3600" dirty="0">
                <a:latin typeface="Arial" charset="0"/>
                <a:cs typeface="Arial" charset="0"/>
              </a:rPr>
              <a:t>Alfred Wallace working in Borneo also proposed the same theory</a:t>
            </a:r>
            <a:endParaRPr lang="en-US" sz="3600" dirty="0">
              <a:latin typeface="Arial" charset="0"/>
              <a:cs typeface="Arial" charset="0"/>
            </a:endParaRPr>
          </a:p>
        </p:txBody>
      </p:sp>
      <p:sp>
        <p:nvSpPr>
          <p:cNvPr id="21811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B979AC-818D-C14D-B051-D836547D395C}" type="slidenum">
              <a:rPr lang="en-US" sz="1200">
                <a:solidFill>
                  <a:srgbClr val="045C75"/>
                </a:solidFill>
              </a:rPr>
              <a:pPr eaLnBrk="1" hangingPunct="1"/>
              <a:t>154</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Alfred Wallace</a:t>
            </a:r>
          </a:p>
        </p:txBody>
      </p:sp>
      <p:sp>
        <p:nvSpPr>
          <p:cNvPr id="7171" name="Rectangle 3"/>
          <p:cNvSpPr>
            <a:spLocks noGrp="1" noChangeArrowheads="1"/>
          </p:cNvSpPr>
          <p:nvPr>
            <p:ph type="body" idx="1"/>
          </p:nvPr>
        </p:nvSpPr>
        <p:spPr/>
        <p:txBody>
          <a:bodyPr/>
          <a:lstStyle/>
          <a:p>
            <a:endParaRPr lang="en-U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39735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57550"/>
            <a:ext cx="48006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535616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468313" y="0"/>
            <a:ext cx="8229600" cy="1143000"/>
          </a:xfrm>
        </p:spPr>
        <p:txBody>
          <a:bodyPr/>
          <a:lstStyle/>
          <a:p>
            <a:pPr eaLnBrk="1" hangingPunct="1"/>
            <a:r>
              <a:rPr lang="en-IE" b="1" dirty="0">
                <a:latin typeface="Calibri" charset="0"/>
              </a:rPr>
              <a:t>The Mechanism of Evolution</a:t>
            </a:r>
            <a:endParaRPr lang="en-US" b="1" dirty="0">
              <a:latin typeface="Calibri" charset="0"/>
            </a:endParaRPr>
          </a:p>
        </p:txBody>
      </p:sp>
      <p:sp>
        <p:nvSpPr>
          <p:cNvPr id="219138" name="Rectangle 3"/>
          <p:cNvSpPr>
            <a:spLocks noGrp="1" noChangeArrowheads="1"/>
          </p:cNvSpPr>
          <p:nvPr>
            <p:ph idx="1"/>
          </p:nvPr>
        </p:nvSpPr>
        <p:spPr>
          <a:xfrm>
            <a:off x="104686" y="980728"/>
            <a:ext cx="8964612" cy="5400675"/>
          </a:xfrm>
        </p:spPr>
        <p:txBody>
          <a:bodyPr/>
          <a:lstStyle/>
          <a:p>
            <a:pPr marL="447675" indent="-447675" eaLnBrk="1" hangingPunct="1">
              <a:lnSpc>
                <a:spcPct val="90000"/>
              </a:lnSpc>
              <a:buFont typeface="+mj-lt"/>
              <a:buAutoNum type="arabicPeriod"/>
            </a:pPr>
            <a:r>
              <a:rPr lang="en-IE" sz="3600" dirty="0">
                <a:latin typeface="Arial" charset="0"/>
                <a:cs typeface="Arial" charset="0"/>
              </a:rPr>
              <a:t>Species have a high reproductive rate producing large numbers of </a:t>
            </a:r>
            <a:r>
              <a:rPr lang="en-IE" sz="3600" dirty="0" smtClean="0">
                <a:latin typeface="Arial" charset="0"/>
                <a:cs typeface="Arial" charset="0"/>
              </a:rPr>
              <a:t>offspring</a:t>
            </a:r>
            <a:r>
              <a:rPr lang="en-IE" sz="3600" dirty="0">
                <a:latin typeface="Arial" charset="0"/>
                <a:cs typeface="Arial" charset="0"/>
              </a:rPr>
              <a:t>, but pop. numbers remain constant.</a:t>
            </a:r>
          </a:p>
          <a:p>
            <a:pPr marL="447675" indent="-447675" eaLnBrk="1" hangingPunct="1">
              <a:lnSpc>
                <a:spcPct val="90000"/>
              </a:lnSpc>
              <a:buFont typeface="+mj-lt"/>
              <a:buAutoNum type="arabicPeriod"/>
            </a:pPr>
            <a:r>
              <a:rPr lang="en-IE" sz="3600" dirty="0">
                <a:latin typeface="Arial" charset="0"/>
                <a:cs typeface="Arial" charset="0"/>
              </a:rPr>
              <a:t>There is a high death rate among offspring.</a:t>
            </a:r>
          </a:p>
          <a:p>
            <a:pPr marL="447675" indent="-447675" eaLnBrk="1" hangingPunct="1">
              <a:lnSpc>
                <a:spcPct val="90000"/>
              </a:lnSpc>
              <a:buFont typeface="+mj-lt"/>
              <a:buAutoNum type="arabicPeriod"/>
            </a:pPr>
            <a:r>
              <a:rPr lang="en-IE" sz="3600" dirty="0">
                <a:latin typeface="Arial" charset="0"/>
                <a:cs typeface="Arial" charset="0"/>
              </a:rPr>
              <a:t>This is due to competition for resources </a:t>
            </a:r>
            <a:r>
              <a:rPr lang="en-IE" sz="3600" dirty="0" smtClean="0">
                <a:latin typeface="Arial" charset="0"/>
                <a:cs typeface="Arial" charset="0"/>
              </a:rPr>
              <a:t>e.g. </a:t>
            </a:r>
            <a:r>
              <a:rPr lang="en-IE" sz="3600" dirty="0">
                <a:latin typeface="Arial" charset="0"/>
                <a:cs typeface="Arial" charset="0"/>
              </a:rPr>
              <a:t>food, mates etc.</a:t>
            </a:r>
          </a:p>
          <a:p>
            <a:pPr marL="447675" indent="-447675" eaLnBrk="1" hangingPunct="1">
              <a:lnSpc>
                <a:spcPct val="90000"/>
              </a:lnSpc>
              <a:buFont typeface="+mj-lt"/>
              <a:buAutoNum type="arabicPeriod"/>
            </a:pPr>
            <a:r>
              <a:rPr lang="en-IE" sz="3600" dirty="0">
                <a:latin typeface="Arial" charset="0"/>
                <a:cs typeface="Arial" charset="0"/>
              </a:rPr>
              <a:t>Variations / differences occur within a species so that some individuals are better suited then others.</a:t>
            </a:r>
          </a:p>
        </p:txBody>
      </p:sp>
      <p:sp>
        <p:nvSpPr>
          <p:cNvPr id="21913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BAEF87-AB1B-C440-A92F-A81AC43822E4}" type="slidenum">
              <a:rPr lang="en-US" sz="1200">
                <a:solidFill>
                  <a:srgbClr val="045C75"/>
                </a:solidFill>
              </a:rPr>
              <a:pPr eaLnBrk="1" hangingPunct="1"/>
              <a:t>156</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ext Box 3"/>
          <p:cNvSpPr txBox="1">
            <a:spLocks noChangeArrowheads="1"/>
          </p:cNvSpPr>
          <p:nvPr/>
        </p:nvSpPr>
        <p:spPr bwMode="auto">
          <a:xfrm>
            <a:off x="0" y="381000"/>
            <a:ext cx="1714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b="1">
                <a:latin typeface="Arial Rounded MT Bold" charset="0"/>
              </a:rPr>
              <a:t>Darwin's ideas on the struggle for survival and natural selection</a:t>
            </a:r>
            <a:endParaRPr lang="en-GB" b="1">
              <a:latin typeface="Arial Rounded MT Bold" charset="0"/>
            </a:endParaRPr>
          </a:p>
        </p:txBody>
      </p:sp>
      <p:graphicFrame>
        <p:nvGraphicFramePr>
          <p:cNvPr id="220162" name="Object 2"/>
          <p:cNvGraphicFramePr>
            <a:graphicFrameLocks noChangeAspect="1"/>
          </p:cNvGraphicFramePr>
          <p:nvPr/>
        </p:nvGraphicFramePr>
        <p:xfrm>
          <a:off x="1857375" y="76200"/>
          <a:ext cx="7029450" cy="6858000"/>
        </p:xfrm>
        <a:graphic>
          <a:graphicData uri="http://schemas.openxmlformats.org/presentationml/2006/ole">
            <mc:AlternateContent xmlns:mc="http://schemas.openxmlformats.org/markup-compatibility/2006">
              <mc:Choice xmlns:v="urn:schemas-microsoft-com:vml" Requires="v">
                <p:oleObj spid="_x0000_s220251" name="Image" r:id="rId3" imgW="3058674" imgH="3291847" progId="Photoshop.Image.7">
                  <p:embed/>
                </p:oleObj>
              </mc:Choice>
              <mc:Fallback>
                <p:oleObj name="Image" r:id="rId3" imgW="3058674" imgH="3291847"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76200"/>
                        <a:ext cx="70294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016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9AB5FD-7129-E34F-A73E-82CD6F488200}" type="slidenum">
              <a:rPr lang="en-US" sz="1200">
                <a:solidFill>
                  <a:srgbClr val="045C75"/>
                </a:solidFill>
              </a:rPr>
              <a:pPr eaLnBrk="1" hangingPunct="1"/>
              <a:t>157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964488" cy="6336703"/>
          </a:xfrm>
        </p:spPr>
        <p:txBody>
          <a:bodyPr>
            <a:normAutofit/>
          </a:bodyPr>
          <a:lstStyle/>
          <a:p>
            <a:pPr marL="457200" indent="-457200" eaLnBrk="1" hangingPunct="1">
              <a:lnSpc>
                <a:spcPct val="90000"/>
              </a:lnSpc>
              <a:buFont typeface="Wingdings 2" charset="0"/>
              <a:buNone/>
              <a:defRPr/>
            </a:pPr>
            <a:r>
              <a:rPr lang="en-IE" sz="3200" dirty="0" smtClean="0">
                <a:cs typeface="Arial"/>
              </a:rPr>
              <a:t>5. </a:t>
            </a:r>
            <a:r>
              <a:rPr lang="en-IE" sz="3600" dirty="0" smtClean="0">
                <a:cs typeface="Arial"/>
              </a:rPr>
              <a:t>The </a:t>
            </a:r>
            <a:r>
              <a:rPr lang="en-IE" sz="3600" dirty="0">
                <a:cs typeface="Arial"/>
              </a:rPr>
              <a:t>best adapted individuals live longer and have more offspring then those less well </a:t>
            </a:r>
            <a:r>
              <a:rPr lang="en-IE" sz="3600" dirty="0" smtClean="0">
                <a:cs typeface="Arial"/>
              </a:rPr>
              <a:t>adapted.</a:t>
            </a:r>
          </a:p>
          <a:p>
            <a:pPr marL="457200" indent="-457200" eaLnBrk="1" hangingPunct="1">
              <a:lnSpc>
                <a:spcPct val="90000"/>
              </a:lnSpc>
              <a:buFont typeface="Wingdings 2" charset="0"/>
              <a:buNone/>
              <a:defRPr/>
            </a:pPr>
            <a:r>
              <a:rPr lang="en-IE" sz="3600" dirty="0" smtClean="0">
                <a:cs typeface="Arial"/>
              </a:rPr>
              <a:t>6. The offspring inherit the favourable variations from their parents.</a:t>
            </a:r>
          </a:p>
          <a:p>
            <a:pPr marL="457200" indent="-457200" eaLnBrk="1" hangingPunct="1">
              <a:lnSpc>
                <a:spcPct val="90000"/>
              </a:lnSpc>
              <a:buFont typeface="Wingdings 2" charset="0"/>
              <a:buNone/>
              <a:defRPr/>
            </a:pPr>
            <a:r>
              <a:rPr lang="en-IE" sz="3600" dirty="0" smtClean="0">
                <a:cs typeface="Arial"/>
              </a:rPr>
              <a:t>7. The poorly adapted ones die out.</a:t>
            </a:r>
          </a:p>
          <a:p>
            <a:pPr marL="457200" indent="-457200" eaLnBrk="1" hangingPunct="1">
              <a:lnSpc>
                <a:spcPct val="90000"/>
              </a:lnSpc>
              <a:buFont typeface="Wingdings 2" charset="0"/>
              <a:buNone/>
              <a:defRPr/>
            </a:pPr>
            <a:r>
              <a:rPr lang="en-IE" sz="3600" dirty="0" smtClean="0">
                <a:cs typeface="Arial"/>
              </a:rPr>
              <a:t>8. As </a:t>
            </a:r>
            <a:r>
              <a:rPr lang="en-IE" sz="3600" dirty="0">
                <a:cs typeface="Arial"/>
              </a:rPr>
              <a:t>the environment changes new adaptations </a:t>
            </a:r>
            <a:r>
              <a:rPr lang="en-IE" sz="3600" dirty="0" smtClean="0">
                <a:cs typeface="Arial"/>
              </a:rPr>
              <a:t>emerge.</a:t>
            </a:r>
          </a:p>
          <a:p>
            <a:pPr marL="457200" indent="-457200" eaLnBrk="1" hangingPunct="1">
              <a:lnSpc>
                <a:spcPct val="90000"/>
              </a:lnSpc>
              <a:buFont typeface="Wingdings 2" charset="0"/>
              <a:buNone/>
              <a:defRPr/>
            </a:pPr>
            <a:endParaRPr lang="en-IE" sz="3600" dirty="0">
              <a:cs typeface="Arial"/>
            </a:endParaRPr>
          </a:p>
          <a:p>
            <a:pPr marL="457200" indent="-457200" eaLnBrk="1" hangingPunct="1">
              <a:lnSpc>
                <a:spcPct val="90000"/>
              </a:lnSpc>
              <a:buFont typeface="Wingdings 2" charset="0"/>
              <a:buNone/>
              <a:defRPr/>
            </a:pPr>
            <a:r>
              <a:rPr lang="en-IE" sz="3600" dirty="0" smtClean="0">
                <a:cs typeface="Arial"/>
                <a:hlinkClick r:id="rId2"/>
              </a:rPr>
              <a:t>Mechanisms Of Evolution: How Does Variety Arise? </a:t>
            </a:r>
            <a:endParaRPr lang="en-IE" sz="3600" dirty="0">
              <a:cs typeface="Arial"/>
            </a:endParaRPr>
          </a:p>
          <a:p>
            <a:pPr marL="0" indent="0" eaLnBrk="1" hangingPunct="1">
              <a:lnSpc>
                <a:spcPct val="90000"/>
              </a:lnSpc>
              <a:buFont typeface="Wingdings 2" charset="0"/>
              <a:buNone/>
              <a:defRPr/>
            </a:pPr>
            <a:endParaRPr lang="en-US" dirty="0" smtClean="0">
              <a:latin typeface="Constantia" charset="0"/>
            </a:endParaRPr>
          </a:p>
          <a:p>
            <a:pPr>
              <a:defRPr/>
            </a:pPr>
            <a:endParaRPr lang="en-US" dirty="0"/>
          </a:p>
        </p:txBody>
      </p:sp>
      <p:sp>
        <p:nvSpPr>
          <p:cNvPr id="4" name="Slide Number Placeholder 3"/>
          <p:cNvSpPr>
            <a:spLocks noGrp="1"/>
          </p:cNvSpPr>
          <p:nvPr>
            <p:ph type="sldNum" sz="quarter" idx="12"/>
          </p:nvPr>
        </p:nvSpPr>
        <p:spPr/>
        <p:txBody>
          <a:bodyPr/>
          <a:lstStyle/>
          <a:p>
            <a:pPr>
              <a:defRPr/>
            </a:pPr>
            <a:fld id="{27FE89DB-23F7-C447-80AA-35CA711107D6}" type="slidenum">
              <a:rPr lang="en-US" smtClean="0"/>
              <a:pPr>
                <a:defRPr/>
              </a:pPr>
              <a:t>158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209" name="Group 4"/>
          <p:cNvGrpSpPr>
            <a:grpSpLocks/>
          </p:cNvGrpSpPr>
          <p:nvPr/>
        </p:nvGrpSpPr>
        <p:grpSpPr bwMode="auto">
          <a:xfrm>
            <a:off x="152400" y="115888"/>
            <a:ext cx="8915400" cy="6742112"/>
            <a:chOff x="0" y="73"/>
            <a:chExt cx="5760" cy="4259"/>
          </a:xfrm>
        </p:grpSpPr>
        <p:pic>
          <p:nvPicPr>
            <p:cNvPr id="222211" name="Picture 2" descr="C:\Biology BOOK\Biology Book--Diagrams\19.02 Darwin's finches .tif"/>
            <p:cNvPicPr>
              <a:picLocks noChangeAspect="1" noChangeArrowheads="1"/>
            </p:cNvPicPr>
            <p:nvPr/>
          </p:nvPicPr>
          <p:blipFill>
            <a:blip r:embed="rId3">
              <a:extLst>
                <a:ext uri="{28A0092B-C50C-407E-A947-70E740481C1C}">
                  <a14:useLocalDpi xmlns:a14="http://schemas.microsoft.com/office/drawing/2010/main" val="0"/>
                </a:ext>
              </a:extLst>
            </a:blip>
            <a:srcRect b="92549"/>
            <a:stretch>
              <a:fillRect/>
            </a:stretch>
          </p:blipFill>
          <p:spPr bwMode="auto">
            <a:xfrm>
              <a:off x="240" y="73"/>
              <a:ext cx="528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2212" name="Object 2"/>
            <p:cNvGraphicFramePr>
              <a:graphicFrameLocks noChangeAspect="1"/>
            </p:cNvGraphicFramePr>
            <p:nvPr/>
          </p:nvGraphicFramePr>
          <p:xfrm>
            <a:off x="0" y="480"/>
            <a:ext cx="5760" cy="3852"/>
          </p:xfrm>
          <a:graphic>
            <a:graphicData uri="http://schemas.openxmlformats.org/presentationml/2006/ole">
              <mc:AlternateContent xmlns:mc="http://schemas.openxmlformats.org/markup-compatibility/2006">
                <mc:Choice xmlns:v="urn:schemas-microsoft-com:vml" Requires="v">
                  <p:oleObj spid="_x0000_s222300" name="Image" r:id="rId4" imgW="3163830" imgH="2116840" progId="Photoshop.Image.7">
                    <p:embed/>
                  </p:oleObj>
                </mc:Choice>
                <mc:Fallback>
                  <p:oleObj name="Image" r:id="rId4" imgW="3163830" imgH="2116840" progId="Photoshop.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
                          <a:ext cx="5760" cy="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222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F1CBA9-0129-3E4D-8482-90FC76D90854}" type="slidenum">
              <a:rPr lang="en-US" sz="1200">
                <a:solidFill>
                  <a:srgbClr val="045C75"/>
                </a:solidFill>
              </a:rPr>
              <a:pPr eaLnBrk="1" hangingPunct="1"/>
              <a:t>159</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normAutofit/>
          </a:bodyPr>
          <a:lstStyle/>
          <a:p>
            <a:pPr marL="54864" algn="ctr" eaLnBrk="1" fontAlgn="auto" hangingPunct="1">
              <a:spcAft>
                <a:spcPts val="0"/>
              </a:spcAft>
              <a:defRPr/>
            </a:pPr>
            <a:r>
              <a:rPr lang="en-IE" b="1" dirty="0" smtClean="0">
                <a:solidFill>
                  <a:srgbClr val="000000"/>
                </a:solidFill>
                <a:ea typeface="+mj-ea"/>
                <a:cs typeface="+mj-cs"/>
              </a:rPr>
              <a:t>Characteristics</a:t>
            </a:r>
            <a:endParaRPr lang="en-US" b="1" dirty="0">
              <a:solidFill>
                <a:srgbClr val="000000"/>
              </a:solidFill>
              <a:ea typeface="+mj-ea"/>
              <a:cs typeface="+mj-cs"/>
            </a:endParaRPr>
          </a:p>
        </p:txBody>
      </p:sp>
      <p:sp>
        <p:nvSpPr>
          <p:cNvPr id="48130" name="Content Placeholder 2"/>
          <p:cNvSpPr>
            <a:spLocks noGrp="1"/>
          </p:cNvSpPr>
          <p:nvPr>
            <p:ph idx="1"/>
          </p:nvPr>
        </p:nvSpPr>
        <p:spPr>
          <a:xfrm>
            <a:off x="428625" y="2357438"/>
            <a:ext cx="8258175" cy="3998912"/>
          </a:xfrm>
        </p:spPr>
        <p:txBody>
          <a:bodyPr/>
          <a:lstStyle/>
          <a:p>
            <a:pPr eaLnBrk="1" hangingPunct="1">
              <a:buFont typeface="Wingdings 2" charset="0"/>
              <a:buNone/>
            </a:pPr>
            <a:r>
              <a:rPr lang="en-IE" sz="4000" dirty="0">
                <a:latin typeface="Arial" charset="0"/>
                <a:cs typeface="Arial" charset="0"/>
              </a:rPr>
              <a:t>Characteristics  =</a:t>
            </a:r>
          </a:p>
          <a:p>
            <a:pPr eaLnBrk="1" hangingPunct="1">
              <a:buFont typeface="Wingdings 2" charset="0"/>
              <a:buNone/>
            </a:pPr>
            <a:r>
              <a:rPr lang="en-IE" sz="4000" dirty="0">
                <a:latin typeface="Arial" charset="0"/>
                <a:cs typeface="Arial" charset="0"/>
              </a:rPr>
              <a:t>        </a:t>
            </a:r>
          </a:p>
          <a:p>
            <a:pPr eaLnBrk="1" hangingPunct="1">
              <a:buFont typeface="Wingdings 2" charset="0"/>
              <a:buNone/>
            </a:pPr>
            <a:r>
              <a:rPr lang="en-IE" sz="4000" dirty="0">
                <a:latin typeface="Arial" charset="0"/>
                <a:cs typeface="Arial" charset="0"/>
              </a:rPr>
              <a:t>		    heredity + environment</a:t>
            </a:r>
            <a:endParaRPr lang="en-US" sz="4000" dirty="0">
              <a:latin typeface="Arial" charset="0"/>
              <a:cs typeface="Arial" charset="0"/>
            </a:endParaRPr>
          </a:p>
          <a:p>
            <a:pPr eaLnBrk="1" hangingPunct="1"/>
            <a:endParaRPr lang="en-US" dirty="0">
              <a:latin typeface="Constantia" charset="0"/>
            </a:endParaRPr>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6EAC4A-8672-774D-8499-6D9E133F9EA3}" type="slidenum">
              <a:rPr lang="en-US" sz="1200">
                <a:solidFill>
                  <a:srgbClr val="045C75"/>
                </a:solidFill>
              </a:rPr>
              <a:pPr eaLnBrk="1" hangingPunct="1"/>
              <a:t>16</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smtClean="0">
                <a:hlinkClick r:id="rId2"/>
              </a:rPr>
              <a:t>evolution/how-did-evol-theory-develop/galapagos-mockingbirds</a:t>
            </a:r>
            <a:endParaRPr lang="en-US" dirty="0"/>
          </a:p>
        </p:txBody>
      </p:sp>
      <p:sp>
        <p:nvSpPr>
          <p:cNvPr id="2" name="Slide Number Placeholder 1"/>
          <p:cNvSpPr>
            <a:spLocks noGrp="1"/>
          </p:cNvSpPr>
          <p:nvPr>
            <p:ph type="sldNum" sz="quarter" idx="12"/>
          </p:nvPr>
        </p:nvSpPr>
        <p:spPr/>
        <p:txBody>
          <a:bodyPr/>
          <a:lstStyle/>
          <a:p>
            <a:pPr>
              <a:defRPr/>
            </a:pPr>
            <a:fld id="{98F00F62-8BB0-A44B-B037-138AF9D56AC9}" type="slidenum">
              <a:rPr lang="en-US" smtClean="0"/>
              <a:pPr>
                <a:defRPr/>
              </a:pPr>
              <a:t>160</a:t>
            </a:fld>
            <a:endParaRPr lang="en-US"/>
          </a:p>
        </p:txBody>
      </p:sp>
    </p:spTree>
    <p:extLst>
      <p:ext uri="{BB962C8B-B14F-4D97-AF65-F5344CB8AC3E}">
        <p14:creationId xmlns:p14="http://schemas.microsoft.com/office/powerpoint/2010/main" val="822575170"/>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smtClean="0">
                <a:hlinkClick r:id="rId2"/>
              </a:rPr>
              <a:t>tree-of-life/interactive-tree</a:t>
            </a:r>
            <a:endParaRPr lang="en-US" dirty="0" smtClean="0"/>
          </a:p>
          <a:p>
            <a:endParaRPr lang="en-US" dirty="0"/>
          </a:p>
          <a:p>
            <a:r>
              <a:rPr lang="en-US" dirty="0" smtClean="0">
                <a:hlinkClick r:id="rId3"/>
              </a:rPr>
              <a:t>Highway Of Life: From Mammals To Primates</a:t>
            </a:r>
            <a:endParaRPr lang="en-US" dirty="0"/>
          </a:p>
        </p:txBody>
      </p:sp>
      <p:sp>
        <p:nvSpPr>
          <p:cNvPr id="2" name="Slide Number Placeholder 1"/>
          <p:cNvSpPr>
            <a:spLocks noGrp="1"/>
          </p:cNvSpPr>
          <p:nvPr>
            <p:ph type="sldNum" sz="quarter" idx="12"/>
          </p:nvPr>
        </p:nvSpPr>
        <p:spPr/>
        <p:txBody>
          <a:bodyPr/>
          <a:lstStyle/>
          <a:p>
            <a:pPr>
              <a:defRPr/>
            </a:pPr>
            <a:fld id="{98F00F62-8BB0-A44B-B037-138AF9D56AC9}" type="slidenum">
              <a:rPr lang="en-US" smtClean="0"/>
              <a:pPr>
                <a:defRPr/>
              </a:pPr>
              <a:t>161</a:t>
            </a:fld>
            <a:endParaRPr lang="en-US"/>
          </a:p>
        </p:txBody>
      </p:sp>
    </p:spTree>
    <p:extLst>
      <p:ext uri="{BB962C8B-B14F-4D97-AF65-F5344CB8AC3E}">
        <p14:creationId xmlns:p14="http://schemas.microsoft.com/office/powerpoint/2010/main" val="4260502674"/>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eaLnBrk="1" hangingPunct="1"/>
            <a:r>
              <a:rPr lang="en-IE" b="1" dirty="0">
                <a:latin typeface="Arial"/>
                <a:cs typeface="Arial"/>
              </a:rPr>
              <a:t>Conclusions drawn by Darwin</a:t>
            </a:r>
            <a:endParaRPr lang="en-US" b="1" dirty="0">
              <a:latin typeface="Arial"/>
              <a:cs typeface="Arial"/>
            </a:endParaRPr>
          </a:p>
        </p:txBody>
      </p:sp>
      <p:sp>
        <p:nvSpPr>
          <p:cNvPr id="223234" name="Content Placeholder 2"/>
          <p:cNvSpPr>
            <a:spLocks noGrp="1"/>
          </p:cNvSpPr>
          <p:nvPr>
            <p:ph idx="1"/>
          </p:nvPr>
        </p:nvSpPr>
        <p:spPr/>
        <p:txBody>
          <a:bodyPr/>
          <a:lstStyle/>
          <a:p>
            <a:pPr eaLnBrk="1" hangingPunct="1"/>
            <a:r>
              <a:rPr lang="en-IE" sz="3600" dirty="0">
                <a:latin typeface="Arial" charset="0"/>
                <a:cs typeface="Arial" charset="0"/>
              </a:rPr>
              <a:t>There is a </a:t>
            </a:r>
            <a:r>
              <a:rPr lang="en-IE" sz="3600" b="1" dirty="0">
                <a:latin typeface="Arial" charset="0"/>
                <a:cs typeface="Arial" charset="0"/>
              </a:rPr>
              <a:t>struggle for existence</a:t>
            </a:r>
          </a:p>
          <a:p>
            <a:pPr eaLnBrk="1" hangingPunct="1">
              <a:buFont typeface="Wingdings 2" charset="0"/>
              <a:buNone/>
            </a:pPr>
            <a:r>
              <a:rPr lang="en-IE" sz="3600" dirty="0">
                <a:latin typeface="Arial" charset="0"/>
                <a:cs typeface="Arial" charset="0"/>
              </a:rPr>
              <a:t>		- </a:t>
            </a:r>
            <a:r>
              <a:rPr lang="en-IE" sz="3600" b="1" dirty="0">
                <a:latin typeface="Arial" charset="0"/>
                <a:cs typeface="Arial" charset="0"/>
              </a:rPr>
              <a:t>competition</a:t>
            </a:r>
            <a:r>
              <a:rPr lang="en-IE" sz="3600" dirty="0">
                <a:latin typeface="Arial" charset="0"/>
                <a:cs typeface="Arial" charset="0"/>
              </a:rPr>
              <a:t> will occur</a:t>
            </a:r>
          </a:p>
          <a:p>
            <a:pPr marL="0" indent="0" eaLnBrk="1" hangingPunct="1">
              <a:buNone/>
            </a:pPr>
            <a:endParaRPr lang="en-IE" sz="3600" dirty="0">
              <a:latin typeface="Arial" charset="0"/>
              <a:cs typeface="Arial" charset="0"/>
            </a:endParaRPr>
          </a:p>
          <a:p>
            <a:pPr eaLnBrk="1" hangingPunct="1"/>
            <a:r>
              <a:rPr lang="en-IE" sz="3600" b="1" dirty="0">
                <a:latin typeface="Arial" charset="0"/>
                <a:cs typeface="Arial" charset="0"/>
              </a:rPr>
              <a:t>Natural Selection</a:t>
            </a:r>
          </a:p>
          <a:p>
            <a:pPr eaLnBrk="1" hangingPunct="1">
              <a:buFont typeface="Wingdings 2" charset="0"/>
              <a:buNone/>
            </a:pPr>
            <a:r>
              <a:rPr lang="en-IE" sz="3600" b="1" dirty="0">
                <a:latin typeface="Arial" charset="0"/>
                <a:cs typeface="Arial" charset="0"/>
              </a:rPr>
              <a:t>		- only the fittest will survive</a:t>
            </a:r>
          </a:p>
        </p:txBody>
      </p:sp>
      <p:sp>
        <p:nvSpPr>
          <p:cNvPr id="2232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99AAC7-A760-6046-B12C-CA82BCA7944B}" type="slidenum">
              <a:rPr lang="en-US" sz="1200">
                <a:solidFill>
                  <a:srgbClr val="045C75"/>
                </a:solidFill>
              </a:rPr>
              <a:pPr eaLnBrk="1" hangingPunct="1"/>
              <a:t>162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4525963"/>
          </a:xfrm>
        </p:spPr>
        <p:txBody>
          <a:bodyPr/>
          <a:lstStyle/>
          <a:p>
            <a:r>
              <a:rPr lang="en-US" dirty="0" smtClean="0">
                <a:hlinkClick r:id="rId2"/>
              </a:rPr>
              <a:t>what-is-evolution/the-theory</a:t>
            </a:r>
            <a:endParaRPr lang="en-US" dirty="0" smtClean="0"/>
          </a:p>
          <a:p>
            <a:r>
              <a:rPr lang="en-US" b="1" dirty="0"/>
              <a:t>This morph</a:t>
            </a:r>
            <a:r>
              <a:rPr lang="en-US" dirty="0"/>
              <a:t> shows a transition from a </a:t>
            </a:r>
            <a:r>
              <a:rPr lang="en-US" b="1" dirty="0"/>
              <a:t>warbler finch</a:t>
            </a:r>
            <a:r>
              <a:rPr lang="en-US" dirty="0"/>
              <a:t> (</a:t>
            </a:r>
            <a:r>
              <a:rPr lang="en-US" i="1" dirty="0" err="1"/>
              <a:t>Certhidea</a:t>
            </a:r>
            <a:r>
              <a:rPr lang="en-US" i="1" dirty="0"/>
              <a:t> </a:t>
            </a:r>
            <a:r>
              <a:rPr lang="en-US" i="1" dirty="0" err="1"/>
              <a:t>olivacea</a:t>
            </a:r>
            <a:r>
              <a:rPr lang="en-US" dirty="0"/>
              <a:t>) to a large </a:t>
            </a:r>
            <a:r>
              <a:rPr lang="en-US" b="1" dirty="0"/>
              <a:t>tree finch</a:t>
            </a:r>
            <a:r>
              <a:rPr lang="en-US" dirty="0"/>
              <a:t> (</a:t>
            </a:r>
            <a:r>
              <a:rPr lang="en-US" i="1" dirty="0" err="1"/>
              <a:t>Camarhynchus</a:t>
            </a:r>
            <a:r>
              <a:rPr lang="en-US" i="1" dirty="0"/>
              <a:t> </a:t>
            </a:r>
            <a:r>
              <a:rPr lang="en-US" i="1" dirty="0" err="1"/>
              <a:t>psittacula</a:t>
            </a:r>
            <a:r>
              <a:rPr lang="en-US" dirty="0"/>
              <a:t>). The warbler finch is believed to be closest to the ancestral form and the large tree finch to be quite an advanced form. </a:t>
            </a:r>
          </a:p>
          <a:p>
            <a:endParaRPr lang="en-US" dirty="0"/>
          </a:p>
        </p:txBody>
      </p:sp>
      <p:sp>
        <p:nvSpPr>
          <p:cNvPr id="4" name="Slide Number Placeholder 3"/>
          <p:cNvSpPr>
            <a:spLocks noGrp="1"/>
          </p:cNvSpPr>
          <p:nvPr>
            <p:ph type="sldNum" sz="quarter" idx="12"/>
          </p:nvPr>
        </p:nvSpPr>
        <p:spPr/>
        <p:txBody>
          <a:bodyPr/>
          <a:lstStyle/>
          <a:p>
            <a:pPr>
              <a:defRPr/>
            </a:pPr>
            <a:fld id="{AAFE6C12-916A-7B48-A13C-14E60BFFF968}" type="slidenum">
              <a:rPr lang="en-US" smtClean="0"/>
              <a:pPr>
                <a:defRPr/>
              </a:pPr>
              <a:t>163</a:t>
            </a:fld>
            <a:endParaRPr lang="en-US"/>
          </a:p>
        </p:txBody>
      </p:sp>
    </p:spTree>
    <p:extLst>
      <p:ext uri="{BB962C8B-B14F-4D97-AF65-F5344CB8AC3E}">
        <p14:creationId xmlns:p14="http://schemas.microsoft.com/office/powerpoint/2010/main" val="603622635"/>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Evidence for evolution</a:t>
            </a:r>
          </a:p>
        </p:txBody>
      </p:sp>
      <p:sp>
        <p:nvSpPr>
          <p:cNvPr id="11267" name="Rectangle 3"/>
          <p:cNvSpPr>
            <a:spLocks noGrp="1" noChangeArrowheads="1"/>
          </p:cNvSpPr>
          <p:nvPr>
            <p:ph type="body" idx="1"/>
          </p:nvPr>
        </p:nvSpPr>
        <p:spPr/>
        <p:txBody>
          <a:bodyPr/>
          <a:lstStyle/>
          <a:p>
            <a:pPr marL="609600" indent="-609600">
              <a:buFontTx/>
              <a:buAutoNum type="arabicPeriod"/>
            </a:pPr>
            <a:r>
              <a:rPr lang="en-US"/>
              <a:t>Comparative anatomy</a:t>
            </a:r>
          </a:p>
          <a:p>
            <a:pPr marL="609600" indent="-609600">
              <a:buFontTx/>
              <a:buAutoNum type="arabicPeriod"/>
            </a:pPr>
            <a:r>
              <a:rPr lang="en-US"/>
              <a:t>Comparative embryology</a:t>
            </a:r>
          </a:p>
          <a:p>
            <a:pPr marL="609600" indent="-609600">
              <a:buFontTx/>
              <a:buAutoNum type="arabicPeriod"/>
            </a:pPr>
            <a:r>
              <a:rPr lang="en-US"/>
              <a:t>Comparative genetics</a:t>
            </a:r>
          </a:p>
        </p:txBody>
      </p:sp>
    </p:spTree>
    <p:extLst>
      <p:ext uri="{BB962C8B-B14F-4D97-AF65-F5344CB8AC3E}">
        <p14:creationId xmlns:p14="http://schemas.microsoft.com/office/powerpoint/2010/main" val="31604877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Comparative anatomy</a:t>
            </a:r>
          </a:p>
        </p:txBody>
      </p:sp>
      <p:sp>
        <p:nvSpPr>
          <p:cNvPr id="12291" name="Rectangle 3"/>
          <p:cNvSpPr>
            <a:spLocks noGrp="1" noChangeArrowheads="1"/>
          </p:cNvSpPr>
          <p:nvPr>
            <p:ph type="body" idx="1"/>
          </p:nvPr>
        </p:nvSpPr>
        <p:spPr/>
        <p:txBody>
          <a:bodyPr/>
          <a:lstStyle/>
          <a:p>
            <a:endParaRPr lang="en-US"/>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4064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3" name="Text Box 5"/>
          <p:cNvSpPr txBox="1">
            <a:spLocks noChangeArrowheads="1"/>
          </p:cNvSpPr>
          <p:nvPr/>
        </p:nvSpPr>
        <p:spPr bwMode="auto">
          <a:xfrm>
            <a:off x="0" y="5638800"/>
            <a:ext cx="891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600"/>
              <a:t>A homologous structure - Pentadactyl limb</a:t>
            </a:r>
          </a:p>
        </p:txBody>
      </p:sp>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81200"/>
            <a:ext cx="19050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891194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048077"/>
          </a:xfrm>
        </p:spPr>
        <p:txBody>
          <a:bodyPr>
            <a:normAutofit/>
          </a:bodyPr>
          <a:lstStyle/>
          <a:p>
            <a:pPr marL="136525" indent="0">
              <a:buNone/>
              <a:defRPr/>
            </a:pPr>
            <a:r>
              <a:rPr lang="en-US" sz="3600" dirty="0" smtClean="0"/>
              <a:t>One source of evidence of evolution is comparative anatomy &amp; the </a:t>
            </a:r>
            <a:r>
              <a:rPr lang="en-US" sz="3600" dirty="0"/>
              <a:t>pentadactyl </a:t>
            </a:r>
            <a:r>
              <a:rPr lang="en-US" sz="3600" dirty="0" smtClean="0"/>
              <a:t>limb. </a:t>
            </a:r>
          </a:p>
          <a:p>
            <a:pPr marL="136525" indent="0">
              <a:buNone/>
              <a:defRPr/>
            </a:pPr>
            <a:r>
              <a:rPr lang="en-US" sz="3600" dirty="0"/>
              <a:t>Comparative anatomy is the study of similarities and differences in the anatomy of organisms</a:t>
            </a:r>
            <a:r>
              <a:rPr lang="en-US" sz="3600" dirty="0" smtClean="0"/>
              <a:t>.</a:t>
            </a:r>
          </a:p>
          <a:p>
            <a:pPr marL="136525" indent="0">
              <a:buNone/>
              <a:defRPr/>
            </a:pPr>
            <a:endParaRPr lang="en-US" dirty="0">
              <a:ea typeface="+mn-ea"/>
              <a:cs typeface="+mn-cs"/>
            </a:endParaRPr>
          </a:p>
        </p:txBody>
      </p:sp>
      <p:sp>
        <p:nvSpPr>
          <p:cNvPr id="2140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291C46-6E0B-1D4A-B555-A79FC9809EA2}" type="slidenum">
              <a:rPr lang="en-US" sz="1200">
                <a:solidFill>
                  <a:srgbClr val="045C75"/>
                </a:solidFill>
              </a:rPr>
              <a:pPr eaLnBrk="1" hangingPunct="1"/>
              <a:t>166</a:t>
            </a:fld>
            <a:endParaRPr lang="en-US" sz="1200">
              <a:solidFill>
                <a:srgbClr val="045C75"/>
              </a:solidFill>
            </a:endParaRPr>
          </a:p>
        </p:txBody>
      </p:sp>
    </p:spTree>
    <p:extLst>
      <p:ext uri="{BB962C8B-B14F-4D97-AF65-F5344CB8AC3E}">
        <p14:creationId xmlns:p14="http://schemas.microsoft.com/office/powerpoint/2010/main" val="2123533015"/>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C:\Biology BOOK\Biology Book--Diagrams\19.10 The Pentadactyl Limb .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975"/>
            <a:ext cx="7924800" cy="675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5E2956-1A5E-CE46-A2CD-B01CBA4B47F1}" type="slidenum">
              <a:rPr lang="en-US" sz="1200">
                <a:solidFill>
                  <a:srgbClr val="045C75"/>
                </a:solidFill>
              </a:rPr>
              <a:pPr eaLnBrk="1" hangingPunct="1"/>
              <a:t>167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048077"/>
          </a:xfrm>
        </p:spPr>
        <p:txBody>
          <a:bodyPr>
            <a:normAutofit lnSpcReduction="10000"/>
          </a:bodyPr>
          <a:lstStyle/>
          <a:p>
            <a:pPr marL="434975" indent="-298450">
              <a:defRPr/>
            </a:pPr>
            <a:r>
              <a:rPr lang="en-US" sz="3600" dirty="0" smtClean="0"/>
              <a:t>There is a </a:t>
            </a:r>
            <a:r>
              <a:rPr lang="en-US" sz="3600" dirty="0"/>
              <a:t>similar bone </a:t>
            </a:r>
            <a:r>
              <a:rPr lang="en-US" sz="3600" dirty="0" smtClean="0"/>
              <a:t>structure found </a:t>
            </a:r>
            <a:r>
              <a:rPr lang="en-US" sz="3600" dirty="0"/>
              <a:t>in </a:t>
            </a:r>
            <a:r>
              <a:rPr lang="en-US" sz="3600" dirty="0" smtClean="0"/>
              <a:t>the forelimbs </a:t>
            </a:r>
            <a:r>
              <a:rPr lang="en-US" sz="3600" dirty="0"/>
              <a:t>of cats, whales, bats, and </a:t>
            </a:r>
            <a:r>
              <a:rPr lang="en-US" sz="3600" dirty="0" smtClean="0"/>
              <a:t>humans yet</a:t>
            </a:r>
            <a:r>
              <a:rPr lang="en-US" sz="3600" dirty="0"/>
              <a:t>, they serve completely different functions. The skeletal parts which form a structure used for swimming, such as a fin, would not be ideal to form a wing, which is better-suited for flight. </a:t>
            </a:r>
            <a:endParaRPr lang="en-US" sz="3600" dirty="0" smtClean="0"/>
          </a:p>
          <a:p>
            <a:pPr marL="434975" indent="-298450">
              <a:defRPr/>
            </a:pPr>
            <a:r>
              <a:rPr lang="en-US" sz="3600" dirty="0" smtClean="0"/>
              <a:t>One </a:t>
            </a:r>
            <a:r>
              <a:rPr lang="en-US" sz="3600" dirty="0"/>
              <a:t>explanation for the forelimbs' similar composition is descent with modification.</a:t>
            </a:r>
          </a:p>
          <a:p>
            <a:pPr marL="136525" indent="0">
              <a:buNone/>
              <a:defRPr/>
            </a:pPr>
            <a:endParaRPr lang="en-US" dirty="0">
              <a:ea typeface="+mn-ea"/>
              <a:cs typeface="+mn-cs"/>
            </a:endParaRPr>
          </a:p>
        </p:txBody>
      </p:sp>
      <p:sp>
        <p:nvSpPr>
          <p:cNvPr id="2140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291C46-6E0B-1D4A-B555-A79FC9809EA2}" type="slidenum">
              <a:rPr lang="en-US" sz="1200">
                <a:solidFill>
                  <a:srgbClr val="045C75"/>
                </a:solidFill>
              </a:rPr>
              <a:pPr eaLnBrk="1" hangingPunct="1"/>
              <a:t>168</a:t>
            </a:fld>
            <a:endParaRPr lang="en-US" sz="1200">
              <a:solidFill>
                <a:srgbClr val="045C75"/>
              </a:solidFill>
            </a:endParaRPr>
          </a:p>
        </p:txBody>
      </p:sp>
    </p:spTree>
    <p:extLst>
      <p:ext uri="{BB962C8B-B14F-4D97-AF65-F5344CB8AC3E}">
        <p14:creationId xmlns:p14="http://schemas.microsoft.com/office/powerpoint/2010/main" val="3485708547"/>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Comparative embryology</a:t>
            </a:r>
          </a:p>
        </p:txBody>
      </p:sp>
      <p:sp>
        <p:nvSpPr>
          <p:cNvPr id="13315" name="Rectangle 3"/>
          <p:cNvSpPr>
            <a:spLocks noGrp="1" noChangeArrowheads="1"/>
          </p:cNvSpPr>
          <p:nvPr>
            <p:ph type="body" idx="1"/>
          </p:nvPr>
        </p:nvSpPr>
        <p:spPr/>
        <p:txBody>
          <a:bodyPr/>
          <a:lstStyle/>
          <a:p>
            <a:endParaRPr lang="en-US"/>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5181600" cy="50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9131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042988" y="692150"/>
            <a:ext cx="7186612" cy="1143000"/>
          </a:xfrm>
        </p:spPr>
        <p:txBody>
          <a:bodyPr/>
          <a:lstStyle/>
          <a:p>
            <a:pPr algn="ctr"/>
            <a:r>
              <a:rPr lang="en-US" b="1">
                <a:solidFill>
                  <a:schemeClr val="tx1"/>
                </a:solidFill>
                <a:latin typeface="Arial" charset="0"/>
                <a:cs typeface="Arial" charset="0"/>
              </a:rPr>
              <a:t>Alleles</a:t>
            </a:r>
            <a:endParaRPr lang="en-US">
              <a:latin typeface="Arial" charset="0"/>
              <a:cs typeface="Arial" charset="0"/>
            </a:endParaRPr>
          </a:p>
        </p:txBody>
      </p:sp>
      <p:sp>
        <p:nvSpPr>
          <p:cNvPr id="49154" name="Content Placeholder 2"/>
          <p:cNvSpPr>
            <a:spLocks noGrp="1"/>
          </p:cNvSpPr>
          <p:nvPr>
            <p:ph idx="1"/>
          </p:nvPr>
        </p:nvSpPr>
        <p:spPr>
          <a:xfrm>
            <a:off x="323528" y="2204864"/>
            <a:ext cx="8496944" cy="2376263"/>
          </a:xfrm>
        </p:spPr>
        <p:txBody>
          <a:bodyPr>
            <a:normAutofit/>
          </a:bodyPr>
          <a:lstStyle/>
          <a:p>
            <a:pPr marL="0" indent="0">
              <a:buFont typeface="Wingdings 2" charset="0"/>
              <a:buNone/>
            </a:pPr>
            <a:r>
              <a:rPr lang="en-US" sz="3600" dirty="0" smtClean="0">
                <a:latin typeface="Arial" charset="0"/>
                <a:cs typeface="Arial Unicode MS" charset="0"/>
              </a:rPr>
              <a:t>Are the alternative forms </a:t>
            </a:r>
            <a:r>
              <a:rPr lang="en-US" sz="3600" dirty="0">
                <a:latin typeface="Arial" charset="0"/>
                <a:cs typeface="Arial Unicode MS" charset="0"/>
              </a:rPr>
              <a:t>of </a:t>
            </a:r>
            <a:r>
              <a:rPr lang="en-US" sz="3600" dirty="0" smtClean="0">
                <a:latin typeface="Arial" charset="0"/>
                <a:cs typeface="Arial Unicode MS" charset="0"/>
              </a:rPr>
              <a:t>the same genes</a:t>
            </a:r>
            <a:r>
              <a:rPr lang="en-US" sz="3600" dirty="0">
                <a:latin typeface="Arial" charset="0"/>
                <a:cs typeface="Arial Unicode MS" charset="0"/>
              </a:rPr>
              <a:t>.</a:t>
            </a:r>
          </a:p>
        </p:txBody>
      </p:sp>
      <p:sp>
        <p:nvSpPr>
          <p:cNvPr id="491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BAB308-8FCD-714D-8C7B-5F4E36CA7F58}" type="slidenum">
              <a:rPr lang="en-US" sz="1200">
                <a:solidFill>
                  <a:srgbClr val="045C75"/>
                </a:solidFill>
              </a:rPr>
              <a:pPr eaLnBrk="1" hangingPunct="1"/>
              <a:t>17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Comparitive genetics</a:t>
            </a:r>
          </a:p>
        </p:txBody>
      </p:sp>
      <p:sp>
        <p:nvSpPr>
          <p:cNvPr id="14339" name="Rectangle 3"/>
          <p:cNvSpPr>
            <a:spLocks noGrp="1" noChangeArrowheads="1"/>
          </p:cNvSpPr>
          <p:nvPr>
            <p:ph type="body" idx="1"/>
          </p:nvPr>
        </p:nvSpPr>
        <p:spPr/>
        <p:txBody>
          <a:bodyPr/>
          <a:lstStyle/>
          <a:p>
            <a:r>
              <a:rPr lang="en-US"/>
              <a:t>Compare proteins </a:t>
            </a:r>
          </a:p>
          <a:p>
            <a:endParaRPr lang="en-US"/>
          </a:p>
          <a:p>
            <a:r>
              <a:rPr lang="en-US"/>
              <a:t>Compare DNA bases</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938" y="1524000"/>
            <a:ext cx="330676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1" name="Text Box 5"/>
          <p:cNvSpPr txBox="1">
            <a:spLocks noChangeArrowheads="1"/>
          </p:cNvSpPr>
          <p:nvPr/>
        </p:nvSpPr>
        <p:spPr bwMode="auto">
          <a:xfrm>
            <a:off x="6400800" y="6248400"/>
            <a:ext cx="62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4342" name="Text Box 6"/>
          <p:cNvSpPr txBox="1">
            <a:spLocks noChangeArrowheads="1"/>
          </p:cNvSpPr>
          <p:nvPr/>
        </p:nvSpPr>
        <p:spPr bwMode="auto">
          <a:xfrm>
            <a:off x="5546725" y="6130925"/>
            <a:ext cx="2152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Haemoglobin</a:t>
            </a:r>
          </a:p>
        </p:txBody>
      </p:sp>
    </p:spTree>
    <p:extLst>
      <p:ext uri="{BB962C8B-B14F-4D97-AF65-F5344CB8AC3E}">
        <p14:creationId xmlns:p14="http://schemas.microsoft.com/office/powerpoint/2010/main" val="5711385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Mammal evolutionary tree</a:t>
            </a:r>
          </a:p>
        </p:txBody>
      </p:sp>
      <p:sp>
        <p:nvSpPr>
          <p:cNvPr id="15363" name="Rectangle 3"/>
          <p:cNvSpPr>
            <a:spLocks noGrp="1" noChangeArrowheads="1"/>
          </p:cNvSpPr>
          <p:nvPr>
            <p:ph type="body" idx="1"/>
          </p:nvPr>
        </p:nvSpPr>
        <p:spPr/>
        <p:txBody>
          <a:bodyPr/>
          <a:lstStyle/>
          <a:p>
            <a:endParaRPr lang="en-US"/>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762000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27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Content Placeholder 2"/>
          <p:cNvSpPr>
            <a:spLocks noGrp="1"/>
          </p:cNvSpPr>
          <p:nvPr>
            <p:ph idx="1"/>
          </p:nvPr>
        </p:nvSpPr>
        <p:spPr>
          <a:xfrm>
            <a:off x="214313" y="928688"/>
            <a:ext cx="8715375" cy="5286375"/>
          </a:xfrm>
        </p:spPr>
        <p:txBody>
          <a:bodyPr>
            <a:normAutofit lnSpcReduction="10000"/>
          </a:bodyPr>
          <a:lstStyle/>
          <a:p>
            <a:pPr marL="0" indent="0">
              <a:buFont typeface="Wingdings 2" charset="0"/>
              <a:buNone/>
            </a:pPr>
            <a:r>
              <a:rPr lang="en-US" sz="2400">
                <a:latin typeface="Constantia" charset="0"/>
              </a:rPr>
              <a:t>You usually have two "homologous" chromosomes - two copies of the same chromosome. They're the same chromosome as in "two copies of Chromosome 5" but they're not exactly the same as each other, they've got the same genes on them but for example a gene may be slightly different on one of the chromosomes. </a:t>
            </a:r>
            <a:br>
              <a:rPr lang="en-US" sz="2400">
                <a:latin typeface="Constantia" charset="0"/>
              </a:rPr>
            </a:br>
            <a:r>
              <a:rPr lang="en-US" sz="2400">
                <a:latin typeface="Constantia" charset="0"/>
              </a:rPr>
              <a:t/>
            </a:r>
            <a:br>
              <a:rPr lang="en-US" sz="2400">
                <a:latin typeface="Constantia" charset="0"/>
              </a:rPr>
            </a:br>
            <a:r>
              <a:rPr lang="en-US" sz="2400">
                <a:latin typeface="Constantia" charset="0"/>
              </a:rPr>
              <a:t>So let's take Gene X and Chromosome 5. Gene X is located on Chromosome 5. You've got two copies of Chromosome 5, so that means two copies of Gene X. These two copies of the gene are called "alleles". They might be the same as each other, or they might be slightly different from each other, but they are both still Gene X and so are called alleles. Gene X on one Chromosome 5 is an allele of Gene X on the other Chromosome 5.</a:t>
            </a:r>
          </a:p>
        </p:txBody>
      </p:sp>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887C15-908E-804D-8601-26B49EC4791F}" type="slidenum">
              <a:rPr lang="en-US" sz="1200">
                <a:solidFill>
                  <a:srgbClr val="045C75"/>
                </a:solidFill>
              </a:rPr>
              <a:pPr eaLnBrk="1" hangingPunct="1"/>
              <a:t>18</a:t>
            </a:fld>
            <a:endParaRPr lang="en-US" sz="1200">
              <a:solidFill>
                <a:srgbClr val="045C75"/>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476250"/>
            <a:ext cx="8229600" cy="1143000"/>
          </a:xfrm>
        </p:spPr>
        <p:txBody>
          <a:bodyPr/>
          <a:lstStyle/>
          <a:p>
            <a:pPr>
              <a:defRPr/>
            </a:pPr>
            <a:r>
              <a:rPr lang="en-US" b="1" dirty="0">
                <a:solidFill>
                  <a:schemeClr val="tx1"/>
                </a:solidFill>
                <a:effectLst>
                  <a:outerShdw blurRad="38100" dist="38100" dir="2700000" algn="tl">
                    <a:srgbClr val="DDDDDD"/>
                  </a:outerShdw>
                </a:effectLst>
                <a:latin typeface="Arial"/>
                <a:cs typeface="Arial"/>
              </a:rPr>
              <a:t>Homologous Chromosomes</a:t>
            </a:r>
          </a:p>
        </p:txBody>
      </p:sp>
      <p:sp>
        <p:nvSpPr>
          <p:cNvPr id="512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D0EDA2-E8B1-F746-82C4-F251AD49C217}" type="slidenum">
              <a:rPr lang="en-US" sz="1200">
                <a:solidFill>
                  <a:srgbClr val="045C75"/>
                </a:solidFill>
              </a:rPr>
              <a:pPr eaLnBrk="1" hangingPunct="1"/>
              <a:t>19</a:t>
            </a:fld>
            <a:endParaRPr lang="en-US" sz="1200">
              <a:solidFill>
                <a:srgbClr val="045C75"/>
              </a:solidFill>
            </a:endParaRPr>
          </a:p>
        </p:txBody>
      </p:sp>
      <p:sp>
        <p:nvSpPr>
          <p:cNvPr id="14339" name="Rectangle 3"/>
          <p:cNvSpPr>
            <a:spLocks noChangeArrowheads="1"/>
          </p:cNvSpPr>
          <p:nvPr/>
        </p:nvSpPr>
        <p:spPr bwMode="auto">
          <a:xfrm>
            <a:off x="8382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24"/>
          <p:cNvGrpSpPr>
            <a:grpSpLocks/>
          </p:cNvGrpSpPr>
          <p:nvPr/>
        </p:nvGrpSpPr>
        <p:grpSpPr bwMode="auto">
          <a:xfrm>
            <a:off x="4965701" y="2317750"/>
            <a:ext cx="2930526" cy="828675"/>
            <a:chOff x="3128" y="1460"/>
            <a:chExt cx="1846" cy="522"/>
          </a:xfrm>
        </p:grpSpPr>
        <p:sp>
          <p:nvSpPr>
            <p:cNvPr id="51222" name="Rectangle 13"/>
            <p:cNvSpPr>
              <a:spLocks noChangeArrowheads="1"/>
            </p:cNvSpPr>
            <p:nvPr/>
          </p:nvSpPr>
          <p:spPr bwMode="auto">
            <a:xfrm>
              <a:off x="3447" y="1460"/>
              <a:ext cx="1527"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400" b="1" dirty="0"/>
                <a:t>eye color locus</a:t>
              </a:r>
            </a:p>
            <a:p>
              <a:r>
                <a:rPr lang="en-US" sz="2400" b="1" dirty="0">
                  <a:solidFill>
                    <a:schemeClr val="accent1"/>
                  </a:solidFill>
                </a:rPr>
                <a:t>b = blue eyes</a:t>
              </a:r>
            </a:p>
          </p:txBody>
        </p:sp>
        <p:sp>
          <p:nvSpPr>
            <p:cNvPr id="51223" name="Line 14"/>
            <p:cNvSpPr>
              <a:spLocks noChangeShapeType="1"/>
            </p:cNvSpPr>
            <p:nvPr/>
          </p:nvSpPr>
          <p:spPr bwMode="auto">
            <a:xfrm>
              <a:off x="3128" y="1584"/>
              <a:ext cx="272"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3"/>
          <p:cNvGrpSpPr>
            <a:grpSpLocks/>
          </p:cNvGrpSpPr>
          <p:nvPr/>
        </p:nvGrpSpPr>
        <p:grpSpPr bwMode="auto">
          <a:xfrm>
            <a:off x="61913" y="2317750"/>
            <a:ext cx="2516187" cy="828675"/>
            <a:chOff x="39" y="1460"/>
            <a:chExt cx="1585" cy="522"/>
          </a:xfrm>
        </p:grpSpPr>
        <p:sp>
          <p:nvSpPr>
            <p:cNvPr id="51220" name="Line 15"/>
            <p:cNvSpPr>
              <a:spLocks noChangeShapeType="1"/>
            </p:cNvSpPr>
            <p:nvPr/>
          </p:nvSpPr>
          <p:spPr bwMode="auto">
            <a:xfrm>
              <a:off x="1352" y="1584"/>
              <a:ext cx="27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21" name="Rectangle 16"/>
            <p:cNvSpPr>
              <a:spLocks noChangeArrowheads="1"/>
            </p:cNvSpPr>
            <p:nvPr/>
          </p:nvSpPr>
          <p:spPr bwMode="auto">
            <a:xfrm>
              <a:off x="39" y="1460"/>
              <a:ext cx="1543"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400" b="1" dirty="0"/>
                <a:t>eye color locus</a:t>
              </a:r>
            </a:p>
            <a:p>
              <a:r>
                <a:rPr lang="en-US" sz="2400" b="1" dirty="0">
                  <a:solidFill>
                    <a:srgbClr val="AD6900"/>
                  </a:solidFill>
                </a:rPr>
                <a:t>B = brown eyes</a:t>
              </a:r>
            </a:p>
          </p:txBody>
        </p:sp>
      </p:grpSp>
      <p:grpSp>
        <p:nvGrpSpPr>
          <p:cNvPr id="4" name="Group 22"/>
          <p:cNvGrpSpPr>
            <a:grpSpLocks/>
          </p:cNvGrpSpPr>
          <p:nvPr/>
        </p:nvGrpSpPr>
        <p:grpSpPr bwMode="auto">
          <a:xfrm>
            <a:off x="2347913" y="1993900"/>
            <a:ext cx="3115912" cy="4514821"/>
            <a:chOff x="1479" y="1256"/>
            <a:chExt cx="1721" cy="2716"/>
          </a:xfrm>
        </p:grpSpPr>
        <p:sp>
          <p:nvSpPr>
            <p:cNvPr id="51208" name="Freeform 5"/>
            <p:cNvSpPr>
              <a:spLocks/>
            </p:cNvSpPr>
            <p:nvPr/>
          </p:nvSpPr>
          <p:spPr bwMode="auto">
            <a:xfrm>
              <a:off x="2029" y="1256"/>
              <a:ext cx="379" cy="2296"/>
            </a:xfrm>
            <a:custGeom>
              <a:avLst/>
              <a:gdLst>
                <a:gd name="T0" fmla="*/ 93 w 379"/>
                <a:gd name="T1" fmla="*/ 1176 h 2296"/>
                <a:gd name="T2" fmla="*/ 93 w 379"/>
                <a:gd name="T3" fmla="*/ 1248 h 2296"/>
                <a:gd name="T4" fmla="*/ 69 w 379"/>
                <a:gd name="T5" fmla="*/ 1320 h 2296"/>
                <a:gd name="T6" fmla="*/ 46 w 379"/>
                <a:gd name="T7" fmla="*/ 1391 h 2296"/>
                <a:gd name="T8" fmla="*/ 31 w 379"/>
                <a:gd name="T9" fmla="*/ 1463 h 2296"/>
                <a:gd name="T10" fmla="*/ 21 w 379"/>
                <a:gd name="T11" fmla="*/ 1547 h 2296"/>
                <a:gd name="T12" fmla="*/ 7 w 379"/>
                <a:gd name="T13" fmla="*/ 1643 h 2296"/>
                <a:gd name="T14" fmla="*/ 6 w 379"/>
                <a:gd name="T15" fmla="*/ 1727 h 2296"/>
                <a:gd name="T16" fmla="*/ 4 w 379"/>
                <a:gd name="T17" fmla="*/ 1811 h 2296"/>
                <a:gd name="T18" fmla="*/ 25 w 379"/>
                <a:gd name="T19" fmla="*/ 1931 h 2296"/>
                <a:gd name="T20" fmla="*/ 36 w 379"/>
                <a:gd name="T21" fmla="*/ 2004 h 2296"/>
                <a:gd name="T22" fmla="*/ 58 w 379"/>
                <a:gd name="T23" fmla="*/ 2088 h 2296"/>
                <a:gd name="T24" fmla="*/ 89 w 379"/>
                <a:gd name="T25" fmla="*/ 2173 h 2296"/>
                <a:gd name="T26" fmla="*/ 123 w 379"/>
                <a:gd name="T27" fmla="*/ 2245 h 2296"/>
                <a:gd name="T28" fmla="*/ 188 w 379"/>
                <a:gd name="T29" fmla="*/ 2294 h 2296"/>
                <a:gd name="T30" fmla="*/ 257 w 379"/>
                <a:gd name="T31" fmla="*/ 2272 h 2296"/>
                <a:gd name="T32" fmla="*/ 303 w 379"/>
                <a:gd name="T33" fmla="*/ 2212 h 2296"/>
                <a:gd name="T34" fmla="*/ 350 w 379"/>
                <a:gd name="T35" fmla="*/ 2129 h 2296"/>
                <a:gd name="T36" fmla="*/ 374 w 379"/>
                <a:gd name="T37" fmla="*/ 2046 h 2296"/>
                <a:gd name="T38" fmla="*/ 375 w 379"/>
                <a:gd name="T39" fmla="*/ 1950 h 2296"/>
                <a:gd name="T40" fmla="*/ 377 w 379"/>
                <a:gd name="T41" fmla="*/ 1830 h 2296"/>
                <a:gd name="T42" fmla="*/ 368 w 379"/>
                <a:gd name="T43" fmla="*/ 1733 h 2296"/>
                <a:gd name="T44" fmla="*/ 346 w 379"/>
                <a:gd name="T45" fmla="*/ 1649 h 2296"/>
                <a:gd name="T46" fmla="*/ 326 w 379"/>
                <a:gd name="T47" fmla="*/ 1577 h 2296"/>
                <a:gd name="T48" fmla="*/ 282 w 379"/>
                <a:gd name="T49" fmla="*/ 1504 h 2296"/>
                <a:gd name="T50" fmla="*/ 237 w 379"/>
                <a:gd name="T51" fmla="*/ 1431 h 2296"/>
                <a:gd name="T52" fmla="*/ 204 w 379"/>
                <a:gd name="T53" fmla="*/ 1358 h 2296"/>
                <a:gd name="T54" fmla="*/ 183 w 379"/>
                <a:gd name="T55" fmla="*/ 1286 h 2296"/>
                <a:gd name="T56" fmla="*/ 161 w 379"/>
                <a:gd name="T57" fmla="*/ 1213 h 2296"/>
                <a:gd name="T58" fmla="*/ 152 w 379"/>
                <a:gd name="T59" fmla="*/ 1141 h 2296"/>
                <a:gd name="T60" fmla="*/ 175 w 379"/>
                <a:gd name="T61" fmla="*/ 1070 h 2296"/>
                <a:gd name="T62" fmla="*/ 210 w 379"/>
                <a:gd name="T63" fmla="*/ 998 h 2296"/>
                <a:gd name="T64" fmla="*/ 245 w 379"/>
                <a:gd name="T65" fmla="*/ 927 h 2296"/>
                <a:gd name="T66" fmla="*/ 282 w 379"/>
                <a:gd name="T67" fmla="*/ 783 h 2296"/>
                <a:gd name="T68" fmla="*/ 318 w 379"/>
                <a:gd name="T69" fmla="*/ 592 h 2296"/>
                <a:gd name="T70" fmla="*/ 344 w 379"/>
                <a:gd name="T71" fmla="*/ 400 h 2296"/>
                <a:gd name="T72" fmla="*/ 358 w 379"/>
                <a:gd name="T73" fmla="*/ 317 h 2296"/>
                <a:gd name="T74" fmla="*/ 370 w 379"/>
                <a:gd name="T75" fmla="*/ 245 h 2296"/>
                <a:gd name="T76" fmla="*/ 371 w 379"/>
                <a:gd name="T77" fmla="*/ 173 h 2296"/>
                <a:gd name="T78" fmla="*/ 349 w 379"/>
                <a:gd name="T79" fmla="*/ 100 h 2296"/>
                <a:gd name="T80" fmla="*/ 305 w 379"/>
                <a:gd name="T81" fmla="*/ 40 h 2296"/>
                <a:gd name="T82" fmla="*/ 238 w 379"/>
                <a:gd name="T83" fmla="*/ 2 h 2296"/>
                <a:gd name="T84" fmla="*/ 171 w 379"/>
                <a:gd name="T85" fmla="*/ 0 h 2296"/>
                <a:gd name="T86" fmla="*/ 113 w 379"/>
                <a:gd name="T87" fmla="*/ 83 h 2296"/>
                <a:gd name="T88" fmla="*/ 76 w 379"/>
                <a:gd name="T89" fmla="*/ 228 h 2296"/>
                <a:gd name="T90" fmla="*/ 41 w 379"/>
                <a:gd name="T91" fmla="*/ 322 h 2296"/>
                <a:gd name="T92" fmla="*/ 28 w 379"/>
                <a:gd name="T93" fmla="*/ 407 h 2296"/>
                <a:gd name="T94" fmla="*/ 15 w 379"/>
                <a:gd name="T95" fmla="*/ 515 h 2296"/>
                <a:gd name="T96" fmla="*/ 12 w 379"/>
                <a:gd name="T97" fmla="*/ 659 h 2296"/>
                <a:gd name="T98" fmla="*/ 0 w 379"/>
                <a:gd name="T99" fmla="*/ 742 h 2296"/>
                <a:gd name="T100" fmla="*/ 22 w 379"/>
                <a:gd name="T101" fmla="*/ 815 h 2296"/>
                <a:gd name="T102" fmla="*/ 19 w 379"/>
                <a:gd name="T103" fmla="*/ 887 h 2296"/>
                <a:gd name="T104" fmla="*/ 42 w 379"/>
                <a:gd name="T105" fmla="*/ 958 h 2296"/>
                <a:gd name="T106" fmla="*/ 63 w 379"/>
                <a:gd name="T107" fmla="*/ 1032 h 2296"/>
                <a:gd name="T108" fmla="*/ 96 w 379"/>
                <a:gd name="T109" fmla="*/ 1104 h 2296"/>
                <a:gd name="T110" fmla="*/ 84 w 379"/>
                <a:gd name="T111" fmla="*/ 1140 h 22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2296"/>
                <a:gd name="T170" fmla="*/ 379 w 379"/>
                <a:gd name="T171" fmla="*/ 2296 h 22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2296">
                  <a:moveTo>
                    <a:pt x="84" y="1140"/>
                  </a:moveTo>
                  <a:lnTo>
                    <a:pt x="93" y="1176"/>
                  </a:lnTo>
                  <a:lnTo>
                    <a:pt x="94" y="1212"/>
                  </a:lnTo>
                  <a:lnTo>
                    <a:pt x="93" y="1248"/>
                  </a:lnTo>
                  <a:lnTo>
                    <a:pt x="82" y="1284"/>
                  </a:lnTo>
                  <a:lnTo>
                    <a:pt x="69" y="1320"/>
                  </a:lnTo>
                  <a:lnTo>
                    <a:pt x="58" y="1356"/>
                  </a:lnTo>
                  <a:lnTo>
                    <a:pt x="46" y="1391"/>
                  </a:lnTo>
                  <a:lnTo>
                    <a:pt x="45" y="1427"/>
                  </a:lnTo>
                  <a:lnTo>
                    <a:pt x="31" y="1463"/>
                  </a:lnTo>
                  <a:lnTo>
                    <a:pt x="32" y="1499"/>
                  </a:lnTo>
                  <a:lnTo>
                    <a:pt x="21" y="1547"/>
                  </a:lnTo>
                  <a:lnTo>
                    <a:pt x="8" y="1595"/>
                  </a:lnTo>
                  <a:lnTo>
                    <a:pt x="7" y="1643"/>
                  </a:lnTo>
                  <a:lnTo>
                    <a:pt x="7" y="1679"/>
                  </a:lnTo>
                  <a:lnTo>
                    <a:pt x="6" y="1727"/>
                  </a:lnTo>
                  <a:lnTo>
                    <a:pt x="5" y="1775"/>
                  </a:lnTo>
                  <a:lnTo>
                    <a:pt x="4" y="1811"/>
                  </a:lnTo>
                  <a:lnTo>
                    <a:pt x="27" y="1859"/>
                  </a:lnTo>
                  <a:lnTo>
                    <a:pt x="25" y="1931"/>
                  </a:lnTo>
                  <a:lnTo>
                    <a:pt x="25" y="1967"/>
                  </a:lnTo>
                  <a:lnTo>
                    <a:pt x="36" y="2004"/>
                  </a:lnTo>
                  <a:lnTo>
                    <a:pt x="46" y="2052"/>
                  </a:lnTo>
                  <a:lnTo>
                    <a:pt x="58" y="2088"/>
                  </a:lnTo>
                  <a:lnTo>
                    <a:pt x="68" y="2124"/>
                  </a:lnTo>
                  <a:lnTo>
                    <a:pt x="89" y="2173"/>
                  </a:lnTo>
                  <a:lnTo>
                    <a:pt x="98" y="2209"/>
                  </a:lnTo>
                  <a:lnTo>
                    <a:pt x="123" y="2245"/>
                  </a:lnTo>
                  <a:lnTo>
                    <a:pt x="155" y="2271"/>
                  </a:lnTo>
                  <a:lnTo>
                    <a:pt x="188" y="2294"/>
                  </a:lnTo>
                  <a:lnTo>
                    <a:pt x="223" y="2295"/>
                  </a:lnTo>
                  <a:lnTo>
                    <a:pt x="257" y="2272"/>
                  </a:lnTo>
                  <a:lnTo>
                    <a:pt x="291" y="2248"/>
                  </a:lnTo>
                  <a:lnTo>
                    <a:pt x="303" y="2212"/>
                  </a:lnTo>
                  <a:lnTo>
                    <a:pt x="337" y="2166"/>
                  </a:lnTo>
                  <a:lnTo>
                    <a:pt x="350" y="2129"/>
                  </a:lnTo>
                  <a:lnTo>
                    <a:pt x="362" y="2081"/>
                  </a:lnTo>
                  <a:lnTo>
                    <a:pt x="374" y="2046"/>
                  </a:lnTo>
                  <a:lnTo>
                    <a:pt x="374" y="1998"/>
                  </a:lnTo>
                  <a:lnTo>
                    <a:pt x="375" y="1950"/>
                  </a:lnTo>
                  <a:lnTo>
                    <a:pt x="376" y="1878"/>
                  </a:lnTo>
                  <a:lnTo>
                    <a:pt x="377" y="1830"/>
                  </a:lnTo>
                  <a:lnTo>
                    <a:pt x="378" y="1782"/>
                  </a:lnTo>
                  <a:lnTo>
                    <a:pt x="368" y="1733"/>
                  </a:lnTo>
                  <a:lnTo>
                    <a:pt x="357" y="1685"/>
                  </a:lnTo>
                  <a:lnTo>
                    <a:pt x="346" y="1649"/>
                  </a:lnTo>
                  <a:lnTo>
                    <a:pt x="336" y="1614"/>
                  </a:lnTo>
                  <a:lnTo>
                    <a:pt x="326" y="1577"/>
                  </a:lnTo>
                  <a:lnTo>
                    <a:pt x="303" y="1540"/>
                  </a:lnTo>
                  <a:lnTo>
                    <a:pt x="282" y="1504"/>
                  </a:lnTo>
                  <a:lnTo>
                    <a:pt x="259" y="1467"/>
                  </a:lnTo>
                  <a:lnTo>
                    <a:pt x="237" y="1431"/>
                  </a:lnTo>
                  <a:lnTo>
                    <a:pt x="216" y="1395"/>
                  </a:lnTo>
                  <a:lnTo>
                    <a:pt x="204" y="1358"/>
                  </a:lnTo>
                  <a:lnTo>
                    <a:pt x="194" y="1322"/>
                  </a:lnTo>
                  <a:lnTo>
                    <a:pt x="183" y="1286"/>
                  </a:lnTo>
                  <a:lnTo>
                    <a:pt x="172" y="1250"/>
                  </a:lnTo>
                  <a:lnTo>
                    <a:pt x="161" y="1213"/>
                  </a:lnTo>
                  <a:lnTo>
                    <a:pt x="151" y="1177"/>
                  </a:lnTo>
                  <a:lnTo>
                    <a:pt x="152" y="1141"/>
                  </a:lnTo>
                  <a:lnTo>
                    <a:pt x="152" y="1105"/>
                  </a:lnTo>
                  <a:lnTo>
                    <a:pt x="175" y="1070"/>
                  </a:lnTo>
                  <a:lnTo>
                    <a:pt x="198" y="1034"/>
                  </a:lnTo>
                  <a:lnTo>
                    <a:pt x="210" y="998"/>
                  </a:lnTo>
                  <a:lnTo>
                    <a:pt x="234" y="963"/>
                  </a:lnTo>
                  <a:lnTo>
                    <a:pt x="245" y="927"/>
                  </a:lnTo>
                  <a:lnTo>
                    <a:pt x="269" y="879"/>
                  </a:lnTo>
                  <a:lnTo>
                    <a:pt x="282" y="783"/>
                  </a:lnTo>
                  <a:lnTo>
                    <a:pt x="294" y="688"/>
                  </a:lnTo>
                  <a:lnTo>
                    <a:pt x="318" y="592"/>
                  </a:lnTo>
                  <a:lnTo>
                    <a:pt x="331" y="496"/>
                  </a:lnTo>
                  <a:lnTo>
                    <a:pt x="344" y="400"/>
                  </a:lnTo>
                  <a:lnTo>
                    <a:pt x="356" y="352"/>
                  </a:lnTo>
                  <a:lnTo>
                    <a:pt x="358" y="317"/>
                  </a:lnTo>
                  <a:lnTo>
                    <a:pt x="369" y="281"/>
                  </a:lnTo>
                  <a:lnTo>
                    <a:pt x="370" y="245"/>
                  </a:lnTo>
                  <a:lnTo>
                    <a:pt x="370" y="209"/>
                  </a:lnTo>
                  <a:lnTo>
                    <a:pt x="371" y="173"/>
                  </a:lnTo>
                  <a:lnTo>
                    <a:pt x="360" y="136"/>
                  </a:lnTo>
                  <a:lnTo>
                    <a:pt x="349" y="100"/>
                  </a:lnTo>
                  <a:lnTo>
                    <a:pt x="338" y="64"/>
                  </a:lnTo>
                  <a:lnTo>
                    <a:pt x="305" y="40"/>
                  </a:lnTo>
                  <a:lnTo>
                    <a:pt x="272" y="15"/>
                  </a:lnTo>
                  <a:lnTo>
                    <a:pt x="238" y="2"/>
                  </a:lnTo>
                  <a:lnTo>
                    <a:pt x="204" y="2"/>
                  </a:lnTo>
                  <a:lnTo>
                    <a:pt x="171" y="0"/>
                  </a:lnTo>
                  <a:lnTo>
                    <a:pt x="135" y="37"/>
                  </a:lnTo>
                  <a:lnTo>
                    <a:pt x="113" y="83"/>
                  </a:lnTo>
                  <a:lnTo>
                    <a:pt x="89" y="132"/>
                  </a:lnTo>
                  <a:lnTo>
                    <a:pt x="76" y="228"/>
                  </a:lnTo>
                  <a:lnTo>
                    <a:pt x="52" y="274"/>
                  </a:lnTo>
                  <a:lnTo>
                    <a:pt x="41" y="322"/>
                  </a:lnTo>
                  <a:lnTo>
                    <a:pt x="27" y="371"/>
                  </a:lnTo>
                  <a:lnTo>
                    <a:pt x="28" y="407"/>
                  </a:lnTo>
                  <a:lnTo>
                    <a:pt x="27" y="443"/>
                  </a:lnTo>
                  <a:lnTo>
                    <a:pt x="15" y="515"/>
                  </a:lnTo>
                  <a:lnTo>
                    <a:pt x="14" y="563"/>
                  </a:lnTo>
                  <a:lnTo>
                    <a:pt x="12" y="659"/>
                  </a:lnTo>
                  <a:lnTo>
                    <a:pt x="1" y="694"/>
                  </a:lnTo>
                  <a:lnTo>
                    <a:pt x="0" y="742"/>
                  </a:lnTo>
                  <a:lnTo>
                    <a:pt x="10" y="779"/>
                  </a:lnTo>
                  <a:lnTo>
                    <a:pt x="22" y="815"/>
                  </a:lnTo>
                  <a:lnTo>
                    <a:pt x="21" y="851"/>
                  </a:lnTo>
                  <a:lnTo>
                    <a:pt x="19" y="887"/>
                  </a:lnTo>
                  <a:lnTo>
                    <a:pt x="31" y="923"/>
                  </a:lnTo>
                  <a:lnTo>
                    <a:pt x="42" y="958"/>
                  </a:lnTo>
                  <a:lnTo>
                    <a:pt x="52" y="995"/>
                  </a:lnTo>
                  <a:lnTo>
                    <a:pt x="63" y="1032"/>
                  </a:lnTo>
                  <a:lnTo>
                    <a:pt x="85" y="1068"/>
                  </a:lnTo>
                  <a:lnTo>
                    <a:pt x="96" y="1104"/>
                  </a:lnTo>
                  <a:lnTo>
                    <a:pt x="95" y="1140"/>
                  </a:lnTo>
                  <a:lnTo>
                    <a:pt x="84" y="1140"/>
                  </a:lnTo>
                </a:path>
              </a:pathLst>
            </a:custGeom>
            <a:solidFill>
              <a:schemeClr val="accent1"/>
            </a:solidFill>
            <a:ln w="25400" cap="rnd">
              <a:solidFill>
                <a:schemeClr val="tx1"/>
              </a:solidFill>
              <a:round/>
              <a:headEnd/>
              <a:tailEnd/>
            </a:ln>
          </p:spPr>
          <p:txBody>
            <a:bodyPr/>
            <a:lstStyle/>
            <a:p>
              <a:endParaRPr lang="en-US"/>
            </a:p>
          </p:txBody>
        </p:sp>
        <p:sp>
          <p:nvSpPr>
            <p:cNvPr id="51209" name="Freeform 6"/>
            <p:cNvSpPr>
              <a:spLocks/>
            </p:cNvSpPr>
            <p:nvPr/>
          </p:nvSpPr>
          <p:spPr bwMode="auto">
            <a:xfrm>
              <a:off x="1717" y="1292"/>
              <a:ext cx="325" cy="2272"/>
            </a:xfrm>
            <a:custGeom>
              <a:avLst/>
              <a:gdLst>
                <a:gd name="T0" fmla="*/ 308 w 325"/>
                <a:gd name="T1" fmla="*/ 1268 h 2272"/>
                <a:gd name="T2" fmla="*/ 305 w 325"/>
                <a:gd name="T3" fmla="*/ 1376 h 2272"/>
                <a:gd name="T4" fmla="*/ 301 w 325"/>
                <a:gd name="T5" fmla="*/ 1485 h 2272"/>
                <a:gd name="T6" fmla="*/ 296 w 325"/>
                <a:gd name="T7" fmla="*/ 1592 h 2272"/>
                <a:gd name="T8" fmla="*/ 292 w 325"/>
                <a:gd name="T9" fmla="*/ 1700 h 2272"/>
                <a:gd name="T10" fmla="*/ 289 w 325"/>
                <a:gd name="T11" fmla="*/ 1808 h 2272"/>
                <a:gd name="T12" fmla="*/ 295 w 325"/>
                <a:gd name="T13" fmla="*/ 1929 h 2272"/>
                <a:gd name="T14" fmla="*/ 281 w 325"/>
                <a:gd name="T15" fmla="*/ 2035 h 2272"/>
                <a:gd name="T16" fmla="*/ 245 w 325"/>
                <a:gd name="T17" fmla="*/ 2142 h 2272"/>
                <a:gd name="T18" fmla="*/ 194 w 325"/>
                <a:gd name="T19" fmla="*/ 2249 h 2272"/>
                <a:gd name="T20" fmla="*/ 93 w 325"/>
                <a:gd name="T21" fmla="*/ 2256 h 2272"/>
                <a:gd name="T22" fmla="*/ 40 w 325"/>
                <a:gd name="T23" fmla="*/ 2146 h 2272"/>
                <a:gd name="T24" fmla="*/ 9 w 325"/>
                <a:gd name="T25" fmla="*/ 2038 h 2272"/>
                <a:gd name="T26" fmla="*/ 2 w 325"/>
                <a:gd name="T27" fmla="*/ 1930 h 2272"/>
                <a:gd name="T28" fmla="*/ 6 w 325"/>
                <a:gd name="T29" fmla="*/ 1822 h 2272"/>
                <a:gd name="T30" fmla="*/ 10 w 325"/>
                <a:gd name="T31" fmla="*/ 1714 h 2272"/>
                <a:gd name="T32" fmla="*/ 37 w 325"/>
                <a:gd name="T33" fmla="*/ 1595 h 2272"/>
                <a:gd name="T34" fmla="*/ 63 w 325"/>
                <a:gd name="T35" fmla="*/ 1488 h 2272"/>
                <a:gd name="T36" fmla="*/ 89 w 325"/>
                <a:gd name="T37" fmla="*/ 1380 h 2272"/>
                <a:gd name="T38" fmla="*/ 161 w 325"/>
                <a:gd name="T39" fmla="*/ 1275 h 2272"/>
                <a:gd name="T40" fmla="*/ 221 w 325"/>
                <a:gd name="T41" fmla="*/ 1169 h 2272"/>
                <a:gd name="T42" fmla="*/ 226 w 325"/>
                <a:gd name="T43" fmla="*/ 1061 h 2272"/>
                <a:gd name="T44" fmla="*/ 150 w 325"/>
                <a:gd name="T45" fmla="*/ 949 h 2272"/>
                <a:gd name="T46" fmla="*/ 110 w 325"/>
                <a:gd name="T47" fmla="*/ 829 h 2272"/>
                <a:gd name="T48" fmla="*/ 79 w 325"/>
                <a:gd name="T49" fmla="*/ 719 h 2272"/>
                <a:gd name="T50" fmla="*/ 60 w 325"/>
                <a:gd name="T51" fmla="*/ 611 h 2272"/>
                <a:gd name="T52" fmla="*/ 42 w 325"/>
                <a:gd name="T53" fmla="*/ 501 h 2272"/>
                <a:gd name="T54" fmla="*/ 45 w 325"/>
                <a:gd name="T55" fmla="*/ 393 h 2272"/>
                <a:gd name="T56" fmla="*/ 49 w 325"/>
                <a:gd name="T57" fmla="*/ 274 h 2272"/>
                <a:gd name="T58" fmla="*/ 54 w 325"/>
                <a:gd name="T59" fmla="*/ 166 h 2272"/>
                <a:gd name="T60" fmla="*/ 70 w 325"/>
                <a:gd name="T61" fmla="*/ 58 h 2272"/>
                <a:gd name="T62" fmla="*/ 162 w 325"/>
                <a:gd name="T63" fmla="*/ 2 h 2272"/>
                <a:gd name="T64" fmla="*/ 249 w 325"/>
                <a:gd name="T65" fmla="*/ 41 h 2272"/>
                <a:gd name="T66" fmla="*/ 291 w 325"/>
                <a:gd name="T67" fmla="*/ 150 h 2272"/>
                <a:gd name="T68" fmla="*/ 310 w 325"/>
                <a:gd name="T69" fmla="*/ 259 h 2272"/>
                <a:gd name="T70" fmla="*/ 307 w 325"/>
                <a:gd name="T71" fmla="*/ 366 h 2272"/>
                <a:gd name="T72" fmla="*/ 303 w 325"/>
                <a:gd name="T73" fmla="*/ 474 h 2272"/>
                <a:gd name="T74" fmla="*/ 287 w 325"/>
                <a:gd name="T75" fmla="*/ 583 h 2272"/>
                <a:gd name="T76" fmla="*/ 283 w 325"/>
                <a:gd name="T77" fmla="*/ 690 h 2272"/>
                <a:gd name="T78" fmla="*/ 279 w 325"/>
                <a:gd name="T79" fmla="*/ 798 h 2272"/>
                <a:gd name="T80" fmla="*/ 276 w 325"/>
                <a:gd name="T81" fmla="*/ 906 h 2272"/>
                <a:gd name="T82" fmla="*/ 272 w 325"/>
                <a:gd name="T83" fmla="*/ 1014 h 2272"/>
                <a:gd name="T84" fmla="*/ 314 w 325"/>
                <a:gd name="T85" fmla="*/ 1112 h 22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2272"/>
                <a:gd name="T131" fmla="*/ 325 w 325"/>
                <a:gd name="T132" fmla="*/ 2272 h 22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2272">
                  <a:moveTo>
                    <a:pt x="322" y="1196"/>
                  </a:moveTo>
                  <a:lnTo>
                    <a:pt x="309" y="1232"/>
                  </a:lnTo>
                  <a:lnTo>
                    <a:pt x="308" y="1268"/>
                  </a:lnTo>
                  <a:lnTo>
                    <a:pt x="307" y="1304"/>
                  </a:lnTo>
                  <a:lnTo>
                    <a:pt x="307" y="1340"/>
                  </a:lnTo>
                  <a:lnTo>
                    <a:pt x="305" y="1376"/>
                  </a:lnTo>
                  <a:lnTo>
                    <a:pt x="303" y="1413"/>
                  </a:lnTo>
                  <a:lnTo>
                    <a:pt x="303" y="1449"/>
                  </a:lnTo>
                  <a:lnTo>
                    <a:pt x="301" y="1485"/>
                  </a:lnTo>
                  <a:lnTo>
                    <a:pt x="299" y="1521"/>
                  </a:lnTo>
                  <a:lnTo>
                    <a:pt x="297" y="1557"/>
                  </a:lnTo>
                  <a:lnTo>
                    <a:pt x="296" y="1592"/>
                  </a:lnTo>
                  <a:lnTo>
                    <a:pt x="296" y="1628"/>
                  </a:lnTo>
                  <a:lnTo>
                    <a:pt x="294" y="1664"/>
                  </a:lnTo>
                  <a:lnTo>
                    <a:pt x="292" y="1700"/>
                  </a:lnTo>
                  <a:lnTo>
                    <a:pt x="292" y="1736"/>
                  </a:lnTo>
                  <a:lnTo>
                    <a:pt x="290" y="1772"/>
                  </a:lnTo>
                  <a:lnTo>
                    <a:pt x="289" y="1808"/>
                  </a:lnTo>
                  <a:lnTo>
                    <a:pt x="288" y="1856"/>
                  </a:lnTo>
                  <a:lnTo>
                    <a:pt x="287" y="1892"/>
                  </a:lnTo>
                  <a:lnTo>
                    <a:pt x="295" y="1929"/>
                  </a:lnTo>
                  <a:lnTo>
                    <a:pt x="294" y="1964"/>
                  </a:lnTo>
                  <a:lnTo>
                    <a:pt x="294" y="2000"/>
                  </a:lnTo>
                  <a:lnTo>
                    <a:pt x="281" y="2035"/>
                  </a:lnTo>
                  <a:lnTo>
                    <a:pt x="268" y="2070"/>
                  </a:lnTo>
                  <a:lnTo>
                    <a:pt x="255" y="2106"/>
                  </a:lnTo>
                  <a:lnTo>
                    <a:pt x="245" y="2142"/>
                  </a:lnTo>
                  <a:lnTo>
                    <a:pt x="231" y="2178"/>
                  </a:lnTo>
                  <a:lnTo>
                    <a:pt x="217" y="2213"/>
                  </a:lnTo>
                  <a:lnTo>
                    <a:pt x="194" y="2249"/>
                  </a:lnTo>
                  <a:lnTo>
                    <a:pt x="159" y="2271"/>
                  </a:lnTo>
                  <a:lnTo>
                    <a:pt x="125" y="2270"/>
                  </a:lnTo>
                  <a:lnTo>
                    <a:pt x="93" y="2256"/>
                  </a:lnTo>
                  <a:lnTo>
                    <a:pt x="71" y="2220"/>
                  </a:lnTo>
                  <a:lnTo>
                    <a:pt x="61" y="2184"/>
                  </a:lnTo>
                  <a:lnTo>
                    <a:pt x="40" y="2146"/>
                  </a:lnTo>
                  <a:lnTo>
                    <a:pt x="19" y="2111"/>
                  </a:lnTo>
                  <a:lnTo>
                    <a:pt x="8" y="2074"/>
                  </a:lnTo>
                  <a:lnTo>
                    <a:pt x="9" y="2038"/>
                  </a:lnTo>
                  <a:lnTo>
                    <a:pt x="0" y="2001"/>
                  </a:lnTo>
                  <a:lnTo>
                    <a:pt x="0" y="1965"/>
                  </a:lnTo>
                  <a:lnTo>
                    <a:pt x="2" y="1930"/>
                  </a:lnTo>
                  <a:lnTo>
                    <a:pt x="4" y="1894"/>
                  </a:lnTo>
                  <a:lnTo>
                    <a:pt x="5" y="1858"/>
                  </a:lnTo>
                  <a:lnTo>
                    <a:pt x="6" y="1822"/>
                  </a:lnTo>
                  <a:lnTo>
                    <a:pt x="8" y="1786"/>
                  </a:lnTo>
                  <a:lnTo>
                    <a:pt x="10" y="1750"/>
                  </a:lnTo>
                  <a:lnTo>
                    <a:pt x="10" y="1714"/>
                  </a:lnTo>
                  <a:lnTo>
                    <a:pt x="21" y="1679"/>
                  </a:lnTo>
                  <a:lnTo>
                    <a:pt x="23" y="1642"/>
                  </a:lnTo>
                  <a:lnTo>
                    <a:pt x="37" y="1595"/>
                  </a:lnTo>
                  <a:lnTo>
                    <a:pt x="38" y="1559"/>
                  </a:lnTo>
                  <a:lnTo>
                    <a:pt x="51" y="1523"/>
                  </a:lnTo>
                  <a:lnTo>
                    <a:pt x="63" y="1488"/>
                  </a:lnTo>
                  <a:lnTo>
                    <a:pt x="75" y="1451"/>
                  </a:lnTo>
                  <a:lnTo>
                    <a:pt x="77" y="1415"/>
                  </a:lnTo>
                  <a:lnTo>
                    <a:pt x="89" y="1380"/>
                  </a:lnTo>
                  <a:lnTo>
                    <a:pt x="113" y="1345"/>
                  </a:lnTo>
                  <a:lnTo>
                    <a:pt x="138" y="1309"/>
                  </a:lnTo>
                  <a:lnTo>
                    <a:pt x="161" y="1275"/>
                  </a:lnTo>
                  <a:lnTo>
                    <a:pt x="185" y="1240"/>
                  </a:lnTo>
                  <a:lnTo>
                    <a:pt x="209" y="1204"/>
                  </a:lnTo>
                  <a:lnTo>
                    <a:pt x="221" y="1169"/>
                  </a:lnTo>
                  <a:lnTo>
                    <a:pt x="234" y="1133"/>
                  </a:lnTo>
                  <a:lnTo>
                    <a:pt x="235" y="1097"/>
                  </a:lnTo>
                  <a:lnTo>
                    <a:pt x="226" y="1061"/>
                  </a:lnTo>
                  <a:lnTo>
                    <a:pt x="192" y="1023"/>
                  </a:lnTo>
                  <a:lnTo>
                    <a:pt x="160" y="987"/>
                  </a:lnTo>
                  <a:lnTo>
                    <a:pt x="150" y="949"/>
                  </a:lnTo>
                  <a:lnTo>
                    <a:pt x="128" y="900"/>
                  </a:lnTo>
                  <a:lnTo>
                    <a:pt x="119" y="865"/>
                  </a:lnTo>
                  <a:lnTo>
                    <a:pt x="110" y="829"/>
                  </a:lnTo>
                  <a:lnTo>
                    <a:pt x="99" y="791"/>
                  </a:lnTo>
                  <a:lnTo>
                    <a:pt x="89" y="755"/>
                  </a:lnTo>
                  <a:lnTo>
                    <a:pt x="79" y="719"/>
                  </a:lnTo>
                  <a:lnTo>
                    <a:pt x="69" y="682"/>
                  </a:lnTo>
                  <a:lnTo>
                    <a:pt x="58" y="647"/>
                  </a:lnTo>
                  <a:lnTo>
                    <a:pt x="60" y="611"/>
                  </a:lnTo>
                  <a:lnTo>
                    <a:pt x="50" y="574"/>
                  </a:lnTo>
                  <a:lnTo>
                    <a:pt x="51" y="538"/>
                  </a:lnTo>
                  <a:lnTo>
                    <a:pt x="42" y="501"/>
                  </a:lnTo>
                  <a:lnTo>
                    <a:pt x="42" y="465"/>
                  </a:lnTo>
                  <a:lnTo>
                    <a:pt x="44" y="429"/>
                  </a:lnTo>
                  <a:lnTo>
                    <a:pt x="45" y="393"/>
                  </a:lnTo>
                  <a:lnTo>
                    <a:pt x="45" y="357"/>
                  </a:lnTo>
                  <a:lnTo>
                    <a:pt x="48" y="310"/>
                  </a:lnTo>
                  <a:lnTo>
                    <a:pt x="49" y="274"/>
                  </a:lnTo>
                  <a:lnTo>
                    <a:pt x="51" y="238"/>
                  </a:lnTo>
                  <a:lnTo>
                    <a:pt x="53" y="202"/>
                  </a:lnTo>
                  <a:lnTo>
                    <a:pt x="54" y="166"/>
                  </a:lnTo>
                  <a:lnTo>
                    <a:pt x="54" y="130"/>
                  </a:lnTo>
                  <a:lnTo>
                    <a:pt x="67" y="94"/>
                  </a:lnTo>
                  <a:lnTo>
                    <a:pt x="70" y="58"/>
                  </a:lnTo>
                  <a:lnTo>
                    <a:pt x="93" y="24"/>
                  </a:lnTo>
                  <a:lnTo>
                    <a:pt x="127" y="0"/>
                  </a:lnTo>
                  <a:lnTo>
                    <a:pt x="162" y="2"/>
                  </a:lnTo>
                  <a:lnTo>
                    <a:pt x="195" y="3"/>
                  </a:lnTo>
                  <a:lnTo>
                    <a:pt x="230" y="3"/>
                  </a:lnTo>
                  <a:lnTo>
                    <a:pt x="249" y="41"/>
                  </a:lnTo>
                  <a:lnTo>
                    <a:pt x="272" y="78"/>
                  </a:lnTo>
                  <a:lnTo>
                    <a:pt x="282" y="113"/>
                  </a:lnTo>
                  <a:lnTo>
                    <a:pt x="291" y="150"/>
                  </a:lnTo>
                  <a:lnTo>
                    <a:pt x="302" y="187"/>
                  </a:lnTo>
                  <a:lnTo>
                    <a:pt x="311" y="223"/>
                  </a:lnTo>
                  <a:lnTo>
                    <a:pt x="310" y="259"/>
                  </a:lnTo>
                  <a:lnTo>
                    <a:pt x="308" y="295"/>
                  </a:lnTo>
                  <a:lnTo>
                    <a:pt x="307" y="330"/>
                  </a:lnTo>
                  <a:lnTo>
                    <a:pt x="307" y="366"/>
                  </a:lnTo>
                  <a:lnTo>
                    <a:pt x="306" y="402"/>
                  </a:lnTo>
                  <a:lnTo>
                    <a:pt x="303" y="438"/>
                  </a:lnTo>
                  <a:lnTo>
                    <a:pt x="303" y="474"/>
                  </a:lnTo>
                  <a:lnTo>
                    <a:pt x="301" y="510"/>
                  </a:lnTo>
                  <a:lnTo>
                    <a:pt x="289" y="547"/>
                  </a:lnTo>
                  <a:lnTo>
                    <a:pt x="287" y="583"/>
                  </a:lnTo>
                  <a:lnTo>
                    <a:pt x="286" y="619"/>
                  </a:lnTo>
                  <a:lnTo>
                    <a:pt x="284" y="654"/>
                  </a:lnTo>
                  <a:lnTo>
                    <a:pt x="283" y="690"/>
                  </a:lnTo>
                  <a:lnTo>
                    <a:pt x="281" y="726"/>
                  </a:lnTo>
                  <a:lnTo>
                    <a:pt x="281" y="762"/>
                  </a:lnTo>
                  <a:lnTo>
                    <a:pt x="279" y="798"/>
                  </a:lnTo>
                  <a:lnTo>
                    <a:pt x="279" y="834"/>
                  </a:lnTo>
                  <a:lnTo>
                    <a:pt x="277" y="870"/>
                  </a:lnTo>
                  <a:lnTo>
                    <a:pt x="276" y="906"/>
                  </a:lnTo>
                  <a:lnTo>
                    <a:pt x="275" y="942"/>
                  </a:lnTo>
                  <a:lnTo>
                    <a:pt x="274" y="978"/>
                  </a:lnTo>
                  <a:lnTo>
                    <a:pt x="272" y="1014"/>
                  </a:lnTo>
                  <a:lnTo>
                    <a:pt x="272" y="1050"/>
                  </a:lnTo>
                  <a:lnTo>
                    <a:pt x="303" y="1074"/>
                  </a:lnTo>
                  <a:lnTo>
                    <a:pt x="314" y="1112"/>
                  </a:lnTo>
                  <a:lnTo>
                    <a:pt x="324" y="1148"/>
                  </a:lnTo>
                  <a:lnTo>
                    <a:pt x="322" y="1196"/>
                  </a:lnTo>
                </a:path>
              </a:pathLst>
            </a:custGeom>
            <a:solidFill>
              <a:schemeClr val="accent1"/>
            </a:solidFill>
            <a:ln w="25400" cap="rnd">
              <a:solidFill>
                <a:schemeClr val="tx1"/>
              </a:solidFill>
              <a:round/>
              <a:headEnd/>
              <a:tailEnd/>
            </a:ln>
          </p:spPr>
          <p:txBody>
            <a:bodyPr/>
            <a:lstStyle/>
            <a:p>
              <a:endParaRPr lang="en-US"/>
            </a:p>
          </p:txBody>
        </p:sp>
        <p:sp>
          <p:nvSpPr>
            <p:cNvPr id="51210" name="Oval 7"/>
            <p:cNvSpPr>
              <a:spLocks noChangeArrowheads="1"/>
            </p:cNvSpPr>
            <p:nvPr/>
          </p:nvSpPr>
          <p:spPr bwMode="auto">
            <a:xfrm rot="60000">
              <a:off x="1928" y="2263"/>
              <a:ext cx="286" cy="336"/>
            </a:xfrm>
            <a:prstGeom prst="ellipse">
              <a:avLst/>
            </a:prstGeom>
            <a:solidFill>
              <a:srgbClr val="D93192"/>
            </a:solidFill>
            <a:ln w="25400">
              <a:solidFill>
                <a:schemeClr val="tx1"/>
              </a:solidFill>
              <a:round/>
              <a:headEnd/>
              <a:tailEnd/>
            </a:ln>
          </p:spPr>
          <p:txBody>
            <a:bodyPr wrap="none" anchor="ctr"/>
            <a:lstStyle/>
            <a:p>
              <a:endParaRPr lang="en-US"/>
            </a:p>
          </p:txBody>
        </p:sp>
        <p:sp>
          <p:nvSpPr>
            <p:cNvPr id="51211" name="Freeform 8"/>
            <p:cNvSpPr>
              <a:spLocks/>
            </p:cNvSpPr>
            <p:nvPr/>
          </p:nvSpPr>
          <p:spPr bwMode="auto">
            <a:xfrm>
              <a:off x="2701" y="1256"/>
              <a:ext cx="379" cy="2296"/>
            </a:xfrm>
            <a:custGeom>
              <a:avLst/>
              <a:gdLst>
                <a:gd name="T0" fmla="*/ 93 w 379"/>
                <a:gd name="T1" fmla="*/ 1176 h 2296"/>
                <a:gd name="T2" fmla="*/ 93 w 379"/>
                <a:gd name="T3" fmla="*/ 1248 h 2296"/>
                <a:gd name="T4" fmla="*/ 69 w 379"/>
                <a:gd name="T5" fmla="*/ 1320 h 2296"/>
                <a:gd name="T6" fmla="*/ 46 w 379"/>
                <a:gd name="T7" fmla="*/ 1391 h 2296"/>
                <a:gd name="T8" fmla="*/ 31 w 379"/>
                <a:gd name="T9" fmla="*/ 1463 h 2296"/>
                <a:gd name="T10" fmla="*/ 21 w 379"/>
                <a:gd name="T11" fmla="*/ 1547 h 2296"/>
                <a:gd name="T12" fmla="*/ 7 w 379"/>
                <a:gd name="T13" fmla="*/ 1643 h 2296"/>
                <a:gd name="T14" fmla="*/ 6 w 379"/>
                <a:gd name="T15" fmla="*/ 1727 h 2296"/>
                <a:gd name="T16" fmla="*/ 4 w 379"/>
                <a:gd name="T17" fmla="*/ 1811 h 2296"/>
                <a:gd name="T18" fmla="*/ 25 w 379"/>
                <a:gd name="T19" fmla="*/ 1931 h 2296"/>
                <a:gd name="T20" fmla="*/ 36 w 379"/>
                <a:gd name="T21" fmla="*/ 2004 h 2296"/>
                <a:gd name="T22" fmla="*/ 58 w 379"/>
                <a:gd name="T23" fmla="*/ 2088 h 2296"/>
                <a:gd name="T24" fmla="*/ 89 w 379"/>
                <a:gd name="T25" fmla="*/ 2173 h 2296"/>
                <a:gd name="T26" fmla="*/ 123 w 379"/>
                <a:gd name="T27" fmla="*/ 2245 h 2296"/>
                <a:gd name="T28" fmla="*/ 188 w 379"/>
                <a:gd name="T29" fmla="*/ 2294 h 2296"/>
                <a:gd name="T30" fmla="*/ 257 w 379"/>
                <a:gd name="T31" fmla="*/ 2272 h 2296"/>
                <a:gd name="T32" fmla="*/ 303 w 379"/>
                <a:gd name="T33" fmla="*/ 2212 h 2296"/>
                <a:gd name="T34" fmla="*/ 350 w 379"/>
                <a:gd name="T35" fmla="*/ 2129 h 2296"/>
                <a:gd name="T36" fmla="*/ 374 w 379"/>
                <a:gd name="T37" fmla="*/ 2046 h 2296"/>
                <a:gd name="T38" fmla="*/ 375 w 379"/>
                <a:gd name="T39" fmla="*/ 1950 h 2296"/>
                <a:gd name="T40" fmla="*/ 377 w 379"/>
                <a:gd name="T41" fmla="*/ 1830 h 2296"/>
                <a:gd name="T42" fmla="*/ 368 w 379"/>
                <a:gd name="T43" fmla="*/ 1733 h 2296"/>
                <a:gd name="T44" fmla="*/ 346 w 379"/>
                <a:gd name="T45" fmla="*/ 1649 h 2296"/>
                <a:gd name="T46" fmla="*/ 326 w 379"/>
                <a:gd name="T47" fmla="*/ 1577 h 2296"/>
                <a:gd name="T48" fmla="*/ 282 w 379"/>
                <a:gd name="T49" fmla="*/ 1504 h 2296"/>
                <a:gd name="T50" fmla="*/ 237 w 379"/>
                <a:gd name="T51" fmla="*/ 1431 h 2296"/>
                <a:gd name="T52" fmla="*/ 204 w 379"/>
                <a:gd name="T53" fmla="*/ 1358 h 2296"/>
                <a:gd name="T54" fmla="*/ 183 w 379"/>
                <a:gd name="T55" fmla="*/ 1286 h 2296"/>
                <a:gd name="T56" fmla="*/ 161 w 379"/>
                <a:gd name="T57" fmla="*/ 1213 h 2296"/>
                <a:gd name="T58" fmla="*/ 152 w 379"/>
                <a:gd name="T59" fmla="*/ 1141 h 2296"/>
                <a:gd name="T60" fmla="*/ 175 w 379"/>
                <a:gd name="T61" fmla="*/ 1070 h 2296"/>
                <a:gd name="T62" fmla="*/ 210 w 379"/>
                <a:gd name="T63" fmla="*/ 998 h 2296"/>
                <a:gd name="T64" fmla="*/ 245 w 379"/>
                <a:gd name="T65" fmla="*/ 927 h 2296"/>
                <a:gd name="T66" fmla="*/ 282 w 379"/>
                <a:gd name="T67" fmla="*/ 783 h 2296"/>
                <a:gd name="T68" fmla="*/ 318 w 379"/>
                <a:gd name="T69" fmla="*/ 592 h 2296"/>
                <a:gd name="T70" fmla="*/ 344 w 379"/>
                <a:gd name="T71" fmla="*/ 400 h 2296"/>
                <a:gd name="T72" fmla="*/ 358 w 379"/>
                <a:gd name="T73" fmla="*/ 317 h 2296"/>
                <a:gd name="T74" fmla="*/ 370 w 379"/>
                <a:gd name="T75" fmla="*/ 245 h 2296"/>
                <a:gd name="T76" fmla="*/ 371 w 379"/>
                <a:gd name="T77" fmla="*/ 173 h 2296"/>
                <a:gd name="T78" fmla="*/ 349 w 379"/>
                <a:gd name="T79" fmla="*/ 100 h 2296"/>
                <a:gd name="T80" fmla="*/ 305 w 379"/>
                <a:gd name="T81" fmla="*/ 40 h 2296"/>
                <a:gd name="T82" fmla="*/ 238 w 379"/>
                <a:gd name="T83" fmla="*/ 2 h 2296"/>
                <a:gd name="T84" fmla="*/ 171 w 379"/>
                <a:gd name="T85" fmla="*/ 0 h 2296"/>
                <a:gd name="T86" fmla="*/ 113 w 379"/>
                <a:gd name="T87" fmla="*/ 83 h 2296"/>
                <a:gd name="T88" fmla="*/ 76 w 379"/>
                <a:gd name="T89" fmla="*/ 228 h 2296"/>
                <a:gd name="T90" fmla="*/ 41 w 379"/>
                <a:gd name="T91" fmla="*/ 322 h 2296"/>
                <a:gd name="T92" fmla="*/ 28 w 379"/>
                <a:gd name="T93" fmla="*/ 407 h 2296"/>
                <a:gd name="T94" fmla="*/ 15 w 379"/>
                <a:gd name="T95" fmla="*/ 515 h 2296"/>
                <a:gd name="T96" fmla="*/ 12 w 379"/>
                <a:gd name="T97" fmla="*/ 659 h 2296"/>
                <a:gd name="T98" fmla="*/ 0 w 379"/>
                <a:gd name="T99" fmla="*/ 742 h 2296"/>
                <a:gd name="T100" fmla="*/ 22 w 379"/>
                <a:gd name="T101" fmla="*/ 815 h 2296"/>
                <a:gd name="T102" fmla="*/ 19 w 379"/>
                <a:gd name="T103" fmla="*/ 887 h 2296"/>
                <a:gd name="T104" fmla="*/ 42 w 379"/>
                <a:gd name="T105" fmla="*/ 958 h 2296"/>
                <a:gd name="T106" fmla="*/ 63 w 379"/>
                <a:gd name="T107" fmla="*/ 1032 h 2296"/>
                <a:gd name="T108" fmla="*/ 96 w 379"/>
                <a:gd name="T109" fmla="*/ 1104 h 2296"/>
                <a:gd name="T110" fmla="*/ 84 w 379"/>
                <a:gd name="T111" fmla="*/ 1140 h 22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2296"/>
                <a:gd name="T170" fmla="*/ 379 w 379"/>
                <a:gd name="T171" fmla="*/ 2296 h 22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2296">
                  <a:moveTo>
                    <a:pt x="84" y="1140"/>
                  </a:moveTo>
                  <a:lnTo>
                    <a:pt x="93" y="1176"/>
                  </a:lnTo>
                  <a:lnTo>
                    <a:pt x="94" y="1212"/>
                  </a:lnTo>
                  <a:lnTo>
                    <a:pt x="93" y="1248"/>
                  </a:lnTo>
                  <a:lnTo>
                    <a:pt x="82" y="1284"/>
                  </a:lnTo>
                  <a:lnTo>
                    <a:pt x="69" y="1320"/>
                  </a:lnTo>
                  <a:lnTo>
                    <a:pt x="58" y="1356"/>
                  </a:lnTo>
                  <a:lnTo>
                    <a:pt x="46" y="1391"/>
                  </a:lnTo>
                  <a:lnTo>
                    <a:pt x="45" y="1427"/>
                  </a:lnTo>
                  <a:lnTo>
                    <a:pt x="31" y="1463"/>
                  </a:lnTo>
                  <a:lnTo>
                    <a:pt x="32" y="1499"/>
                  </a:lnTo>
                  <a:lnTo>
                    <a:pt x="21" y="1547"/>
                  </a:lnTo>
                  <a:lnTo>
                    <a:pt x="8" y="1595"/>
                  </a:lnTo>
                  <a:lnTo>
                    <a:pt x="7" y="1643"/>
                  </a:lnTo>
                  <a:lnTo>
                    <a:pt x="7" y="1679"/>
                  </a:lnTo>
                  <a:lnTo>
                    <a:pt x="6" y="1727"/>
                  </a:lnTo>
                  <a:lnTo>
                    <a:pt x="5" y="1775"/>
                  </a:lnTo>
                  <a:lnTo>
                    <a:pt x="4" y="1811"/>
                  </a:lnTo>
                  <a:lnTo>
                    <a:pt x="27" y="1859"/>
                  </a:lnTo>
                  <a:lnTo>
                    <a:pt x="25" y="1931"/>
                  </a:lnTo>
                  <a:lnTo>
                    <a:pt x="25" y="1967"/>
                  </a:lnTo>
                  <a:lnTo>
                    <a:pt x="36" y="2004"/>
                  </a:lnTo>
                  <a:lnTo>
                    <a:pt x="46" y="2052"/>
                  </a:lnTo>
                  <a:lnTo>
                    <a:pt x="58" y="2088"/>
                  </a:lnTo>
                  <a:lnTo>
                    <a:pt x="68" y="2124"/>
                  </a:lnTo>
                  <a:lnTo>
                    <a:pt x="89" y="2173"/>
                  </a:lnTo>
                  <a:lnTo>
                    <a:pt x="98" y="2209"/>
                  </a:lnTo>
                  <a:lnTo>
                    <a:pt x="123" y="2245"/>
                  </a:lnTo>
                  <a:lnTo>
                    <a:pt x="155" y="2271"/>
                  </a:lnTo>
                  <a:lnTo>
                    <a:pt x="188" y="2294"/>
                  </a:lnTo>
                  <a:lnTo>
                    <a:pt x="223" y="2295"/>
                  </a:lnTo>
                  <a:lnTo>
                    <a:pt x="257" y="2272"/>
                  </a:lnTo>
                  <a:lnTo>
                    <a:pt x="291" y="2248"/>
                  </a:lnTo>
                  <a:lnTo>
                    <a:pt x="303" y="2212"/>
                  </a:lnTo>
                  <a:lnTo>
                    <a:pt x="337" y="2166"/>
                  </a:lnTo>
                  <a:lnTo>
                    <a:pt x="350" y="2129"/>
                  </a:lnTo>
                  <a:lnTo>
                    <a:pt x="362" y="2081"/>
                  </a:lnTo>
                  <a:lnTo>
                    <a:pt x="374" y="2046"/>
                  </a:lnTo>
                  <a:lnTo>
                    <a:pt x="374" y="1998"/>
                  </a:lnTo>
                  <a:lnTo>
                    <a:pt x="375" y="1950"/>
                  </a:lnTo>
                  <a:lnTo>
                    <a:pt x="376" y="1878"/>
                  </a:lnTo>
                  <a:lnTo>
                    <a:pt x="377" y="1830"/>
                  </a:lnTo>
                  <a:lnTo>
                    <a:pt x="378" y="1782"/>
                  </a:lnTo>
                  <a:lnTo>
                    <a:pt x="368" y="1733"/>
                  </a:lnTo>
                  <a:lnTo>
                    <a:pt x="357" y="1685"/>
                  </a:lnTo>
                  <a:lnTo>
                    <a:pt x="346" y="1649"/>
                  </a:lnTo>
                  <a:lnTo>
                    <a:pt x="336" y="1614"/>
                  </a:lnTo>
                  <a:lnTo>
                    <a:pt x="326" y="1577"/>
                  </a:lnTo>
                  <a:lnTo>
                    <a:pt x="303" y="1540"/>
                  </a:lnTo>
                  <a:lnTo>
                    <a:pt x="282" y="1504"/>
                  </a:lnTo>
                  <a:lnTo>
                    <a:pt x="259" y="1467"/>
                  </a:lnTo>
                  <a:lnTo>
                    <a:pt x="237" y="1431"/>
                  </a:lnTo>
                  <a:lnTo>
                    <a:pt x="216" y="1395"/>
                  </a:lnTo>
                  <a:lnTo>
                    <a:pt x="204" y="1358"/>
                  </a:lnTo>
                  <a:lnTo>
                    <a:pt x="194" y="1322"/>
                  </a:lnTo>
                  <a:lnTo>
                    <a:pt x="183" y="1286"/>
                  </a:lnTo>
                  <a:lnTo>
                    <a:pt x="172" y="1250"/>
                  </a:lnTo>
                  <a:lnTo>
                    <a:pt x="161" y="1213"/>
                  </a:lnTo>
                  <a:lnTo>
                    <a:pt x="151" y="1177"/>
                  </a:lnTo>
                  <a:lnTo>
                    <a:pt x="152" y="1141"/>
                  </a:lnTo>
                  <a:lnTo>
                    <a:pt x="152" y="1105"/>
                  </a:lnTo>
                  <a:lnTo>
                    <a:pt x="175" y="1070"/>
                  </a:lnTo>
                  <a:lnTo>
                    <a:pt x="198" y="1034"/>
                  </a:lnTo>
                  <a:lnTo>
                    <a:pt x="210" y="998"/>
                  </a:lnTo>
                  <a:lnTo>
                    <a:pt x="234" y="963"/>
                  </a:lnTo>
                  <a:lnTo>
                    <a:pt x="245" y="927"/>
                  </a:lnTo>
                  <a:lnTo>
                    <a:pt x="269" y="879"/>
                  </a:lnTo>
                  <a:lnTo>
                    <a:pt x="282" y="783"/>
                  </a:lnTo>
                  <a:lnTo>
                    <a:pt x="294" y="688"/>
                  </a:lnTo>
                  <a:lnTo>
                    <a:pt x="318" y="592"/>
                  </a:lnTo>
                  <a:lnTo>
                    <a:pt x="331" y="496"/>
                  </a:lnTo>
                  <a:lnTo>
                    <a:pt x="344" y="400"/>
                  </a:lnTo>
                  <a:lnTo>
                    <a:pt x="356" y="352"/>
                  </a:lnTo>
                  <a:lnTo>
                    <a:pt x="358" y="317"/>
                  </a:lnTo>
                  <a:lnTo>
                    <a:pt x="369" y="281"/>
                  </a:lnTo>
                  <a:lnTo>
                    <a:pt x="370" y="245"/>
                  </a:lnTo>
                  <a:lnTo>
                    <a:pt x="370" y="209"/>
                  </a:lnTo>
                  <a:lnTo>
                    <a:pt x="371" y="173"/>
                  </a:lnTo>
                  <a:lnTo>
                    <a:pt x="360" y="136"/>
                  </a:lnTo>
                  <a:lnTo>
                    <a:pt x="349" y="100"/>
                  </a:lnTo>
                  <a:lnTo>
                    <a:pt x="338" y="64"/>
                  </a:lnTo>
                  <a:lnTo>
                    <a:pt x="305" y="40"/>
                  </a:lnTo>
                  <a:lnTo>
                    <a:pt x="272" y="15"/>
                  </a:lnTo>
                  <a:lnTo>
                    <a:pt x="238" y="2"/>
                  </a:lnTo>
                  <a:lnTo>
                    <a:pt x="204" y="2"/>
                  </a:lnTo>
                  <a:lnTo>
                    <a:pt x="171" y="0"/>
                  </a:lnTo>
                  <a:lnTo>
                    <a:pt x="135" y="37"/>
                  </a:lnTo>
                  <a:lnTo>
                    <a:pt x="113" y="83"/>
                  </a:lnTo>
                  <a:lnTo>
                    <a:pt x="89" y="132"/>
                  </a:lnTo>
                  <a:lnTo>
                    <a:pt x="76" y="228"/>
                  </a:lnTo>
                  <a:lnTo>
                    <a:pt x="52" y="274"/>
                  </a:lnTo>
                  <a:lnTo>
                    <a:pt x="41" y="322"/>
                  </a:lnTo>
                  <a:lnTo>
                    <a:pt x="27" y="371"/>
                  </a:lnTo>
                  <a:lnTo>
                    <a:pt x="28" y="407"/>
                  </a:lnTo>
                  <a:lnTo>
                    <a:pt x="27" y="443"/>
                  </a:lnTo>
                  <a:lnTo>
                    <a:pt x="15" y="515"/>
                  </a:lnTo>
                  <a:lnTo>
                    <a:pt x="14" y="563"/>
                  </a:lnTo>
                  <a:lnTo>
                    <a:pt x="12" y="659"/>
                  </a:lnTo>
                  <a:lnTo>
                    <a:pt x="1" y="694"/>
                  </a:lnTo>
                  <a:lnTo>
                    <a:pt x="0" y="742"/>
                  </a:lnTo>
                  <a:lnTo>
                    <a:pt x="10" y="779"/>
                  </a:lnTo>
                  <a:lnTo>
                    <a:pt x="22" y="815"/>
                  </a:lnTo>
                  <a:lnTo>
                    <a:pt x="21" y="851"/>
                  </a:lnTo>
                  <a:lnTo>
                    <a:pt x="19" y="887"/>
                  </a:lnTo>
                  <a:lnTo>
                    <a:pt x="31" y="923"/>
                  </a:lnTo>
                  <a:lnTo>
                    <a:pt x="42" y="958"/>
                  </a:lnTo>
                  <a:lnTo>
                    <a:pt x="52" y="995"/>
                  </a:lnTo>
                  <a:lnTo>
                    <a:pt x="63" y="1032"/>
                  </a:lnTo>
                  <a:lnTo>
                    <a:pt x="85" y="1068"/>
                  </a:lnTo>
                  <a:lnTo>
                    <a:pt x="96" y="1104"/>
                  </a:lnTo>
                  <a:lnTo>
                    <a:pt x="95" y="1140"/>
                  </a:lnTo>
                  <a:lnTo>
                    <a:pt x="84" y="1140"/>
                  </a:lnTo>
                </a:path>
              </a:pathLst>
            </a:custGeom>
            <a:solidFill>
              <a:srgbClr val="F95AB7"/>
            </a:solidFill>
            <a:ln w="25400" cap="rnd">
              <a:solidFill>
                <a:schemeClr val="tx1"/>
              </a:solidFill>
              <a:round/>
              <a:headEnd/>
              <a:tailEnd/>
            </a:ln>
          </p:spPr>
          <p:txBody>
            <a:bodyPr/>
            <a:lstStyle/>
            <a:p>
              <a:endParaRPr lang="en-US"/>
            </a:p>
          </p:txBody>
        </p:sp>
        <p:sp>
          <p:nvSpPr>
            <p:cNvPr id="51212" name="Freeform 9"/>
            <p:cNvSpPr>
              <a:spLocks/>
            </p:cNvSpPr>
            <p:nvPr/>
          </p:nvSpPr>
          <p:spPr bwMode="auto">
            <a:xfrm>
              <a:off x="2389" y="1292"/>
              <a:ext cx="325" cy="2272"/>
            </a:xfrm>
            <a:custGeom>
              <a:avLst/>
              <a:gdLst>
                <a:gd name="T0" fmla="*/ 308 w 325"/>
                <a:gd name="T1" fmla="*/ 1268 h 2272"/>
                <a:gd name="T2" fmla="*/ 305 w 325"/>
                <a:gd name="T3" fmla="*/ 1376 h 2272"/>
                <a:gd name="T4" fmla="*/ 301 w 325"/>
                <a:gd name="T5" fmla="*/ 1485 h 2272"/>
                <a:gd name="T6" fmla="*/ 296 w 325"/>
                <a:gd name="T7" fmla="*/ 1592 h 2272"/>
                <a:gd name="T8" fmla="*/ 292 w 325"/>
                <a:gd name="T9" fmla="*/ 1700 h 2272"/>
                <a:gd name="T10" fmla="*/ 289 w 325"/>
                <a:gd name="T11" fmla="*/ 1808 h 2272"/>
                <a:gd name="T12" fmla="*/ 295 w 325"/>
                <a:gd name="T13" fmla="*/ 1929 h 2272"/>
                <a:gd name="T14" fmla="*/ 281 w 325"/>
                <a:gd name="T15" fmla="*/ 2035 h 2272"/>
                <a:gd name="T16" fmla="*/ 245 w 325"/>
                <a:gd name="T17" fmla="*/ 2142 h 2272"/>
                <a:gd name="T18" fmla="*/ 194 w 325"/>
                <a:gd name="T19" fmla="*/ 2249 h 2272"/>
                <a:gd name="T20" fmla="*/ 93 w 325"/>
                <a:gd name="T21" fmla="*/ 2256 h 2272"/>
                <a:gd name="T22" fmla="*/ 40 w 325"/>
                <a:gd name="T23" fmla="*/ 2146 h 2272"/>
                <a:gd name="T24" fmla="*/ 9 w 325"/>
                <a:gd name="T25" fmla="*/ 2038 h 2272"/>
                <a:gd name="T26" fmla="*/ 2 w 325"/>
                <a:gd name="T27" fmla="*/ 1930 h 2272"/>
                <a:gd name="T28" fmla="*/ 6 w 325"/>
                <a:gd name="T29" fmla="*/ 1822 h 2272"/>
                <a:gd name="T30" fmla="*/ 10 w 325"/>
                <a:gd name="T31" fmla="*/ 1714 h 2272"/>
                <a:gd name="T32" fmla="*/ 37 w 325"/>
                <a:gd name="T33" fmla="*/ 1595 h 2272"/>
                <a:gd name="T34" fmla="*/ 63 w 325"/>
                <a:gd name="T35" fmla="*/ 1488 h 2272"/>
                <a:gd name="T36" fmla="*/ 89 w 325"/>
                <a:gd name="T37" fmla="*/ 1380 h 2272"/>
                <a:gd name="T38" fmla="*/ 161 w 325"/>
                <a:gd name="T39" fmla="*/ 1275 h 2272"/>
                <a:gd name="T40" fmla="*/ 221 w 325"/>
                <a:gd name="T41" fmla="*/ 1169 h 2272"/>
                <a:gd name="T42" fmla="*/ 226 w 325"/>
                <a:gd name="T43" fmla="*/ 1061 h 2272"/>
                <a:gd name="T44" fmla="*/ 150 w 325"/>
                <a:gd name="T45" fmla="*/ 949 h 2272"/>
                <a:gd name="T46" fmla="*/ 110 w 325"/>
                <a:gd name="T47" fmla="*/ 829 h 2272"/>
                <a:gd name="T48" fmla="*/ 79 w 325"/>
                <a:gd name="T49" fmla="*/ 719 h 2272"/>
                <a:gd name="T50" fmla="*/ 60 w 325"/>
                <a:gd name="T51" fmla="*/ 611 h 2272"/>
                <a:gd name="T52" fmla="*/ 42 w 325"/>
                <a:gd name="T53" fmla="*/ 501 h 2272"/>
                <a:gd name="T54" fmla="*/ 45 w 325"/>
                <a:gd name="T55" fmla="*/ 393 h 2272"/>
                <a:gd name="T56" fmla="*/ 49 w 325"/>
                <a:gd name="T57" fmla="*/ 274 h 2272"/>
                <a:gd name="T58" fmla="*/ 54 w 325"/>
                <a:gd name="T59" fmla="*/ 166 h 2272"/>
                <a:gd name="T60" fmla="*/ 70 w 325"/>
                <a:gd name="T61" fmla="*/ 58 h 2272"/>
                <a:gd name="T62" fmla="*/ 162 w 325"/>
                <a:gd name="T63" fmla="*/ 2 h 2272"/>
                <a:gd name="T64" fmla="*/ 249 w 325"/>
                <a:gd name="T65" fmla="*/ 41 h 2272"/>
                <a:gd name="T66" fmla="*/ 291 w 325"/>
                <a:gd name="T67" fmla="*/ 150 h 2272"/>
                <a:gd name="T68" fmla="*/ 310 w 325"/>
                <a:gd name="T69" fmla="*/ 259 h 2272"/>
                <a:gd name="T70" fmla="*/ 307 w 325"/>
                <a:gd name="T71" fmla="*/ 366 h 2272"/>
                <a:gd name="T72" fmla="*/ 303 w 325"/>
                <a:gd name="T73" fmla="*/ 474 h 2272"/>
                <a:gd name="T74" fmla="*/ 287 w 325"/>
                <a:gd name="T75" fmla="*/ 583 h 2272"/>
                <a:gd name="T76" fmla="*/ 283 w 325"/>
                <a:gd name="T77" fmla="*/ 690 h 2272"/>
                <a:gd name="T78" fmla="*/ 279 w 325"/>
                <a:gd name="T79" fmla="*/ 798 h 2272"/>
                <a:gd name="T80" fmla="*/ 276 w 325"/>
                <a:gd name="T81" fmla="*/ 906 h 2272"/>
                <a:gd name="T82" fmla="*/ 272 w 325"/>
                <a:gd name="T83" fmla="*/ 1014 h 2272"/>
                <a:gd name="T84" fmla="*/ 314 w 325"/>
                <a:gd name="T85" fmla="*/ 1112 h 22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2272"/>
                <a:gd name="T131" fmla="*/ 325 w 325"/>
                <a:gd name="T132" fmla="*/ 2272 h 22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2272">
                  <a:moveTo>
                    <a:pt x="322" y="1196"/>
                  </a:moveTo>
                  <a:lnTo>
                    <a:pt x="309" y="1232"/>
                  </a:lnTo>
                  <a:lnTo>
                    <a:pt x="308" y="1268"/>
                  </a:lnTo>
                  <a:lnTo>
                    <a:pt x="307" y="1304"/>
                  </a:lnTo>
                  <a:lnTo>
                    <a:pt x="307" y="1340"/>
                  </a:lnTo>
                  <a:lnTo>
                    <a:pt x="305" y="1376"/>
                  </a:lnTo>
                  <a:lnTo>
                    <a:pt x="303" y="1413"/>
                  </a:lnTo>
                  <a:lnTo>
                    <a:pt x="303" y="1449"/>
                  </a:lnTo>
                  <a:lnTo>
                    <a:pt x="301" y="1485"/>
                  </a:lnTo>
                  <a:lnTo>
                    <a:pt x="299" y="1521"/>
                  </a:lnTo>
                  <a:lnTo>
                    <a:pt x="297" y="1557"/>
                  </a:lnTo>
                  <a:lnTo>
                    <a:pt x="296" y="1592"/>
                  </a:lnTo>
                  <a:lnTo>
                    <a:pt x="296" y="1628"/>
                  </a:lnTo>
                  <a:lnTo>
                    <a:pt x="294" y="1664"/>
                  </a:lnTo>
                  <a:lnTo>
                    <a:pt x="292" y="1700"/>
                  </a:lnTo>
                  <a:lnTo>
                    <a:pt x="292" y="1736"/>
                  </a:lnTo>
                  <a:lnTo>
                    <a:pt x="290" y="1772"/>
                  </a:lnTo>
                  <a:lnTo>
                    <a:pt x="289" y="1808"/>
                  </a:lnTo>
                  <a:lnTo>
                    <a:pt x="288" y="1856"/>
                  </a:lnTo>
                  <a:lnTo>
                    <a:pt x="287" y="1892"/>
                  </a:lnTo>
                  <a:lnTo>
                    <a:pt x="295" y="1929"/>
                  </a:lnTo>
                  <a:lnTo>
                    <a:pt x="294" y="1964"/>
                  </a:lnTo>
                  <a:lnTo>
                    <a:pt x="294" y="2000"/>
                  </a:lnTo>
                  <a:lnTo>
                    <a:pt x="281" y="2035"/>
                  </a:lnTo>
                  <a:lnTo>
                    <a:pt x="268" y="2070"/>
                  </a:lnTo>
                  <a:lnTo>
                    <a:pt x="255" y="2106"/>
                  </a:lnTo>
                  <a:lnTo>
                    <a:pt x="245" y="2142"/>
                  </a:lnTo>
                  <a:lnTo>
                    <a:pt x="231" y="2178"/>
                  </a:lnTo>
                  <a:lnTo>
                    <a:pt x="217" y="2213"/>
                  </a:lnTo>
                  <a:lnTo>
                    <a:pt x="194" y="2249"/>
                  </a:lnTo>
                  <a:lnTo>
                    <a:pt x="159" y="2271"/>
                  </a:lnTo>
                  <a:lnTo>
                    <a:pt x="125" y="2270"/>
                  </a:lnTo>
                  <a:lnTo>
                    <a:pt x="93" y="2256"/>
                  </a:lnTo>
                  <a:lnTo>
                    <a:pt x="71" y="2220"/>
                  </a:lnTo>
                  <a:lnTo>
                    <a:pt x="61" y="2184"/>
                  </a:lnTo>
                  <a:lnTo>
                    <a:pt x="40" y="2146"/>
                  </a:lnTo>
                  <a:lnTo>
                    <a:pt x="19" y="2111"/>
                  </a:lnTo>
                  <a:lnTo>
                    <a:pt x="8" y="2074"/>
                  </a:lnTo>
                  <a:lnTo>
                    <a:pt x="9" y="2038"/>
                  </a:lnTo>
                  <a:lnTo>
                    <a:pt x="0" y="2001"/>
                  </a:lnTo>
                  <a:lnTo>
                    <a:pt x="0" y="1965"/>
                  </a:lnTo>
                  <a:lnTo>
                    <a:pt x="2" y="1930"/>
                  </a:lnTo>
                  <a:lnTo>
                    <a:pt x="4" y="1894"/>
                  </a:lnTo>
                  <a:lnTo>
                    <a:pt x="5" y="1858"/>
                  </a:lnTo>
                  <a:lnTo>
                    <a:pt x="6" y="1822"/>
                  </a:lnTo>
                  <a:lnTo>
                    <a:pt x="8" y="1786"/>
                  </a:lnTo>
                  <a:lnTo>
                    <a:pt x="10" y="1750"/>
                  </a:lnTo>
                  <a:lnTo>
                    <a:pt x="10" y="1714"/>
                  </a:lnTo>
                  <a:lnTo>
                    <a:pt x="21" y="1679"/>
                  </a:lnTo>
                  <a:lnTo>
                    <a:pt x="23" y="1642"/>
                  </a:lnTo>
                  <a:lnTo>
                    <a:pt x="37" y="1595"/>
                  </a:lnTo>
                  <a:lnTo>
                    <a:pt x="38" y="1559"/>
                  </a:lnTo>
                  <a:lnTo>
                    <a:pt x="51" y="1523"/>
                  </a:lnTo>
                  <a:lnTo>
                    <a:pt x="63" y="1488"/>
                  </a:lnTo>
                  <a:lnTo>
                    <a:pt x="75" y="1451"/>
                  </a:lnTo>
                  <a:lnTo>
                    <a:pt x="77" y="1415"/>
                  </a:lnTo>
                  <a:lnTo>
                    <a:pt x="89" y="1380"/>
                  </a:lnTo>
                  <a:lnTo>
                    <a:pt x="113" y="1345"/>
                  </a:lnTo>
                  <a:lnTo>
                    <a:pt x="138" y="1309"/>
                  </a:lnTo>
                  <a:lnTo>
                    <a:pt x="161" y="1275"/>
                  </a:lnTo>
                  <a:lnTo>
                    <a:pt x="185" y="1240"/>
                  </a:lnTo>
                  <a:lnTo>
                    <a:pt x="209" y="1204"/>
                  </a:lnTo>
                  <a:lnTo>
                    <a:pt x="221" y="1169"/>
                  </a:lnTo>
                  <a:lnTo>
                    <a:pt x="234" y="1133"/>
                  </a:lnTo>
                  <a:lnTo>
                    <a:pt x="235" y="1097"/>
                  </a:lnTo>
                  <a:lnTo>
                    <a:pt x="226" y="1061"/>
                  </a:lnTo>
                  <a:lnTo>
                    <a:pt x="192" y="1023"/>
                  </a:lnTo>
                  <a:lnTo>
                    <a:pt x="160" y="987"/>
                  </a:lnTo>
                  <a:lnTo>
                    <a:pt x="150" y="949"/>
                  </a:lnTo>
                  <a:lnTo>
                    <a:pt x="128" y="900"/>
                  </a:lnTo>
                  <a:lnTo>
                    <a:pt x="119" y="865"/>
                  </a:lnTo>
                  <a:lnTo>
                    <a:pt x="110" y="829"/>
                  </a:lnTo>
                  <a:lnTo>
                    <a:pt x="99" y="791"/>
                  </a:lnTo>
                  <a:lnTo>
                    <a:pt x="89" y="755"/>
                  </a:lnTo>
                  <a:lnTo>
                    <a:pt x="79" y="719"/>
                  </a:lnTo>
                  <a:lnTo>
                    <a:pt x="69" y="682"/>
                  </a:lnTo>
                  <a:lnTo>
                    <a:pt x="58" y="647"/>
                  </a:lnTo>
                  <a:lnTo>
                    <a:pt x="60" y="611"/>
                  </a:lnTo>
                  <a:lnTo>
                    <a:pt x="50" y="574"/>
                  </a:lnTo>
                  <a:lnTo>
                    <a:pt x="51" y="538"/>
                  </a:lnTo>
                  <a:lnTo>
                    <a:pt x="42" y="501"/>
                  </a:lnTo>
                  <a:lnTo>
                    <a:pt x="42" y="465"/>
                  </a:lnTo>
                  <a:lnTo>
                    <a:pt x="44" y="429"/>
                  </a:lnTo>
                  <a:lnTo>
                    <a:pt x="45" y="393"/>
                  </a:lnTo>
                  <a:lnTo>
                    <a:pt x="45" y="357"/>
                  </a:lnTo>
                  <a:lnTo>
                    <a:pt x="48" y="310"/>
                  </a:lnTo>
                  <a:lnTo>
                    <a:pt x="49" y="274"/>
                  </a:lnTo>
                  <a:lnTo>
                    <a:pt x="51" y="238"/>
                  </a:lnTo>
                  <a:lnTo>
                    <a:pt x="53" y="202"/>
                  </a:lnTo>
                  <a:lnTo>
                    <a:pt x="54" y="166"/>
                  </a:lnTo>
                  <a:lnTo>
                    <a:pt x="54" y="130"/>
                  </a:lnTo>
                  <a:lnTo>
                    <a:pt x="67" y="94"/>
                  </a:lnTo>
                  <a:lnTo>
                    <a:pt x="70" y="58"/>
                  </a:lnTo>
                  <a:lnTo>
                    <a:pt x="93" y="24"/>
                  </a:lnTo>
                  <a:lnTo>
                    <a:pt x="127" y="0"/>
                  </a:lnTo>
                  <a:lnTo>
                    <a:pt x="162" y="2"/>
                  </a:lnTo>
                  <a:lnTo>
                    <a:pt x="195" y="3"/>
                  </a:lnTo>
                  <a:lnTo>
                    <a:pt x="230" y="3"/>
                  </a:lnTo>
                  <a:lnTo>
                    <a:pt x="249" y="41"/>
                  </a:lnTo>
                  <a:lnTo>
                    <a:pt x="272" y="78"/>
                  </a:lnTo>
                  <a:lnTo>
                    <a:pt x="282" y="113"/>
                  </a:lnTo>
                  <a:lnTo>
                    <a:pt x="291" y="150"/>
                  </a:lnTo>
                  <a:lnTo>
                    <a:pt x="302" y="187"/>
                  </a:lnTo>
                  <a:lnTo>
                    <a:pt x="311" y="223"/>
                  </a:lnTo>
                  <a:lnTo>
                    <a:pt x="310" y="259"/>
                  </a:lnTo>
                  <a:lnTo>
                    <a:pt x="308" y="295"/>
                  </a:lnTo>
                  <a:lnTo>
                    <a:pt x="307" y="330"/>
                  </a:lnTo>
                  <a:lnTo>
                    <a:pt x="307" y="366"/>
                  </a:lnTo>
                  <a:lnTo>
                    <a:pt x="306" y="402"/>
                  </a:lnTo>
                  <a:lnTo>
                    <a:pt x="303" y="438"/>
                  </a:lnTo>
                  <a:lnTo>
                    <a:pt x="303" y="474"/>
                  </a:lnTo>
                  <a:lnTo>
                    <a:pt x="301" y="510"/>
                  </a:lnTo>
                  <a:lnTo>
                    <a:pt x="289" y="547"/>
                  </a:lnTo>
                  <a:lnTo>
                    <a:pt x="287" y="583"/>
                  </a:lnTo>
                  <a:lnTo>
                    <a:pt x="286" y="619"/>
                  </a:lnTo>
                  <a:lnTo>
                    <a:pt x="284" y="654"/>
                  </a:lnTo>
                  <a:lnTo>
                    <a:pt x="283" y="690"/>
                  </a:lnTo>
                  <a:lnTo>
                    <a:pt x="281" y="726"/>
                  </a:lnTo>
                  <a:lnTo>
                    <a:pt x="281" y="762"/>
                  </a:lnTo>
                  <a:lnTo>
                    <a:pt x="279" y="798"/>
                  </a:lnTo>
                  <a:lnTo>
                    <a:pt x="279" y="834"/>
                  </a:lnTo>
                  <a:lnTo>
                    <a:pt x="277" y="870"/>
                  </a:lnTo>
                  <a:lnTo>
                    <a:pt x="276" y="906"/>
                  </a:lnTo>
                  <a:lnTo>
                    <a:pt x="275" y="942"/>
                  </a:lnTo>
                  <a:lnTo>
                    <a:pt x="274" y="978"/>
                  </a:lnTo>
                  <a:lnTo>
                    <a:pt x="272" y="1014"/>
                  </a:lnTo>
                  <a:lnTo>
                    <a:pt x="272" y="1050"/>
                  </a:lnTo>
                  <a:lnTo>
                    <a:pt x="303" y="1074"/>
                  </a:lnTo>
                  <a:lnTo>
                    <a:pt x="314" y="1112"/>
                  </a:lnTo>
                  <a:lnTo>
                    <a:pt x="324" y="1148"/>
                  </a:lnTo>
                  <a:lnTo>
                    <a:pt x="322" y="1196"/>
                  </a:lnTo>
                </a:path>
              </a:pathLst>
            </a:custGeom>
            <a:solidFill>
              <a:srgbClr val="F95AB7"/>
            </a:solidFill>
            <a:ln w="25400" cap="rnd">
              <a:solidFill>
                <a:schemeClr val="tx1"/>
              </a:solidFill>
              <a:round/>
              <a:headEnd/>
              <a:tailEnd/>
            </a:ln>
          </p:spPr>
          <p:txBody>
            <a:bodyPr/>
            <a:lstStyle/>
            <a:p>
              <a:endParaRPr lang="en-US"/>
            </a:p>
          </p:txBody>
        </p:sp>
        <p:sp>
          <p:nvSpPr>
            <p:cNvPr id="51213" name="Oval 10"/>
            <p:cNvSpPr>
              <a:spLocks noChangeArrowheads="1"/>
            </p:cNvSpPr>
            <p:nvPr/>
          </p:nvSpPr>
          <p:spPr bwMode="auto">
            <a:xfrm rot="60000">
              <a:off x="2600" y="2263"/>
              <a:ext cx="286" cy="336"/>
            </a:xfrm>
            <a:prstGeom prst="ellipse">
              <a:avLst/>
            </a:prstGeom>
            <a:solidFill>
              <a:srgbClr val="D93192"/>
            </a:solidFill>
            <a:ln w="25400">
              <a:solidFill>
                <a:schemeClr val="tx1"/>
              </a:solidFill>
              <a:round/>
              <a:headEnd/>
              <a:tailEnd/>
            </a:ln>
          </p:spPr>
          <p:txBody>
            <a:bodyPr wrap="none" anchor="ctr"/>
            <a:lstStyle/>
            <a:p>
              <a:endParaRPr lang="en-US"/>
            </a:p>
          </p:txBody>
        </p:sp>
        <p:sp>
          <p:nvSpPr>
            <p:cNvPr id="51214" name="Line 11"/>
            <p:cNvSpPr>
              <a:spLocks noChangeShapeType="1"/>
            </p:cNvSpPr>
            <p:nvPr/>
          </p:nvSpPr>
          <p:spPr bwMode="auto">
            <a:xfrm>
              <a:off x="1792" y="1584"/>
              <a:ext cx="208"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5" name="Line 12"/>
            <p:cNvSpPr>
              <a:spLocks noChangeShapeType="1"/>
            </p:cNvSpPr>
            <p:nvPr/>
          </p:nvSpPr>
          <p:spPr bwMode="auto">
            <a:xfrm>
              <a:off x="2752" y="1584"/>
              <a:ext cx="304"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Rectangle 17"/>
            <p:cNvSpPr>
              <a:spLocks noChangeArrowheads="1"/>
            </p:cNvSpPr>
            <p:nvPr/>
          </p:nvSpPr>
          <p:spPr bwMode="auto">
            <a:xfrm>
              <a:off x="1479" y="3687"/>
              <a:ext cx="77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400" b="1" dirty="0"/>
                <a:t>Paternal</a:t>
              </a:r>
            </a:p>
          </p:txBody>
        </p:sp>
        <p:sp>
          <p:nvSpPr>
            <p:cNvPr id="51217" name="Rectangle 18"/>
            <p:cNvSpPr>
              <a:spLocks noChangeArrowheads="1"/>
            </p:cNvSpPr>
            <p:nvPr/>
          </p:nvSpPr>
          <p:spPr bwMode="auto">
            <a:xfrm>
              <a:off x="2400" y="3696"/>
              <a:ext cx="800"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400" b="1" dirty="0"/>
                <a:t>Maternal</a:t>
              </a:r>
            </a:p>
          </p:txBody>
        </p:sp>
        <p:sp>
          <p:nvSpPr>
            <p:cNvPr id="51218" name="Line 19"/>
            <p:cNvSpPr>
              <a:spLocks noChangeShapeType="1"/>
            </p:cNvSpPr>
            <p:nvPr/>
          </p:nvSpPr>
          <p:spPr bwMode="auto">
            <a:xfrm>
              <a:off x="2080" y="1584"/>
              <a:ext cx="304"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Line 20"/>
            <p:cNvSpPr>
              <a:spLocks noChangeShapeType="1"/>
            </p:cNvSpPr>
            <p:nvPr/>
          </p:nvSpPr>
          <p:spPr bwMode="auto">
            <a:xfrm>
              <a:off x="2464" y="1584"/>
              <a:ext cx="208"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4357" name="Rectangle 21"/>
          <p:cNvSpPr>
            <a:spLocks noChangeArrowheads="1"/>
          </p:cNvSpPr>
          <p:nvPr/>
        </p:nvSpPr>
        <p:spPr bwMode="auto">
          <a:xfrm>
            <a:off x="5472113" y="4024313"/>
            <a:ext cx="3443287"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400" b="1" dirty="0"/>
              <a:t>This person would have </a:t>
            </a:r>
            <a:r>
              <a:rPr lang="en-US" sz="2400" b="1" dirty="0">
                <a:solidFill>
                  <a:srgbClr val="AD6900"/>
                </a:solidFill>
              </a:rPr>
              <a:t>brown eyes (Bb)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wipe(left)">
                                      <p:cBhvr>
                                        <p:cTn id="7" dur="500"/>
                                        <p:tgtEl>
                                          <p:spTgt spid="14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357">
                                            <p:txEl>
                                              <p:pRg st="0" end="0"/>
                                            </p:txEl>
                                          </p:spTgt>
                                        </p:tgtEl>
                                        <p:attrNameLst>
                                          <p:attrName>style.visibility</p:attrName>
                                        </p:attrNameLst>
                                      </p:cBhvr>
                                      <p:to>
                                        <p:strVal val="visible"/>
                                      </p:to>
                                    </p:set>
                                    <p:anim calcmode="lin" valueType="num">
                                      <p:cBhvr additive="base">
                                        <p:cTn id="30" dur="500" fill="hold"/>
                                        <p:tgtEl>
                                          <p:spTgt spid="14357">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43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nodePh="1">
                                  <p:stCondLst>
                                    <p:cond delay="0"/>
                                  </p:stCondLst>
                                  <p:endCondLst>
                                    <p:cond evt="begin" delay="0">
                                      <p:tn val="34"/>
                                    </p:cond>
                                  </p:endCondLst>
                                  <p:childTnLst>
                                    <p:set>
                                      <p:cBhvr>
                                        <p:cTn id="35" dur="1" fill="hold">
                                          <p:stCondLst>
                                            <p:cond delay="0"/>
                                          </p:stCondLst>
                                        </p:cTn>
                                        <p:tgtEl>
                                          <p:spTgt spid="14339"/>
                                        </p:tgtEl>
                                        <p:attrNameLst>
                                          <p:attrName>style.visibility</p:attrName>
                                        </p:attrNameLst>
                                      </p:cBhvr>
                                      <p:to>
                                        <p:strVal val="visible"/>
                                      </p:to>
                                    </p:set>
                                    <p:animEffect transition="in" filter="wipe(left)">
                                      <p:cBhvr>
                                        <p:cTn id="36"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P spid="14339" grpId="0" animBg="1"/>
      <p:bldP spid="1435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68313" y="115888"/>
            <a:ext cx="8229600" cy="1143000"/>
          </a:xfrm>
        </p:spPr>
        <p:txBody>
          <a:bodyPr/>
          <a:lstStyle/>
          <a:p>
            <a:r>
              <a:rPr lang="en-IE" b="1" dirty="0">
                <a:latin typeface="Calibri" charset="0"/>
              </a:rPr>
              <a:t>Lesson Objectives</a:t>
            </a:r>
            <a:endParaRPr lang="en-US" b="1" dirty="0">
              <a:latin typeface="Calibri" charset="0"/>
            </a:endParaRPr>
          </a:p>
        </p:txBody>
      </p:sp>
      <p:sp>
        <p:nvSpPr>
          <p:cNvPr id="22530" name="Content Placeholder 2"/>
          <p:cNvSpPr>
            <a:spLocks noGrp="1"/>
          </p:cNvSpPr>
          <p:nvPr>
            <p:ph idx="1"/>
          </p:nvPr>
        </p:nvSpPr>
        <p:spPr>
          <a:xfrm>
            <a:off x="251520" y="1196752"/>
            <a:ext cx="8429625" cy="4784725"/>
          </a:xfrm>
        </p:spPr>
        <p:txBody>
          <a:bodyPr>
            <a:normAutofit lnSpcReduction="10000"/>
          </a:bodyPr>
          <a:lstStyle/>
          <a:p>
            <a:pPr marL="0" indent="0">
              <a:buFont typeface="Wingdings 2" charset="0"/>
              <a:buNone/>
            </a:pPr>
            <a:r>
              <a:rPr lang="en-US" sz="3600" dirty="0">
                <a:latin typeface="Arial"/>
                <a:cs typeface="Arial"/>
              </a:rPr>
              <a:t>At the end of this lesson you  should be able to </a:t>
            </a:r>
          </a:p>
          <a:p>
            <a:pPr marL="0" indent="0">
              <a:buFont typeface="Wingdings 2" charset="0"/>
              <a:buNone/>
            </a:pPr>
            <a:r>
              <a:rPr lang="en-US" sz="3600" dirty="0" smtClean="0">
                <a:latin typeface="Arial"/>
                <a:cs typeface="Arial"/>
              </a:rPr>
              <a:t>Define </a:t>
            </a:r>
            <a:r>
              <a:rPr lang="en-US" sz="3600" dirty="0">
                <a:latin typeface="Arial"/>
                <a:cs typeface="Arial"/>
              </a:rPr>
              <a:t>the </a:t>
            </a:r>
            <a:r>
              <a:rPr lang="en-US" sz="3600" dirty="0" smtClean="0">
                <a:latin typeface="Arial"/>
                <a:cs typeface="Arial"/>
              </a:rPr>
              <a:t>terms: </a:t>
            </a:r>
          </a:p>
          <a:p>
            <a:pPr marL="742950" indent="-742950">
              <a:buFont typeface="+mj-lt"/>
              <a:buAutoNum type="arabicPeriod"/>
            </a:pPr>
            <a:r>
              <a:rPr lang="en-US" sz="3600" dirty="0" smtClean="0">
                <a:latin typeface="Arial"/>
                <a:cs typeface="Arial"/>
              </a:rPr>
              <a:t>Species</a:t>
            </a:r>
          </a:p>
          <a:p>
            <a:pPr marL="742950" indent="-742950">
              <a:buFont typeface="+mj-lt"/>
              <a:buAutoNum type="arabicPeriod"/>
            </a:pPr>
            <a:r>
              <a:rPr lang="en-US" sz="3600" dirty="0" smtClean="0">
                <a:latin typeface="Arial"/>
                <a:cs typeface="Arial"/>
              </a:rPr>
              <a:t>Heredity</a:t>
            </a:r>
          </a:p>
          <a:p>
            <a:pPr marL="742950" indent="-742950">
              <a:buFont typeface="+mj-lt"/>
              <a:buAutoNum type="arabicPeriod"/>
            </a:pPr>
            <a:r>
              <a:rPr lang="en-US" sz="3600" dirty="0" smtClean="0">
                <a:latin typeface="Arial"/>
                <a:cs typeface="Arial"/>
              </a:rPr>
              <a:t>A gene</a:t>
            </a:r>
          </a:p>
          <a:p>
            <a:pPr marL="742950" indent="-742950">
              <a:buFont typeface="+mj-lt"/>
              <a:buAutoNum type="arabicPeriod"/>
            </a:pPr>
            <a:r>
              <a:rPr lang="en-US" sz="3600" dirty="0" smtClean="0">
                <a:latin typeface="Arial"/>
                <a:cs typeface="Arial"/>
              </a:rPr>
              <a:t>Gene expression </a:t>
            </a:r>
          </a:p>
          <a:p>
            <a:pPr marL="742950" indent="-742950">
              <a:buFont typeface="+mj-lt"/>
              <a:buAutoNum type="arabicPeriod"/>
            </a:pPr>
            <a:r>
              <a:rPr lang="en-US" sz="3600" dirty="0" smtClean="0">
                <a:latin typeface="Arial"/>
                <a:cs typeface="Arial"/>
              </a:rPr>
              <a:t>alleles</a:t>
            </a:r>
            <a:endParaRPr lang="en-US" sz="3600" dirty="0">
              <a:latin typeface="Arial"/>
              <a:cs typeface="Arial"/>
            </a:endParaRPr>
          </a:p>
          <a:p>
            <a:endParaRPr lang="en-US" dirty="0">
              <a:latin typeface="Constantia" charset="0"/>
            </a:endParaRPr>
          </a:p>
        </p:txBody>
      </p:sp>
      <p:sp>
        <p:nvSpPr>
          <p:cNvPr id="225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FFB7AF-6923-6641-A66A-E1A7FF75EC50}" type="slidenum">
              <a:rPr lang="en-US" sz="1200">
                <a:solidFill>
                  <a:srgbClr val="045C75"/>
                </a:solidFill>
              </a:rPr>
              <a:pPr eaLnBrk="1" hangingPunct="1"/>
              <a:t>2</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914400" y="512763"/>
            <a:ext cx="7772400" cy="914400"/>
          </a:xfrm>
        </p:spPr>
        <p:txBody>
          <a:bodyPr/>
          <a:lstStyle/>
          <a:p>
            <a:pPr eaLnBrk="1" hangingPunct="1"/>
            <a:r>
              <a:rPr lang="en-IE" b="1" dirty="0">
                <a:latin typeface="Calibri" charset="0"/>
              </a:rPr>
              <a:t>Learning </a:t>
            </a:r>
            <a:r>
              <a:rPr lang="en-IE" b="1" dirty="0" smtClean="0">
                <a:latin typeface="Calibri" charset="0"/>
              </a:rPr>
              <a:t>Check 1</a:t>
            </a:r>
            <a:endParaRPr lang="en-US" b="1" dirty="0">
              <a:latin typeface="Calibri" charset="0"/>
            </a:endParaRPr>
          </a:p>
        </p:txBody>
      </p:sp>
      <p:sp>
        <p:nvSpPr>
          <p:cNvPr id="32770" name="Content Placeholder 2"/>
          <p:cNvSpPr>
            <a:spLocks noGrp="1"/>
          </p:cNvSpPr>
          <p:nvPr>
            <p:ph idx="1"/>
          </p:nvPr>
        </p:nvSpPr>
        <p:spPr>
          <a:xfrm>
            <a:off x="251520" y="1556792"/>
            <a:ext cx="8363322" cy="4583559"/>
          </a:xfrm>
        </p:spPr>
        <p:txBody>
          <a:bodyPr>
            <a:normAutofit/>
          </a:bodyPr>
          <a:lstStyle/>
          <a:p>
            <a:pPr marL="0" indent="0">
              <a:buFont typeface="Wingdings 2" charset="0"/>
              <a:buNone/>
            </a:pPr>
            <a:r>
              <a:rPr lang="en-US" dirty="0" smtClean="0">
                <a:latin typeface="Arial"/>
                <a:cs typeface="Arial"/>
              </a:rPr>
              <a:t>Define the following terms: </a:t>
            </a:r>
          </a:p>
          <a:p>
            <a:pPr marL="742950" indent="-742950">
              <a:buFont typeface="+mj-lt"/>
              <a:buAutoNum type="arabicPeriod"/>
            </a:pPr>
            <a:r>
              <a:rPr lang="en-US" dirty="0" smtClean="0">
                <a:latin typeface="Arial"/>
                <a:cs typeface="Arial"/>
              </a:rPr>
              <a:t>Species</a:t>
            </a:r>
          </a:p>
          <a:p>
            <a:pPr marL="742950" indent="-742950">
              <a:buFont typeface="+mj-lt"/>
              <a:buAutoNum type="arabicPeriod"/>
            </a:pPr>
            <a:r>
              <a:rPr lang="en-US" dirty="0" smtClean="0">
                <a:latin typeface="Arial"/>
                <a:cs typeface="Arial"/>
              </a:rPr>
              <a:t>Heredity</a:t>
            </a:r>
          </a:p>
          <a:p>
            <a:pPr marL="742950" indent="-742950">
              <a:buFont typeface="+mj-lt"/>
              <a:buAutoNum type="arabicPeriod"/>
            </a:pPr>
            <a:r>
              <a:rPr lang="en-US" dirty="0" smtClean="0">
                <a:latin typeface="Arial"/>
                <a:cs typeface="Arial"/>
              </a:rPr>
              <a:t>A gene</a:t>
            </a:r>
          </a:p>
          <a:p>
            <a:pPr marL="742950" indent="-742950">
              <a:buFont typeface="+mj-lt"/>
              <a:buAutoNum type="arabicPeriod"/>
            </a:pPr>
            <a:r>
              <a:rPr lang="en-US" dirty="0" smtClean="0">
                <a:latin typeface="Arial"/>
                <a:cs typeface="Arial"/>
              </a:rPr>
              <a:t>Gene expression </a:t>
            </a:r>
          </a:p>
          <a:p>
            <a:pPr marL="742950" indent="-742950">
              <a:buFont typeface="+mj-lt"/>
              <a:buAutoNum type="arabicPeriod"/>
            </a:pPr>
            <a:r>
              <a:rPr lang="en-US" dirty="0" smtClean="0">
                <a:latin typeface="Arial"/>
                <a:cs typeface="Arial"/>
              </a:rPr>
              <a:t>Alleles</a:t>
            </a:r>
          </a:p>
          <a:p>
            <a:pPr marL="0" indent="0" eaLnBrk="1" hangingPunct="1">
              <a:buNone/>
            </a:pPr>
            <a:endParaRPr lang="en-IE" sz="3200" dirty="0">
              <a:latin typeface="Arial" charset="0"/>
              <a:cs typeface="Arial" charset="0"/>
            </a:endParaRPr>
          </a:p>
        </p:txBody>
      </p:sp>
      <p:sp>
        <p:nvSpPr>
          <p:cNvPr id="3277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68C037-8983-4F41-AE01-1FBAB5C6E2D0}" type="slidenum">
              <a:rPr lang="en-US" sz="1200">
                <a:solidFill>
                  <a:srgbClr val="045C75"/>
                </a:solidFill>
              </a:rPr>
              <a:pPr eaLnBrk="1" hangingPunct="1"/>
              <a:t>20</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47664" y="-22944"/>
            <a:ext cx="5572125" cy="1143000"/>
          </a:xfrm>
        </p:spPr>
        <p:txBody>
          <a:bodyPr>
            <a:normAutofit fontScale="90000"/>
          </a:bodyPr>
          <a:lstStyle/>
          <a:p>
            <a:pPr eaLnBrk="1" fontAlgn="auto" hangingPunct="1">
              <a:spcAft>
                <a:spcPts val="0"/>
              </a:spcAft>
              <a:defRPr/>
            </a:pPr>
            <a:r>
              <a:rPr lang="en-IE" b="1" dirty="0" smtClean="0">
                <a:ea typeface="+mj-ea"/>
                <a:cs typeface="+mj-cs"/>
              </a:rPr>
              <a:t>Outline of Fertilisation</a:t>
            </a:r>
            <a:endParaRPr lang="en-US" b="1" dirty="0" smtClean="0">
              <a:ea typeface="+mj-ea"/>
              <a:cs typeface="+mj-cs"/>
            </a:endParaRPr>
          </a:p>
        </p:txBody>
      </p:sp>
      <p:sp>
        <p:nvSpPr>
          <p:cNvPr id="8195" name="Content Placeholder 2"/>
          <p:cNvSpPr>
            <a:spLocks noGrp="1"/>
          </p:cNvSpPr>
          <p:nvPr>
            <p:ph idx="1"/>
          </p:nvPr>
        </p:nvSpPr>
        <p:spPr>
          <a:xfrm>
            <a:off x="22920" y="1196752"/>
            <a:ext cx="9121080" cy="5400600"/>
          </a:xfrm>
        </p:spPr>
        <p:txBody>
          <a:bodyPr>
            <a:noAutofit/>
          </a:bodyPr>
          <a:lstStyle/>
          <a:p>
            <a:pPr marL="514350" indent="-514350" eaLnBrk="1" hangingPunct="1">
              <a:lnSpc>
                <a:spcPct val="150000"/>
              </a:lnSpc>
              <a:buFont typeface="Arial" charset="0"/>
              <a:buAutoNum type="arabicPeriod"/>
            </a:pPr>
            <a:r>
              <a:rPr lang="en-IE" sz="3600" dirty="0">
                <a:latin typeface="Arial" charset="0"/>
                <a:cs typeface="Arial" charset="0"/>
              </a:rPr>
              <a:t>Gametes join together by fertilisation</a:t>
            </a:r>
          </a:p>
          <a:p>
            <a:pPr marL="514350" indent="-514350" eaLnBrk="1" hangingPunct="1">
              <a:lnSpc>
                <a:spcPct val="150000"/>
              </a:lnSpc>
              <a:buFont typeface="Arial" charset="0"/>
              <a:buAutoNum type="arabicPeriod"/>
            </a:pPr>
            <a:r>
              <a:rPr lang="en-IE" sz="3600" dirty="0">
                <a:latin typeface="Arial" charset="0"/>
                <a:cs typeface="Arial" charset="0"/>
              </a:rPr>
              <a:t>Form a diploid zygote</a:t>
            </a:r>
          </a:p>
          <a:p>
            <a:pPr marL="514350" indent="-514350" eaLnBrk="1" hangingPunct="1">
              <a:lnSpc>
                <a:spcPct val="150000"/>
              </a:lnSpc>
              <a:buFont typeface="Arial" charset="0"/>
              <a:buAutoNum type="arabicPeriod"/>
            </a:pPr>
            <a:r>
              <a:rPr lang="en-IE" sz="3600" dirty="0">
                <a:latin typeface="Arial" charset="0"/>
                <a:cs typeface="Arial" charset="0"/>
              </a:rPr>
              <a:t>This develops into an embryo</a:t>
            </a:r>
          </a:p>
          <a:p>
            <a:pPr marL="514350" indent="-514350" eaLnBrk="1" hangingPunct="1">
              <a:lnSpc>
                <a:spcPct val="150000"/>
              </a:lnSpc>
              <a:buFont typeface="Arial" charset="0"/>
              <a:buAutoNum type="arabicPeriod"/>
            </a:pPr>
            <a:r>
              <a:rPr lang="en-IE" sz="3600" dirty="0">
                <a:latin typeface="Arial" charset="0"/>
                <a:cs typeface="Arial" charset="0"/>
              </a:rPr>
              <a:t>Eventually into a new individual</a:t>
            </a:r>
          </a:p>
          <a:p>
            <a:pPr marL="514350" indent="-514350" eaLnBrk="1" hangingPunct="1">
              <a:lnSpc>
                <a:spcPct val="150000"/>
              </a:lnSpc>
              <a:buFont typeface="Arial" charset="0"/>
              <a:buAutoNum type="arabicPeriod"/>
            </a:pPr>
            <a:r>
              <a:rPr lang="en-IE" sz="3600" dirty="0">
                <a:latin typeface="Arial" charset="0"/>
                <a:cs typeface="Arial" charset="0"/>
              </a:rPr>
              <a:t>New individual resembles both parents – but is not identical to either</a:t>
            </a:r>
            <a:endParaRPr lang="en-US" sz="3600" dirty="0">
              <a:latin typeface="Arial" charset="0"/>
              <a:cs typeface="Arial" charset="0"/>
            </a:endParaRPr>
          </a:p>
        </p:txBody>
      </p:sp>
      <p:sp>
        <p:nvSpPr>
          <p:cNvPr id="532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BA481-15F6-8A49-812C-E218AF58C2C1}" type="slidenum">
              <a:rPr lang="en-US" sz="1200">
                <a:solidFill>
                  <a:srgbClr val="045C75"/>
                </a:solidFill>
              </a:rPr>
              <a:pPr eaLnBrk="1" hangingPunct="1"/>
              <a:t>21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simple gamete formation.jpg"/>
          <p:cNvPicPr>
            <a:picLocks noChangeAspect="1"/>
          </p:cNvPicPr>
          <p:nvPr/>
        </p:nvPicPr>
        <p:blipFill>
          <a:blip r:embed="rId2">
            <a:extLst>
              <a:ext uri="{28A0092B-C50C-407E-A947-70E740481C1C}">
                <a14:useLocalDpi xmlns:a14="http://schemas.microsoft.com/office/drawing/2010/main" val="0"/>
              </a:ext>
            </a:extLst>
          </a:blip>
          <a:srcRect l="2151" t="1979" r="4303" b="3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7265-F507-D94C-B950-5E37EDE59140}" type="slidenum">
              <a:rPr lang="en-US" sz="1200">
                <a:solidFill>
                  <a:srgbClr val="045C75"/>
                </a:solidFill>
              </a:rPr>
              <a:pPr eaLnBrk="1" hangingPunct="1"/>
              <a:t>22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043608" y="0"/>
            <a:ext cx="7200900" cy="1143000"/>
          </a:xfrm>
        </p:spPr>
        <p:txBody>
          <a:bodyPr/>
          <a:lstStyle/>
          <a:p>
            <a:pPr eaLnBrk="1" hangingPunct="1"/>
            <a:r>
              <a:rPr lang="en-IE" b="1" dirty="0">
                <a:latin typeface="Arial" charset="0"/>
                <a:cs typeface="Arial" charset="0"/>
              </a:rPr>
              <a:t>What are Gametes?</a:t>
            </a:r>
            <a:endParaRPr lang="en-US" b="1" dirty="0">
              <a:latin typeface="Arial" charset="0"/>
              <a:cs typeface="Arial" charset="0"/>
            </a:endParaRPr>
          </a:p>
        </p:txBody>
      </p:sp>
      <p:sp>
        <p:nvSpPr>
          <p:cNvPr id="9219" name="Content Placeholder 2"/>
          <p:cNvSpPr>
            <a:spLocks noGrp="1"/>
          </p:cNvSpPr>
          <p:nvPr>
            <p:ph idx="1"/>
          </p:nvPr>
        </p:nvSpPr>
        <p:spPr>
          <a:xfrm>
            <a:off x="50800" y="1340768"/>
            <a:ext cx="9093200" cy="5328592"/>
          </a:xfrm>
        </p:spPr>
        <p:txBody>
          <a:bodyPr>
            <a:normAutofit/>
          </a:bodyPr>
          <a:lstStyle/>
          <a:p>
            <a:pPr eaLnBrk="1" hangingPunct="1">
              <a:lnSpc>
                <a:spcPct val="120000"/>
              </a:lnSpc>
            </a:pPr>
            <a:r>
              <a:rPr lang="en-IE" sz="3600" dirty="0">
                <a:latin typeface="Arial" charset="0"/>
                <a:cs typeface="Arial" charset="0"/>
              </a:rPr>
              <a:t>Reproductive </a:t>
            </a:r>
            <a:r>
              <a:rPr lang="en-IE" sz="3600" dirty="0" smtClean="0">
                <a:latin typeface="Arial" charset="0"/>
                <a:cs typeface="Arial" charset="0"/>
              </a:rPr>
              <a:t>/ Sex Cells</a:t>
            </a:r>
            <a:endParaRPr lang="en-IE" sz="3600" dirty="0">
              <a:latin typeface="Arial" charset="0"/>
              <a:cs typeface="Arial" charset="0"/>
            </a:endParaRPr>
          </a:p>
          <a:p>
            <a:pPr eaLnBrk="1" hangingPunct="1">
              <a:lnSpc>
                <a:spcPct val="120000"/>
              </a:lnSpc>
            </a:pPr>
            <a:r>
              <a:rPr lang="en-IE" sz="3600" dirty="0">
                <a:latin typeface="Arial" charset="0"/>
                <a:cs typeface="Arial" charset="0"/>
              </a:rPr>
              <a:t>Formed by meiosis</a:t>
            </a:r>
          </a:p>
          <a:p>
            <a:pPr eaLnBrk="1" hangingPunct="1">
              <a:lnSpc>
                <a:spcPct val="120000"/>
              </a:lnSpc>
            </a:pPr>
            <a:r>
              <a:rPr lang="en-IE" sz="3600" dirty="0">
                <a:latin typeface="Arial" charset="0"/>
                <a:cs typeface="Arial" charset="0"/>
              </a:rPr>
              <a:t>Contain single sets of chromosomes - haploid</a:t>
            </a:r>
          </a:p>
          <a:p>
            <a:pPr eaLnBrk="1" hangingPunct="1">
              <a:lnSpc>
                <a:spcPct val="120000"/>
              </a:lnSpc>
            </a:pPr>
            <a:r>
              <a:rPr lang="en-IE" sz="3600" dirty="0">
                <a:latin typeface="Arial" charset="0"/>
                <a:cs typeface="Arial" charset="0"/>
              </a:rPr>
              <a:t>Capable of fusion to form zygote - diploid</a:t>
            </a:r>
          </a:p>
          <a:p>
            <a:pPr eaLnBrk="1" hangingPunct="1">
              <a:lnSpc>
                <a:spcPct val="120000"/>
              </a:lnSpc>
            </a:pPr>
            <a:r>
              <a:rPr lang="en-IE" sz="3600" dirty="0">
                <a:latin typeface="Arial" charset="0"/>
                <a:cs typeface="Arial" charset="0"/>
              </a:rPr>
              <a:t>Zygote contains genetic information of both gametes</a:t>
            </a:r>
          </a:p>
          <a:p>
            <a:pPr eaLnBrk="1" hangingPunct="1">
              <a:lnSpc>
                <a:spcPct val="120000"/>
              </a:lnSpc>
            </a:pPr>
            <a:endParaRPr lang="en-US" sz="3200" dirty="0">
              <a:latin typeface="Constantia" charset="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AC7696-3F4C-1D4C-8389-71C25FB263E8}" type="slidenum">
              <a:rPr lang="en-US" sz="1200">
                <a:solidFill>
                  <a:srgbClr val="045C75"/>
                </a:solidFill>
              </a:rPr>
              <a:pPr eaLnBrk="1" hangingPunct="1"/>
              <a:t>23</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0"/>
            <a:ext cx="7772400" cy="1143000"/>
          </a:xfrm>
        </p:spPr>
        <p:txBody>
          <a:bodyPr/>
          <a:lstStyle/>
          <a:p>
            <a:pPr>
              <a:defRPr/>
            </a:pPr>
            <a:r>
              <a:rPr lang="en-US" b="1">
                <a:solidFill>
                  <a:schemeClr val="tx1"/>
                </a:solidFill>
                <a:effectLst>
                  <a:outerShdw blurRad="38100" dist="38100" dir="2700000" algn="tl">
                    <a:srgbClr val="DDDDDD"/>
                  </a:outerShdw>
                </a:effectLst>
                <a:latin typeface="Calibri" charset="0"/>
                <a:cs typeface="+mj-cs"/>
              </a:rPr>
              <a:t>Meiosis - eye color</a:t>
            </a:r>
          </a:p>
        </p:txBody>
      </p:sp>
      <p:sp>
        <p:nvSpPr>
          <p:cNvPr id="5837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289FBF-8A2A-2E48-86FF-5BD53F4EC3BC}" type="slidenum">
              <a:rPr lang="en-US" sz="1200">
                <a:solidFill>
                  <a:srgbClr val="045C75"/>
                </a:solidFill>
              </a:rPr>
              <a:pPr eaLnBrk="1" hangingPunct="1"/>
              <a:t>24</a:t>
            </a:fld>
            <a:endParaRPr lang="en-US" sz="1200">
              <a:solidFill>
                <a:srgbClr val="045C75"/>
              </a:solidFill>
            </a:endParaRPr>
          </a:p>
        </p:txBody>
      </p:sp>
      <p:grpSp>
        <p:nvGrpSpPr>
          <p:cNvPr id="2" name="Group 36"/>
          <p:cNvGrpSpPr>
            <a:grpSpLocks/>
          </p:cNvGrpSpPr>
          <p:nvPr/>
        </p:nvGrpSpPr>
        <p:grpSpPr bwMode="auto">
          <a:xfrm>
            <a:off x="671513" y="2908300"/>
            <a:ext cx="1819275" cy="2332038"/>
            <a:chOff x="423" y="1832"/>
            <a:chExt cx="1146" cy="1469"/>
          </a:xfrm>
        </p:grpSpPr>
        <p:sp>
          <p:nvSpPr>
            <p:cNvPr id="58404" name="Oval 3"/>
            <p:cNvSpPr>
              <a:spLocks noChangeArrowheads="1"/>
            </p:cNvSpPr>
            <p:nvPr/>
          </p:nvSpPr>
          <p:spPr bwMode="auto">
            <a:xfrm>
              <a:off x="440" y="1832"/>
              <a:ext cx="992" cy="1040"/>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405" name="Rectangle 8"/>
            <p:cNvSpPr>
              <a:spLocks noChangeArrowheads="1"/>
            </p:cNvSpPr>
            <p:nvPr/>
          </p:nvSpPr>
          <p:spPr bwMode="auto">
            <a:xfrm>
              <a:off x="711" y="2170"/>
              <a:ext cx="413"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Bb</a:t>
              </a:r>
            </a:p>
          </p:txBody>
        </p:sp>
        <p:sp>
          <p:nvSpPr>
            <p:cNvPr id="58406" name="Rectangle 32"/>
            <p:cNvSpPr>
              <a:spLocks noChangeArrowheads="1"/>
            </p:cNvSpPr>
            <p:nvPr/>
          </p:nvSpPr>
          <p:spPr bwMode="auto">
            <a:xfrm>
              <a:off x="423" y="3015"/>
              <a:ext cx="11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diploid (2n)</a:t>
              </a:r>
            </a:p>
          </p:txBody>
        </p:sp>
      </p:grpSp>
      <p:grpSp>
        <p:nvGrpSpPr>
          <p:cNvPr id="3" name="Group 37"/>
          <p:cNvGrpSpPr>
            <a:grpSpLocks/>
          </p:cNvGrpSpPr>
          <p:nvPr/>
        </p:nvGrpSpPr>
        <p:grpSpPr bwMode="auto">
          <a:xfrm>
            <a:off x="1890713" y="1917700"/>
            <a:ext cx="2897187" cy="4541838"/>
            <a:chOff x="1191" y="1208"/>
            <a:chExt cx="1825" cy="2861"/>
          </a:xfrm>
        </p:grpSpPr>
        <p:sp>
          <p:nvSpPr>
            <p:cNvPr id="58397" name="Oval 4"/>
            <p:cNvSpPr>
              <a:spLocks noChangeArrowheads="1"/>
            </p:cNvSpPr>
            <p:nvPr/>
          </p:nvSpPr>
          <p:spPr bwMode="auto">
            <a:xfrm>
              <a:off x="2024" y="2552"/>
              <a:ext cx="992" cy="1040"/>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398" name="Oval 5"/>
            <p:cNvSpPr>
              <a:spLocks noChangeArrowheads="1"/>
            </p:cNvSpPr>
            <p:nvPr/>
          </p:nvSpPr>
          <p:spPr bwMode="auto">
            <a:xfrm>
              <a:off x="1976" y="1208"/>
              <a:ext cx="992" cy="1040"/>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399" name="Line 6"/>
            <p:cNvSpPr>
              <a:spLocks noChangeShapeType="1"/>
            </p:cNvSpPr>
            <p:nvPr/>
          </p:nvSpPr>
          <p:spPr bwMode="auto">
            <a:xfrm flipV="1">
              <a:off x="1592" y="2008"/>
              <a:ext cx="224" cy="6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00" name="Line 7"/>
            <p:cNvSpPr>
              <a:spLocks noChangeShapeType="1"/>
            </p:cNvSpPr>
            <p:nvPr/>
          </p:nvSpPr>
          <p:spPr bwMode="auto">
            <a:xfrm>
              <a:off x="1544" y="2696"/>
              <a:ext cx="224" cy="3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01" name="Rectangle 9"/>
            <p:cNvSpPr>
              <a:spLocks noChangeArrowheads="1"/>
            </p:cNvSpPr>
            <p:nvPr/>
          </p:nvSpPr>
          <p:spPr bwMode="auto">
            <a:xfrm>
              <a:off x="2247" y="1522"/>
              <a:ext cx="27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a:t>
              </a:r>
            </a:p>
          </p:txBody>
        </p:sp>
        <p:sp>
          <p:nvSpPr>
            <p:cNvPr id="58402" name="Rectangle 10"/>
            <p:cNvSpPr>
              <a:spLocks noChangeArrowheads="1"/>
            </p:cNvSpPr>
            <p:nvPr/>
          </p:nvSpPr>
          <p:spPr bwMode="auto">
            <a:xfrm>
              <a:off x="2295" y="2914"/>
              <a:ext cx="25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a:t>
              </a:r>
            </a:p>
          </p:txBody>
        </p:sp>
        <p:sp>
          <p:nvSpPr>
            <p:cNvPr id="58403" name="Rectangle 34"/>
            <p:cNvSpPr>
              <a:spLocks noChangeArrowheads="1"/>
            </p:cNvSpPr>
            <p:nvPr/>
          </p:nvSpPr>
          <p:spPr bwMode="auto">
            <a:xfrm>
              <a:off x="1191" y="3783"/>
              <a:ext cx="93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meiosis I</a:t>
              </a:r>
            </a:p>
          </p:txBody>
        </p:sp>
      </p:grpSp>
      <p:grpSp>
        <p:nvGrpSpPr>
          <p:cNvPr id="4" name="Group 38"/>
          <p:cNvGrpSpPr>
            <a:grpSpLocks/>
          </p:cNvGrpSpPr>
          <p:nvPr/>
        </p:nvGrpSpPr>
        <p:grpSpPr bwMode="auto">
          <a:xfrm>
            <a:off x="4329113" y="1079500"/>
            <a:ext cx="4783137" cy="5341938"/>
            <a:chOff x="2727" y="680"/>
            <a:chExt cx="3013" cy="3365"/>
          </a:xfrm>
        </p:grpSpPr>
        <p:sp>
          <p:nvSpPr>
            <p:cNvPr id="58374" name="Line 11"/>
            <p:cNvSpPr>
              <a:spLocks noChangeShapeType="1"/>
            </p:cNvSpPr>
            <p:nvPr/>
          </p:nvSpPr>
          <p:spPr bwMode="auto">
            <a:xfrm flipV="1">
              <a:off x="3224" y="1336"/>
              <a:ext cx="224" cy="6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5" name="Line 12"/>
            <p:cNvSpPr>
              <a:spLocks noChangeShapeType="1"/>
            </p:cNvSpPr>
            <p:nvPr/>
          </p:nvSpPr>
          <p:spPr bwMode="auto">
            <a:xfrm>
              <a:off x="3224" y="1832"/>
              <a:ext cx="224" cy="3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6" name="Line 13"/>
            <p:cNvSpPr>
              <a:spLocks noChangeShapeType="1"/>
            </p:cNvSpPr>
            <p:nvPr/>
          </p:nvSpPr>
          <p:spPr bwMode="auto">
            <a:xfrm flipV="1">
              <a:off x="3224" y="2824"/>
              <a:ext cx="224" cy="6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7" name="Line 14"/>
            <p:cNvSpPr>
              <a:spLocks noChangeShapeType="1"/>
            </p:cNvSpPr>
            <p:nvPr/>
          </p:nvSpPr>
          <p:spPr bwMode="auto">
            <a:xfrm>
              <a:off x="3224" y="3368"/>
              <a:ext cx="224" cy="3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8" name="Oval 15"/>
            <p:cNvSpPr>
              <a:spLocks noChangeArrowheads="1"/>
            </p:cNvSpPr>
            <p:nvPr/>
          </p:nvSpPr>
          <p:spPr bwMode="auto">
            <a:xfrm>
              <a:off x="3800" y="680"/>
              <a:ext cx="656" cy="704"/>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379" name="Rectangle 16"/>
            <p:cNvSpPr>
              <a:spLocks noChangeArrowheads="1"/>
            </p:cNvSpPr>
            <p:nvPr/>
          </p:nvSpPr>
          <p:spPr bwMode="auto">
            <a:xfrm>
              <a:off x="3975" y="850"/>
              <a:ext cx="27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a:t>
              </a:r>
            </a:p>
          </p:txBody>
        </p:sp>
        <p:sp>
          <p:nvSpPr>
            <p:cNvPr id="58380" name="Oval 17"/>
            <p:cNvSpPr>
              <a:spLocks noChangeArrowheads="1"/>
            </p:cNvSpPr>
            <p:nvPr/>
          </p:nvSpPr>
          <p:spPr bwMode="auto">
            <a:xfrm>
              <a:off x="3800" y="1544"/>
              <a:ext cx="656" cy="704"/>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381" name="Rectangle 18"/>
            <p:cNvSpPr>
              <a:spLocks noChangeArrowheads="1"/>
            </p:cNvSpPr>
            <p:nvPr/>
          </p:nvSpPr>
          <p:spPr bwMode="auto">
            <a:xfrm>
              <a:off x="4023" y="1714"/>
              <a:ext cx="27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a:t>
              </a:r>
            </a:p>
          </p:txBody>
        </p:sp>
        <p:sp>
          <p:nvSpPr>
            <p:cNvPr id="58382" name="Oval 19"/>
            <p:cNvSpPr>
              <a:spLocks noChangeArrowheads="1"/>
            </p:cNvSpPr>
            <p:nvPr/>
          </p:nvSpPr>
          <p:spPr bwMode="auto">
            <a:xfrm>
              <a:off x="3752" y="2456"/>
              <a:ext cx="656" cy="704"/>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383" name="Rectangle 20"/>
            <p:cNvSpPr>
              <a:spLocks noChangeArrowheads="1"/>
            </p:cNvSpPr>
            <p:nvPr/>
          </p:nvSpPr>
          <p:spPr bwMode="auto">
            <a:xfrm>
              <a:off x="3975" y="2674"/>
              <a:ext cx="25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a:t>
              </a:r>
            </a:p>
          </p:txBody>
        </p:sp>
        <p:sp>
          <p:nvSpPr>
            <p:cNvPr id="58384" name="Oval 21"/>
            <p:cNvSpPr>
              <a:spLocks noChangeArrowheads="1"/>
            </p:cNvSpPr>
            <p:nvPr/>
          </p:nvSpPr>
          <p:spPr bwMode="auto">
            <a:xfrm>
              <a:off x="3752" y="3320"/>
              <a:ext cx="656" cy="704"/>
            </a:xfrm>
            <a:prstGeom prst="ellipse">
              <a:avLst/>
            </a:prstGeom>
            <a:solidFill>
              <a:srgbClr val="E3BEFF"/>
            </a:solidFill>
            <a:ln w="25400">
              <a:solidFill>
                <a:schemeClr val="tx1"/>
              </a:solidFill>
              <a:round/>
              <a:headEnd/>
              <a:tailEnd/>
            </a:ln>
          </p:spPr>
          <p:txBody>
            <a:bodyPr wrap="none" anchor="ctr"/>
            <a:lstStyle/>
            <a:p>
              <a:endParaRPr lang="en-US"/>
            </a:p>
          </p:txBody>
        </p:sp>
        <p:sp>
          <p:nvSpPr>
            <p:cNvPr id="58385" name="Rectangle 22"/>
            <p:cNvSpPr>
              <a:spLocks noChangeArrowheads="1"/>
            </p:cNvSpPr>
            <p:nvPr/>
          </p:nvSpPr>
          <p:spPr bwMode="auto">
            <a:xfrm>
              <a:off x="3975" y="3490"/>
              <a:ext cx="25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800" b="1"/>
                <a:t>b</a:t>
              </a:r>
            </a:p>
          </p:txBody>
        </p:sp>
        <p:sp>
          <p:nvSpPr>
            <p:cNvPr id="58386" name="Freeform 23"/>
            <p:cNvSpPr>
              <a:spLocks/>
            </p:cNvSpPr>
            <p:nvPr/>
          </p:nvSpPr>
          <p:spPr bwMode="auto">
            <a:xfrm>
              <a:off x="4416" y="924"/>
              <a:ext cx="277" cy="265"/>
            </a:xfrm>
            <a:custGeom>
              <a:avLst/>
              <a:gdLst>
                <a:gd name="T0" fmla="*/ 0 w 277"/>
                <a:gd name="T1" fmla="*/ 228 h 265"/>
                <a:gd name="T2" fmla="*/ 36 w 277"/>
                <a:gd name="T3" fmla="*/ 228 h 265"/>
                <a:gd name="T4" fmla="*/ 36 w 277"/>
                <a:gd name="T5" fmla="*/ 192 h 265"/>
                <a:gd name="T6" fmla="*/ 36 w 277"/>
                <a:gd name="T7" fmla="*/ 156 h 265"/>
                <a:gd name="T8" fmla="*/ 24 w 277"/>
                <a:gd name="T9" fmla="*/ 120 h 265"/>
                <a:gd name="T10" fmla="*/ 48 w 277"/>
                <a:gd name="T11" fmla="*/ 84 h 265"/>
                <a:gd name="T12" fmla="*/ 48 w 277"/>
                <a:gd name="T13" fmla="*/ 48 h 265"/>
                <a:gd name="T14" fmla="*/ 48 w 277"/>
                <a:gd name="T15" fmla="*/ 12 h 265"/>
                <a:gd name="T16" fmla="*/ 84 w 277"/>
                <a:gd name="T17" fmla="*/ 0 h 265"/>
                <a:gd name="T18" fmla="*/ 120 w 277"/>
                <a:gd name="T19" fmla="*/ 0 h 265"/>
                <a:gd name="T20" fmla="*/ 156 w 277"/>
                <a:gd name="T21" fmla="*/ 12 h 265"/>
                <a:gd name="T22" fmla="*/ 192 w 277"/>
                <a:gd name="T23" fmla="*/ 36 h 265"/>
                <a:gd name="T24" fmla="*/ 216 w 277"/>
                <a:gd name="T25" fmla="*/ 72 h 265"/>
                <a:gd name="T26" fmla="*/ 252 w 277"/>
                <a:gd name="T27" fmla="*/ 96 h 265"/>
                <a:gd name="T28" fmla="*/ 264 w 277"/>
                <a:gd name="T29" fmla="*/ 132 h 265"/>
                <a:gd name="T30" fmla="*/ 276 w 277"/>
                <a:gd name="T31" fmla="*/ 168 h 265"/>
                <a:gd name="T32" fmla="*/ 276 w 277"/>
                <a:gd name="T33" fmla="*/ 204 h 265"/>
                <a:gd name="T34" fmla="*/ 240 w 277"/>
                <a:gd name="T35" fmla="*/ 228 h 265"/>
                <a:gd name="T36" fmla="*/ 204 w 277"/>
                <a:gd name="T37" fmla="*/ 252 h 265"/>
                <a:gd name="T38" fmla="*/ 168 w 277"/>
                <a:gd name="T39" fmla="*/ 252 h 265"/>
                <a:gd name="T40" fmla="*/ 132 w 277"/>
                <a:gd name="T41" fmla="*/ 264 h 265"/>
                <a:gd name="T42" fmla="*/ 96 w 277"/>
                <a:gd name="T43" fmla="*/ 264 h 265"/>
                <a:gd name="T44" fmla="*/ 60 w 277"/>
                <a:gd name="T45" fmla="*/ 264 h 265"/>
                <a:gd name="T46" fmla="*/ 24 w 277"/>
                <a:gd name="T47" fmla="*/ 264 h 265"/>
                <a:gd name="T48" fmla="*/ 24 w 277"/>
                <a:gd name="T49" fmla="*/ 228 h 265"/>
                <a:gd name="T50" fmla="*/ 0 w 277"/>
                <a:gd name="T51" fmla="*/ 228 h 2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7"/>
                <a:gd name="T79" fmla="*/ 0 h 265"/>
                <a:gd name="T80" fmla="*/ 277 w 277"/>
                <a:gd name="T81" fmla="*/ 265 h 2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7" h="265">
                  <a:moveTo>
                    <a:pt x="0" y="228"/>
                  </a:moveTo>
                  <a:lnTo>
                    <a:pt x="36" y="228"/>
                  </a:lnTo>
                  <a:lnTo>
                    <a:pt x="36" y="192"/>
                  </a:lnTo>
                  <a:lnTo>
                    <a:pt x="36" y="156"/>
                  </a:lnTo>
                  <a:lnTo>
                    <a:pt x="24" y="120"/>
                  </a:lnTo>
                  <a:lnTo>
                    <a:pt x="48" y="84"/>
                  </a:lnTo>
                  <a:lnTo>
                    <a:pt x="48" y="48"/>
                  </a:lnTo>
                  <a:lnTo>
                    <a:pt x="48" y="12"/>
                  </a:lnTo>
                  <a:lnTo>
                    <a:pt x="84" y="0"/>
                  </a:lnTo>
                  <a:lnTo>
                    <a:pt x="120" y="0"/>
                  </a:lnTo>
                  <a:lnTo>
                    <a:pt x="156" y="12"/>
                  </a:lnTo>
                  <a:lnTo>
                    <a:pt x="192" y="36"/>
                  </a:lnTo>
                  <a:lnTo>
                    <a:pt x="216" y="72"/>
                  </a:lnTo>
                  <a:lnTo>
                    <a:pt x="252" y="96"/>
                  </a:lnTo>
                  <a:lnTo>
                    <a:pt x="264" y="132"/>
                  </a:lnTo>
                  <a:lnTo>
                    <a:pt x="276" y="168"/>
                  </a:lnTo>
                  <a:lnTo>
                    <a:pt x="276" y="204"/>
                  </a:lnTo>
                  <a:lnTo>
                    <a:pt x="240" y="228"/>
                  </a:lnTo>
                  <a:lnTo>
                    <a:pt x="204" y="252"/>
                  </a:lnTo>
                  <a:lnTo>
                    <a:pt x="168" y="252"/>
                  </a:lnTo>
                  <a:lnTo>
                    <a:pt x="132" y="264"/>
                  </a:lnTo>
                  <a:lnTo>
                    <a:pt x="96" y="264"/>
                  </a:lnTo>
                  <a:lnTo>
                    <a:pt x="60" y="264"/>
                  </a:lnTo>
                  <a:lnTo>
                    <a:pt x="24" y="264"/>
                  </a:lnTo>
                  <a:lnTo>
                    <a:pt x="24" y="228"/>
                  </a:lnTo>
                  <a:lnTo>
                    <a:pt x="0" y="228"/>
                  </a:lnTo>
                </a:path>
              </a:pathLst>
            </a:custGeom>
            <a:solidFill>
              <a:schemeClr val="accent1"/>
            </a:solidFill>
            <a:ln w="12700" cap="rnd">
              <a:solidFill>
                <a:schemeClr val="tx1"/>
              </a:solidFill>
              <a:round/>
              <a:headEnd/>
              <a:tailEnd/>
            </a:ln>
          </p:spPr>
          <p:txBody>
            <a:bodyPr/>
            <a:lstStyle/>
            <a:p>
              <a:endParaRPr lang="en-US"/>
            </a:p>
          </p:txBody>
        </p:sp>
        <p:sp>
          <p:nvSpPr>
            <p:cNvPr id="58387" name="Freeform 24"/>
            <p:cNvSpPr>
              <a:spLocks/>
            </p:cNvSpPr>
            <p:nvPr/>
          </p:nvSpPr>
          <p:spPr bwMode="auto">
            <a:xfrm>
              <a:off x="4368" y="3564"/>
              <a:ext cx="277" cy="265"/>
            </a:xfrm>
            <a:custGeom>
              <a:avLst/>
              <a:gdLst>
                <a:gd name="T0" fmla="*/ 0 w 277"/>
                <a:gd name="T1" fmla="*/ 228 h 265"/>
                <a:gd name="T2" fmla="*/ 36 w 277"/>
                <a:gd name="T3" fmla="*/ 228 h 265"/>
                <a:gd name="T4" fmla="*/ 36 w 277"/>
                <a:gd name="T5" fmla="*/ 192 h 265"/>
                <a:gd name="T6" fmla="*/ 36 w 277"/>
                <a:gd name="T7" fmla="*/ 156 h 265"/>
                <a:gd name="T8" fmla="*/ 24 w 277"/>
                <a:gd name="T9" fmla="*/ 120 h 265"/>
                <a:gd name="T10" fmla="*/ 48 w 277"/>
                <a:gd name="T11" fmla="*/ 84 h 265"/>
                <a:gd name="T12" fmla="*/ 48 w 277"/>
                <a:gd name="T13" fmla="*/ 48 h 265"/>
                <a:gd name="T14" fmla="*/ 48 w 277"/>
                <a:gd name="T15" fmla="*/ 12 h 265"/>
                <a:gd name="T16" fmla="*/ 84 w 277"/>
                <a:gd name="T17" fmla="*/ 0 h 265"/>
                <a:gd name="T18" fmla="*/ 120 w 277"/>
                <a:gd name="T19" fmla="*/ 0 h 265"/>
                <a:gd name="T20" fmla="*/ 156 w 277"/>
                <a:gd name="T21" fmla="*/ 12 h 265"/>
                <a:gd name="T22" fmla="*/ 192 w 277"/>
                <a:gd name="T23" fmla="*/ 36 h 265"/>
                <a:gd name="T24" fmla="*/ 216 w 277"/>
                <a:gd name="T25" fmla="*/ 72 h 265"/>
                <a:gd name="T26" fmla="*/ 252 w 277"/>
                <a:gd name="T27" fmla="*/ 96 h 265"/>
                <a:gd name="T28" fmla="*/ 264 w 277"/>
                <a:gd name="T29" fmla="*/ 132 h 265"/>
                <a:gd name="T30" fmla="*/ 276 w 277"/>
                <a:gd name="T31" fmla="*/ 168 h 265"/>
                <a:gd name="T32" fmla="*/ 276 w 277"/>
                <a:gd name="T33" fmla="*/ 204 h 265"/>
                <a:gd name="T34" fmla="*/ 240 w 277"/>
                <a:gd name="T35" fmla="*/ 228 h 265"/>
                <a:gd name="T36" fmla="*/ 204 w 277"/>
                <a:gd name="T37" fmla="*/ 252 h 265"/>
                <a:gd name="T38" fmla="*/ 168 w 277"/>
                <a:gd name="T39" fmla="*/ 252 h 265"/>
                <a:gd name="T40" fmla="*/ 132 w 277"/>
                <a:gd name="T41" fmla="*/ 264 h 265"/>
                <a:gd name="T42" fmla="*/ 96 w 277"/>
                <a:gd name="T43" fmla="*/ 264 h 265"/>
                <a:gd name="T44" fmla="*/ 60 w 277"/>
                <a:gd name="T45" fmla="*/ 264 h 265"/>
                <a:gd name="T46" fmla="*/ 24 w 277"/>
                <a:gd name="T47" fmla="*/ 264 h 265"/>
                <a:gd name="T48" fmla="*/ 24 w 277"/>
                <a:gd name="T49" fmla="*/ 228 h 265"/>
                <a:gd name="T50" fmla="*/ 0 w 277"/>
                <a:gd name="T51" fmla="*/ 228 h 2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7"/>
                <a:gd name="T79" fmla="*/ 0 h 265"/>
                <a:gd name="T80" fmla="*/ 277 w 277"/>
                <a:gd name="T81" fmla="*/ 265 h 2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7" h="265">
                  <a:moveTo>
                    <a:pt x="0" y="228"/>
                  </a:moveTo>
                  <a:lnTo>
                    <a:pt x="36" y="228"/>
                  </a:lnTo>
                  <a:lnTo>
                    <a:pt x="36" y="192"/>
                  </a:lnTo>
                  <a:lnTo>
                    <a:pt x="36" y="156"/>
                  </a:lnTo>
                  <a:lnTo>
                    <a:pt x="24" y="120"/>
                  </a:lnTo>
                  <a:lnTo>
                    <a:pt x="48" y="84"/>
                  </a:lnTo>
                  <a:lnTo>
                    <a:pt x="48" y="48"/>
                  </a:lnTo>
                  <a:lnTo>
                    <a:pt x="48" y="12"/>
                  </a:lnTo>
                  <a:lnTo>
                    <a:pt x="84" y="0"/>
                  </a:lnTo>
                  <a:lnTo>
                    <a:pt x="120" y="0"/>
                  </a:lnTo>
                  <a:lnTo>
                    <a:pt x="156" y="12"/>
                  </a:lnTo>
                  <a:lnTo>
                    <a:pt x="192" y="36"/>
                  </a:lnTo>
                  <a:lnTo>
                    <a:pt x="216" y="72"/>
                  </a:lnTo>
                  <a:lnTo>
                    <a:pt x="252" y="96"/>
                  </a:lnTo>
                  <a:lnTo>
                    <a:pt x="264" y="132"/>
                  </a:lnTo>
                  <a:lnTo>
                    <a:pt x="276" y="168"/>
                  </a:lnTo>
                  <a:lnTo>
                    <a:pt x="276" y="204"/>
                  </a:lnTo>
                  <a:lnTo>
                    <a:pt x="240" y="228"/>
                  </a:lnTo>
                  <a:lnTo>
                    <a:pt x="204" y="252"/>
                  </a:lnTo>
                  <a:lnTo>
                    <a:pt x="168" y="252"/>
                  </a:lnTo>
                  <a:lnTo>
                    <a:pt x="132" y="264"/>
                  </a:lnTo>
                  <a:lnTo>
                    <a:pt x="96" y="264"/>
                  </a:lnTo>
                  <a:lnTo>
                    <a:pt x="60" y="264"/>
                  </a:lnTo>
                  <a:lnTo>
                    <a:pt x="24" y="264"/>
                  </a:lnTo>
                  <a:lnTo>
                    <a:pt x="24" y="228"/>
                  </a:lnTo>
                  <a:lnTo>
                    <a:pt x="0" y="228"/>
                  </a:lnTo>
                </a:path>
              </a:pathLst>
            </a:custGeom>
            <a:solidFill>
              <a:schemeClr val="accent1"/>
            </a:solidFill>
            <a:ln w="12700" cap="rnd">
              <a:solidFill>
                <a:schemeClr val="tx1"/>
              </a:solidFill>
              <a:round/>
              <a:headEnd/>
              <a:tailEnd/>
            </a:ln>
          </p:spPr>
          <p:txBody>
            <a:bodyPr/>
            <a:lstStyle/>
            <a:p>
              <a:endParaRPr lang="en-US"/>
            </a:p>
          </p:txBody>
        </p:sp>
        <p:sp>
          <p:nvSpPr>
            <p:cNvPr id="58388" name="Freeform 25"/>
            <p:cNvSpPr>
              <a:spLocks/>
            </p:cNvSpPr>
            <p:nvPr/>
          </p:nvSpPr>
          <p:spPr bwMode="auto">
            <a:xfrm>
              <a:off x="4368" y="2700"/>
              <a:ext cx="277" cy="265"/>
            </a:xfrm>
            <a:custGeom>
              <a:avLst/>
              <a:gdLst>
                <a:gd name="T0" fmla="*/ 0 w 277"/>
                <a:gd name="T1" fmla="*/ 228 h 265"/>
                <a:gd name="T2" fmla="*/ 36 w 277"/>
                <a:gd name="T3" fmla="*/ 228 h 265"/>
                <a:gd name="T4" fmla="*/ 36 w 277"/>
                <a:gd name="T5" fmla="*/ 192 h 265"/>
                <a:gd name="T6" fmla="*/ 36 w 277"/>
                <a:gd name="T7" fmla="*/ 156 h 265"/>
                <a:gd name="T8" fmla="*/ 24 w 277"/>
                <a:gd name="T9" fmla="*/ 120 h 265"/>
                <a:gd name="T10" fmla="*/ 48 w 277"/>
                <a:gd name="T11" fmla="*/ 84 h 265"/>
                <a:gd name="T12" fmla="*/ 48 w 277"/>
                <a:gd name="T13" fmla="*/ 48 h 265"/>
                <a:gd name="T14" fmla="*/ 48 w 277"/>
                <a:gd name="T15" fmla="*/ 12 h 265"/>
                <a:gd name="T16" fmla="*/ 84 w 277"/>
                <a:gd name="T17" fmla="*/ 0 h 265"/>
                <a:gd name="T18" fmla="*/ 120 w 277"/>
                <a:gd name="T19" fmla="*/ 0 h 265"/>
                <a:gd name="T20" fmla="*/ 156 w 277"/>
                <a:gd name="T21" fmla="*/ 12 h 265"/>
                <a:gd name="T22" fmla="*/ 192 w 277"/>
                <a:gd name="T23" fmla="*/ 36 h 265"/>
                <a:gd name="T24" fmla="*/ 216 w 277"/>
                <a:gd name="T25" fmla="*/ 72 h 265"/>
                <a:gd name="T26" fmla="*/ 252 w 277"/>
                <a:gd name="T27" fmla="*/ 96 h 265"/>
                <a:gd name="T28" fmla="*/ 264 w 277"/>
                <a:gd name="T29" fmla="*/ 132 h 265"/>
                <a:gd name="T30" fmla="*/ 276 w 277"/>
                <a:gd name="T31" fmla="*/ 168 h 265"/>
                <a:gd name="T32" fmla="*/ 276 w 277"/>
                <a:gd name="T33" fmla="*/ 204 h 265"/>
                <a:gd name="T34" fmla="*/ 240 w 277"/>
                <a:gd name="T35" fmla="*/ 228 h 265"/>
                <a:gd name="T36" fmla="*/ 204 w 277"/>
                <a:gd name="T37" fmla="*/ 252 h 265"/>
                <a:gd name="T38" fmla="*/ 168 w 277"/>
                <a:gd name="T39" fmla="*/ 252 h 265"/>
                <a:gd name="T40" fmla="*/ 132 w 277"/>
                <a:gd name="T41" fmla="*/ 264 h 265"/>
                <a:gd name="T42" fmla="*/ 96 w 277"/>
                <a:gd name="T43" fmla="*/ 264 h 265"/>
                <a:gd name="T44" fmla="*/ 60 w 277"/>
                <a:gd name="T45" fmla="*/ 264 h 265"/>
                <a:gd name="T46" fmla="*/ 24 w 277"/>
                <a:gd name="T47" fmla="*/ 264 h 265"/>
                <a:gd name="T48" fmla="*/ 24 w 277"/>
                <a:gd name="T49" fmla="*/ 228 h 265"/>
                <a:gd name="T50" fmla="*/ 0 w 277"/>
                <a:gd name="T51" fmla="*/ 228 h 2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7"/>
                <a:gd name="T79" fmla="*/ 0 h 265"/>
                <a:gd name="T80" fmla="*/ 277 w 277"/>
                <a:gd name="T81" fmla="*/ 265 h 2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7" h="265">
                  <a:moveTo>
                    <a:pt x="0" y="228"/>
                  </a:moveTo>
                  <a:lnTo>
                    <a:pt x="36" y="228"/>
                  </a:lnTo>
                  <a:lnTo>
                    <a:pt x="36" y="192"/>
                  </a:lnTo>
                  <a:lnTo>
                    <a:pt x="36" y="156"/>
                  </a:lnTo>
                  <a:lnTo>
                    <a:pt x="24" y="120"/>
                  </a:lnTo>
                  <a:lnTo>
                    <a:pt x="48" y="84"/>
                  </a:lnTo>
                  <a:lnTo>
                    <a:pt x="48" y="48"/>
                  </a:lnTo>
                  <a:lnTo>
                    <a:pt x="48" y="12"/>
                  </a:lnTo>
                  <a:lnTo>
                    <a:pt x="84" y="0"/>
                  </a:lnTo>
                  <a:lnTo>
                    <a:pt x="120" y="0"/>
                  </a:lnTo>
                  <a:lnTo>
                    <a:pt x="156" y="12"/>
                  </a:lnTo>
                  <a:lnTo>
                    <a:pt x="192" y="36"/>
                  </a:lnTo>
                  <a:lnTo>
                    <a:pt x="216" y="72"/>
                  </a:lnTo>
                  <a:lnTo>
                    <a:pt x="252" y="96"/>
                  </a:lnTo>
                  <a:lnTo>
                    <a:pt x="264" y="132"/>
                  </a:lnTo>
                  <a:lnTo>
                    <a:pt x="276" y="168"/>
                  </a:lnTo>
                  <a:lnTo>
                    <a:pt x="276" y="204"/>
                  </a:lnTo>
                  <a:lnTo>
                    <a:pt x="240" y="228"/>
                  </a:lnTo>
                  <a:lnTo>
                    <a:pt x="204" y="252"/>
                  </a:lnTo>
                  <a:lnTo>
                    <a:pt x="168" y="252"/>
                  </a:lnTo>
                  <a:lnTo>
                    <a:pt x="132" y="264"/>
                  </a:lnTo>
                  <a:lnTo>
                    <a:pt x="96" y="264"/>
                  </a:lnTo>
                  <a:lnTo>
                    <a:pt x="60" y="264"/>
                  </a:lnTo>
                  <a:lnTo>
                    <a:pt x="24" y="264"/>
                  </a:lnTo>
                  <a:lnTo>
                    <a:pt x="24" y="228"/>
                  </a:lnTo>
                  <a:lnTo>
                    <a:pt x="0" y="228"/>
                  </a:lnTo>
                </a:path>
              </a:pathLst>
            </a:custGeom>
            <a:solidFill>
              <a:schemeClr val="accent1"/>
            </a:solidFill>
            <a:ln w="12700" cap="rnd">
              <a:solidFill>
                <a:schemeClr val="tx1"/>
              </a:solidFill>
              <a:round/>
              <a:headEnd/>
              <a:tailEnd/>
            </a:ln>
          </p:spPr>
          <p:txBody>
            <a:bodyPr/>
            <a:lstStyle/>
            <a:p>
              <a:endParaRPr lang="en-US"/>
            </a:p>
          </p:txBody>
        </p:sp>
        <p:sp>
          <p:nvSpPr>
            <p:cNvPr id="58389" name="Freeform 26"/>
            <p:cNvSpPr>
              <a:spLocks/>
            </p:cNvSpPr>
            <p:nvPr/>
          </p:nvSpPr>
          <p:spPr bwMode="auto">
            <a:xfrm>
              <a:off x="4416" y="1788"/>
              <a:ext cx="277" cy="265"/>
            </a:xfrm>
            <a:custGeom>
              <a:avLst/>
              <a:gdLst>
                <a:gd name="T0" fmla="*/ 0 w 277"/>
                <a:gd name="T1" fmla="*/ 228 h 265"/>
                <a:gd name="T2" fmla="*/ 36 w 277"/>
                <a:gd name="T3" fmla="*/ 228 h 265"/>
                <a:gd name="T4" fmla="*/ 36 w 277"/>
                <a:gd name="T5" fmla="*/ 192 h 265"/>
                <a:gd name="T6" fmla="*/ 36 w 277"/>
                <a:gd name="T7" fmla="*/ 156 h 265"/>
                <a:gd name="T8" fmla="*/ 24 w 277"/>
                <a:gd name="T9" fmla="*/ 120 h 265"/>
                <a:gd name="T10" fmla="*/ 48 w 277"/>
                <a:gd name="T11" fmla="*/ 84 h 265"/>
                <a:gd name="T12" fmla="*/ 48 w 277"/>
                <a:gd name="T13" fmla="*/ 48 h 265"/>
                <a:gd name="T14" fmla="*/ 48 w 277"/>
                <a:gd name="T15" fmla="*/ 12 h 265"/>
                <a:gd name="T16" fmla="*/ 84 w 277"/>
                <a:gd name="T17" fmla="*/ 0 h 265"/>
                <a:gd name="T18" fmla="*/ 120 w 277"/>
                <a:gd name="T19" fmla="*/ 0 h 265"/>
                <a:gd name="T20" fmla="*/ 156 w 277"/>
                <a:gd name="T21" fmla="*/ 12 h 265"/>
                <a:gd name="T22" fmla="*/ 192 w 277"/>
                <a:gd name="T23" fmla="*/ 36 h 265"/>
                <a:gd name="T24" fmla="*/ 216 w 277"/>
                <a:gd name="T25" fmla="*/ 72 h 265"/>
                <a:gd name="T26" fmla="*/ 252 w 277"/>
                <a:gd name="T27" fmla="*/ 96 h 265"/>
                <a:gd name="T28" fmla="*/ 264 w 277"/>
                <a:gd name="T29" fmla="*/ 132 h 265"/>
                <a:gd name="T30" fmla="*/ 276 w 277"/>
                <a:gd name="T31" fmla="*/ 168 h 265"/>
                <a:gd name="T32" fmla="*/ 276 w 277"/>
                <a:gd name="T33" fmla="*/ 204 h 265"/>
                <a:gd name="T34" fmla="*/ 240 w 277"/>
                <a:gd name="T35" fmla="*/ 228 h 265"/>
                <a:gd name="T36" fmla="*/ 204 w 277"/>
                <a:gd name="T37" fmla="*/ 252 h 265"/>
                <a:gd name="T38" fmla="*/ 168 w 277"/>
                <a:gd name="T39" fmla="*/ 252 h 265"/>
                <a:gd name="T40" fmla="*/ 132 w 277"/>
                <a:gd name="T41" fmla="*/ 264 h 265"/>
                <a:gd name="T42" fmla="*/ 96 w 277"/>
                <a:gd name="T43" fmla="*/ 264 h 265"/>
                <a:gd name="T44" fmla="*/ 60 w 277"/>
                <a:gd name="T45" fmla="*/ 264 h 265"/>
                <a:gd name="T46" fmla="*/ 24 w 277"/>
                <a:gd name="T47" fmla="*/ 264 h 265"/>
                <a:gd name="T48" fmla="*/ 24 w 277"/>
                <a:gd name="T49" fmla="*/ 228 h 265"/>
                <a:gd name="T50" fmla="*/ 0 w 277"/>
                <a:gd name="T51" fmla="*/ 228 h 2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7"/>
                <a:gd name="T79" fmla="*/ 0 h 265"/>
                <a:gd name="T80" fmla="*/ 277 w 277"/>
                <a:gd name="T81" fmla="*/ 265 h 2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7" h="265">
                  <a:moveTo>
                    <a:pt x="0" y="228"/>
                  </a:moveTo>
                  <a:lnTo>
                    <a:pt x="36" y="228"/>
                  </a:lnTo>
                  <a:lnTo>
                    <a:pt x="36" y="192"/>
                  </a:lnTo>
                  <a:lnTo>
                    <a:pt x="36" y="156"/>
                  </a:lnTo>
                  <a:lnTo>
                    <a:pt x="24" y="120"/>
                  </a:lnTo>
                  <a:lnTo>
                    <a:pt x="48" y="84"/>
                  </a:lnTo>
                  <a:lnTo>
                    <a:pt x="48" y="48"/>
                  </a:lnTo>
                  <a:lnTo>
                    <a:pt x="48" y="12"/>
                  </a:lnTo>
                  <a:lnTo>
                    <a:pt x="84" y="0"/>
                  </a:lnTo>
                  <a:lnTo>
                    <a:pt x="120" y="0"/>
                  </a:lnTo>
                  <a:lnTo>
                    <a:pt x="156" y="12"/>
                  </a:lnTo>
                  <a:lnTo>
                    <a:pt x="192" y="36"/>
                  </a:lnTo>
                  <a:lnTo>
                    <a:pt x="216" y="72"/>
                  </a:lnTo>
                  <a:lnTo>
                    <a:pt x="252" y="96"/>
                  </a:lnTo>
                  <a:lnTo>
                    <a:pt x="264" y="132"/>
                  </a:lnTo>
                  <a:lnTo>
                    <a:pt x="276" y="168"/>
                  </a:lnTo>
                  <a:lnTo>
                    <a:pt x="276" y="204"/>
                  </a:lnTo>
                  <a:lnTo>
                    <a:pt x="240" y="228"/>
                  </a:lnTo>
                  <a:lnTo>
                    <a:pt x="204" y="252"/>
                  </a:lnTo>
                  <a:lnTo>
                    <a:pt x="168" y="252"/>
                  </a:lnTo>
                  <a:lnTo>
                    <a:pt x="132" y="264"/>
                  </a:lnTo>
                  <a:lnTo>
                    <a:pt x="96" y="264"/>
                  </a:lnTo>
                  <a:lnTo>
                    <a:pt x="60" y="264"/>
                  </a:lnTo>
                  <a:lnTo>
                    <a:pt x="24" y="264"/>
                  </a:lnTo>
                  <a:lnTo>
                    <a:pt x="24" y="228"/>
                  </a:lnTo>
                  <a:lnTo>
                    <a:pt x="0" y="228"/>
                  </a:lnTo>
                </a:path>
              </a:pathLst>
            </a:custGeom>
            <a:solidFill>
              <a:schemeClr val="accent1"/>
            </a:solidFill>
            <a:ln w="12700" cap="rnd">
              <a:solidFill>
                <a:schemeClr val="tx1"/>
              </a:solidFill>
              <a:round/>
              <a:headEnd/>
              <a:tailEnd/>
            </a:ln>
          </p:spPr>
          <p:txBody>
            <a:bodyPr/>
            <a:lstStyle/>
            <a:p>
              <a:endParaRPr lang="en-US"/>
            </a:p>
          </p:txBody>
        </p:sp>
        <p:sp>
          <p:nvSpPr>
            <p:cNvPr id="58390" name="Freeform 27"/>
            <p:cNvSpPr>
              <a:spLocks/>
            </p:cNvSpPr>
            <p:nvPr/>
          </p:nvSpPr>
          <p:spPr bwMode="auto">
            <a:xfrm>
              <a:off x="4656" y="3744"/>
              <a:ext cx="841" cy="301"/>
            </a:xfrm>
            <a:custGeom>
              <a:avLst/>
              <a:gdLst>
                <a:gd name="T0" fmla="*/ 0 w 841"/>
                <a:gd name="T1" fmla="*/ 0 h 301"/>
                <a:gd name="T2" fmla="*/ 24 w 841"/>
                <a:gd name="T3" fmla="*/ 36 h 301"/>
                <a:gd name="T4" fmla="*/ 60 w 841"/>
                <a:gd name="T5" fmla="*/ 36 h 301"/>
                <a:gd name="T6" fmla="*/ 96 w 841"/>
                <a:gd name="T7" fmla="*/ 36 h 301"/>
                <a:gd name="T8" fmla="*/ 132 w 841"/>
                <a:gd name="T9" fmla="*/ 48 h 301"/>
                <a:gd name="T10" fmla="*/ 156 w 841"/>
                <a:gd name="T11" fmla="*/ 84 h 301"/>
                <a:gd name="T12" fmla="*/ 192 w 841"/>
                <a:gd name="T13" fmla="*/ 120 h 301"/>
                <a:gd name="T14" fmla="*/ 228 w 841"/>
                <a:gd name="T15" fmla="*/ 132 h 301"/>
                <a:gd name="T16" fmla="*/ 324 w 841"/>
                <a:gd name="T17" fmla="*/ 132 h 301"/>
                <a:gd name="T18" fmla="*/ 396 w 841"/>
                <a:gd name="T19" fmla="*/ 144 h 301"/>
                <a:gd name="T20" fmla="*/ 468 w 841"/>
                <a:gd name="T21" fmla="*/ 144 h 301"/>
                <a:gd name="T22" fmla="*/ 504 w 841"/>
                <a:gd name="T23" fmla="*/ 156 h 301"/>
                <a:gd name="T24" fmla="*/ 576 w 841"/>
                <a:gd name="T25" fmla="*/ 156 h 301"/>
                <a:gd name="T26" fmla="*/ 624 w 841"/>
                <a:gd name="T27" fmla="*/ 180 h 301"/>
                <a:gd name="T28" fmla="*/ 660 w 841"/>
                <a:gd name="T29" fmla="*/ 216 h 301"/>
                <a:gd name="T30" fmla="*/ 696 w 841"/>
                <a:gd name="T31" fmla="*/ 228 h 301"/>
                <a:gd name="T32" fmla="*/ 732 w 841"/>
                <a:gd name="T33" fmla="*/ 252 h 301"/>
                <a:gd name="T34" fmla="*/ 768 w 841"/>
                <a:gd name="T35" fmla="*/ 276 h 301"/>
                <a:gd name="T36" fmla="*/ 804 w 841"/>
                <a:gd name="T37" fmla="*/ 288 h 301"/>
                <a:gd name="T38" fmla="*/ 840 w 841"/>
                <a:gd name="T39" fmla="*/ 300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1"/>
                <a:gd name="T61" fmla="*/ 0 h 301"/>
                <a:gd name="T62" fmla="*/ 841 w 841"/>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1" h="301">
                  <a:moveTo>
                    <a:pt x="0" y="0"/>
                  </a:moveTo>
                  <a:lnTo>
                    <a:pt x="24" y="36"/>
                  </a:lnTo>
                  <a:lnTo>
                    <a:pt x="60" y="36"/>
                  </a:lnTo>
                  <a:lnTo>
                    <a:pt x="96" y="36"/>
                  </a:lnTo>
                  <a:lnTo>
                    <a:pt x="132" y="48"/>
                  </a:lnTo>
                  <a:lnTo>
                    <a:pt x="156" y="84"/>
                  </a:lnTo>
                  <a:lnTo>
                    <a:pt x="192" y="120"/>
                  </a:lnTo>
                  <a:lnTo>
                    <a:pt x="228" y="132"/>
                  </a:lnTo>
                  <a:lnTo>
                    <a:pt x="324" y="132"/>
                  </a:lnTo>
                  <a:lnTo>
                    <a:pt x="396" y="144"/>
                  </a:lnTo>
                  <a:lnTo>
                    <a:pt x="468" y="144"/>
                  </a:lnTo>
                  <a:lnTo>
                    <a:pt x="504" y="156"/>
                  </a:lnTo>
                  <a:lnTo>
                    <a:pt x="576" y="156"/>
                  </a:lnTo>
                  <a:lnTo>
                    <a:pt x="624" y="180"/>
                  </a:lnTo>
                  <a:lnTo>
                    <a:pt x="660" y="216"/>
                  </a:lnTo>
                  <a:lnTo>
                    <a:pt x="696" y="228"/>
                  </a:lnTo>
                  <a:lnTo>
                    <a:pt x="732" y="252"/>
                  </a:lnTo>
                  <a:lnTo>
                    <a:pt x="768" y="276"/>
                  </a:lnTo>
                  <a:lnTo>
                    <a:pt x="804" y="288"/>
                  </a:lnTo>
                  <a:lnTo>
                    <a:pt x="840" y="30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1" name="Freeform 28"/>
            <p:cNvSpPr>
              <a:spLocks/>
            </p:cNvSpPr>
            <p:nvPr/>
          </p:nvSpPr>
          <p:spPr bwMode="auto">
            <a:xfrm>
              <a:off x="4656" y="2880"/>
              <a:ext cx="841" cy="301"/>
            </a:xfrm>
            <a:custGeom>
              <a:avLst/>
              <a:gdLst>
                <a:gd name="T0" fmla="*/ 0 w 841"/>
                <a:gd name="T1" fmla="*/ 0 h 301"/>
                <a:gd name="T2" fmla="*/ 24 w 841"/>
                <a:gd name="T3" fmla="*/ 36 h 301"/>
                <a:gd name="T4" fmla="*/ 60 w 841"/>
                <a:gd name="T5" fmla="*/ 36 h 301"/>
                <a:gd name="T6" fmla="*/ 96 w 841"/>
                <a:gd name="T7" fmla="*/ 36 h 301"/>
                <a:gd name="T8" fmla="*/ 132 w 841"/>
                <a:gd name="T9" fmla="*/ 48 h 301"/>
                <a:gd name="T10" fmla="*/ 156 w 841"/>
                <a:gd name="T11" fmla="*/ 84 h 301"/>
                <a:gd name="T12" fmla="*/ 192 w 841"/>
                <a:gd name="T13" fmla="*/ 120 h 301"/>
                <a:gd name="T14" fmla="*/ 228 w 841"/>
                <a:gd name="T15" fmla="*/ 132 h 301"/>
                <a:gd name="T16" fmla="*/ 324 w 841"/>
                <a:gd name="T17" fmla="*/ 132 h 301"/>
                <a:gd name="T18" fmla="*/ 396 w 841"/>
                <a:gd name="T19" fmla="*/ 144 h 301"/>
                <a:gd name="T20" fmla="*/ 468 w 841"/>
                <a:gd name="T21" fmla="*/ 144 h 301"/>
                <a:gd name="T22" fmla="*/ 504 w 841"/>
                <a:gd name="T23" fmla="*/ 156 h 301"/>
                <a:gd name="T24" fmla="*/ 576 w 841"/>
                <a:gd name="T25" fmla="*/ 156 h 301"/>
                <a:gd name="T26" fmla="*/ 624 w 841"/>
                <a:gd name="T27" fmla="*/ 180 h 301"/>
                <a:gd name="T28" fmla="*/ 660 w 841"/>
                <a:gd name="T29" fmla="*/ 216 h 301"/>
                <a:gd name="T30" fmla="*/ 696 w 841"/>
                <a:gd name="T31" fmla="*/ 228 h 301"/>
                <a:gd name="T32" fmla="*/ 732 w 841"/>
                <a:gd name="T33" fmla="*/ 252 h 301"/>
                <a:gd name="T34" fmla="*/ 768 w 841"/>
                <a:gd name="T35" fmla="*/ 276 h 301"/>
                <a:gd name="T36" fmla="*/ 804 w 841"/>
                <a:gd name="T37" fmla="*/ 288 h 301"/>
                <a:gd name="T38" fmla="*/ 840 w 841"/>
                <a:gd name="T39" fmla="*/ 300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1"/>
                <a:gd name="T61" fmla="*/ 0 h 301"/>
                <a:gd name="T62" fmla="*/ 841 w 841"/>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1" h="301">
                  <a:moveTo>
                    <a:pt x="0" y="0"/>
                  </a:moveTo>
                  <a:lnTo>
                    <a:pt x="24" y="36"/>
                  </a:lnTo>
                  <a:lnTo>
                    <a:pt x="60" y="36"/>
                  </a:lnTo>
                  <a:lnTo>
                    <a:pt x="96" y="36"/>
                  </a:lnTo>
                  <a:lnTo>
                    <a:pt x="132" y="48"/>
                  </a:lnTo>
                  <a:lnTo>
                    <a:pt x="156" y="84"/>
                  </a:lnTo>
                  <a:lnTo>
                    <a:pt x="192" y="120"/>
                  </a:lnTo>
                  <a:lnTo>
                    <a:pt x="228" y="132"/>
                  </a:lnTo>
                  <a:lnTo>
                    <a:pt x="324" y="132"/>
                  </a:lnTo>
                  <a:lnTo>
                    <a:pt x="396" y="144"/>
                  </a:lnTo>
                  <a:lnTo>
                    <a:pt x="468" y="144"/>
                  </a:lnTo>
                  <a:lnTo>
                    <a:pt x="504" y="156"/>
                  </a:lnTo>
                  <a:lnTo>
                    <a:pt x="576" y="156"/>
                  </a:lnTo>
                  <a:lnTo>
                    <a:pt x="624" y="180"/>
                  </a:lnTo>
                  <a:lnTo>
                    <a:pt x="660" y="216"/>
                  </a:lnTo>
                  <a:lnTo>
                    <a:pt x="696" y="228"/>
                  </a:lnTo>
                  <a:lnTo>
                    <a:pt x="732" y="252"/>
                  </a:lnTo>
                  <a:lnTo>
                    <a:pt x="768" y="276"/>
                  </a:lnTo>
                  <a:lnTo>
                    <a:pt x="804" y="288"/>
                  </a:lnTo>
                  <a:lnTo>
                    <a:pt x="840" y="30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2" name="Freeform 29"/>
            <p:cNvSpPr>
              <a:spLocks/>
            </p:cNvSpPr>
            <p:nvPr/>
          </p:nvSpPr>
          <p:spPr bwMode="auto">
            <a:xfrm>
              <a:off x="4704" y="1968"/>
              <a:ext cx="841" cy="301"/>
            </a:xfrm>
            <a:custGeom>
              <a:avLst/>
              <a:gdLst>
                <a:gd name="T0" fmla="*/ 0 w 841"/>
                <a:gd name="T1" fmla="*/ 0 h 301"/>
                <a:gd name="T2" fmla="*/ 24 w 841"/>
                <a:gd name="T3" fmla="*/ 36 h 301"/>
                <a:gd name="T4" fmla="*/ 60 w 841"/>
                <a:gd name="T5" fmla="*/ 36 h 301"/>
                <a:gd name="T6" fmla="*/ 96 w 841"/>
                <a:gd name="T7" fmla="*/ 36 h 301"/>
                <a:gd name="T8" fmla="*/ 132 w 841"/>
                <a:gd name="T9" fmla="*/ 48 h 301"/>
                <a:gd name="T10" fmla="*/ 156 w 841"/>
                <a:gd name="T11" fmla="*/ 84 h 301"/>
                <a:gd name="T12" fmla="*/ 192 w 841"/>
                <a:gd name="T13" fmla="*/ 120 h 301"/>
                <a:gd name="T14" fmla="*/ 228 w 841"/>
                <a:gd name="T15" fmla="*/ 132 h 301"/>
                <a:gd name="T16" fmla="*/ 324 w 841"/>
                <a:gd name="T17" fmla="*/ 132 h 301"/>
                <a:gd name="T18" fmla="*/ 396 w 841"/>
                <a:gd name="T19" fmla="*/ 144 h 301"/>
                <a:gd name="T20" fmla="*/ 468 w 841"/>
                <a:gd name="T21" fmla="*/ 144 h 301"/>
                <a:gd name="T22" fmla="*/ 504 w 841"/>
                <a:gd name="T23" fmla="*/ 156 h 301"/>
                <a:gd name="T24" fmla="*/ 576 w 841"/>
                <a:gd name="T25" fmla="*/ 156 h 301"/>
                <a:gd name="T26" fmla="*/ 624 w 841"/>
                <a:gd name="T27" fmla="*/ 180 h 301"/>
                <a:gd name="T28" fmla="*/ 660 w 841"/>
                <a:gd name="T29" fmla="*/ 216 h 301"/>
                <a:gd name="T30" fmla="*/ 696 w 841"/>
                <a:gd name="T31" fmla="*/ 228 h 301"/>
                <a:gd name="T32" fmla="*/ 732 w 841"/>
                <a:gd name="T33" fmla="*/ 252 h 301"/>
                <a:gd name="T34" fmla="*/ 768 w 841"/>
                <a:gd name="T35" fmla="*/ 276 h 301"/>
                <a:gd name="T36" fmla="*/ 804 w 841"/>
                <a:gd name="T37" fmla="*/ 288 h 301"/>
                <a:gd name="T38" fmla="*/ 840 w 841"/>
                <a:gd name="T39" fmla="*/ 300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1"/>
                <a:gd name="T61" fmla="*/ 0 h 301"/>
                <a:gd name="T62" fmla="*/ 841 w 841"/>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1" h="301">
                  <a:moveTo>
                    <a:pt x="0" y="0"/>
                  </a:moveTo>
                  <a:lnTo>
                    <a:pt x="24" y="36"/>
                  </a:lnTo>
                  <a:lnTo>
                    <a:pt x="60" y="36"/>
                  </a:lnTo>
                  <a:lnTo>
                    <a:pt x="96" y="36"/>
                  </a:lnTo>
                  <a:lnTo>
                    <a:pt x="132" y="48"/>
                  </a:lnTo>
                  <a:lnTo>
                    <a:pt x="156" y="84"/>
                  </a:lnTo>
                  <a:lnTo>
                    <a:pt x="192" y="120"/>
                  </a:lnTo>
                  <a:lnTo>
                    <a:pt x="228" y="132"/>
                  </a:lnTo>
                  <a:lnTo>
                    <a:pt x="324" y="132"/>
                  </a:lnTo>
                  <a:lnTo>
                    <a:pt x="396" y="144"/>
                  </a:lnTo>
                  <a:lnTo>
                    <a:pt x="468" y="144"/>
                  </a:lnTo>
                  <a:lnTo>
                    <a:pt x="504" y="156"/>
                  </a:lnTo>
                  <a:lnTo>
                    <a:pt x="576" y="156"/>
                  </a:lnTo>
                  <a:lnTo>
                    <a:pt x="624" y="180"/>
                  </a:lnTo>
                  <a:lnTo>
                    <a:pt x="660" y="216"/>
                  </a:lnTo>
                  <a:lnTo>
                    <a:pt x="696" y="228"/>
                  </a:lnTo>
                  <a:lnTo>
                    <a:pt x="732" y="252"/>
                  </a:lnTo>
                  <a:lnTo>
                    <a:pt x="768" y="276"/>
                  </a:lnTo>
                  <a:lnTo>
                    <a:pt x="804" y="288"/>
                  </a:lnTo>
                  <a:lnTo>
                    <a:pt x="840" y="30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3" name="Freeform 30"/>
            <p:cNvSpPr>
              <a:spLocks/>
            </p:cNvSpPr>
            <p:nvPr/>
          </p:nvSpPr>
          <p:spPr bwMode="auto">
            <a:xfrm>
              <a:off x="4704" y="1104"/>
              <a:ext cx="841" cy="301"/>
            </a:xfrm>
            <a:custGeom>
              <a:avLst/>
              <a:gdLst>
                <a:gd name="T0" fmla="*/ 0 w 841"/>
                <a:gd name="T1" fmla="*/ 0 h 301"/>
                <a:gd name="T2" fmla="*/ 24 w 841"/>
                <a:gd name="T3" fmla="*/ 36 h 301"/>
                <a:gd name="T4" fmla="*/ 60 w 841"/>
                <a:gd name="T5" fmla="*/ 36 h 301"/>
                <a:gd name="T6" fmla="*/ 96 w 841"/>
                <a:gd name="T7" fmla="*/ 36 h 301"/>
                <a:gd name="T8" fmla="*/ 132 w 841"/>
                <a:gd name="T9" fmla="*/ 48 h 301"/>
                <a:gd name="T10" fmla="*/ 156 w 841"/>
                <a:gd name="T11" fmla="*/ 84 h 301"/>
                <a:gd name="T12" fmla="*/ 192 w 841"/>
                <a:gd name="T13" fmla="*/ 120 h 301"/>
                <a:gd name="T14" fmla="*/ 228 w 841"/>
                <a:gd name="T15" fmla="*/ 132 h 301"/>
                <a:gd name="T16" fmla="*/ 324 w 841"/>
                <a:gd name="T17" fmla="*/ 132 h 301"/>
                <a:gd name="T18" fmla="*/ 396 w 841"/>
                <a:gd name="T19" fmla="*/ 144 h 301"/>
                <a:gd name="T20" fmla="*/ 468 w 841"/>
                <a:gd name="T21" fmla="*/ 144 h 301"/>
                <a:gd name="T22" fmla="*/ 504 w 841"/>
                <a:gd name="T23" fmla="*/ 156 h 301"/>
                <a:gd name="T24" fmla="*/ 576 w 841"/>
                <a:gd name="T25" fmla="*/ 156 h 301"/>
                <a:gd name="T26" fmla="*/ 624 w 841"/>
                <a:gd name="T27" fmla="*/ 180 h 301"/>
                <a:gd name="T28" fmla="*/ 660 w 841"/>
                <a:gd name="T29" fmla="*/ 216 h 301"/>
                <a:gd name="T30" fmla="*/ 696 w 841"/>
                <a:gd name="T31" fmla="*/ 228 h 301"/>
                <a:gd name="T32" fmla="*/ 732 w 841"/>
                <a:gd name="T33" fmla="*/ 252 h 301"/>
                <a:gd name="T34" fmla="*/ 768 w 841"/>
                <a:gd name="T35" fmla="*/ 276 h 301"/>
                <a:gd name="T36" fmla="*/ 804 w 841"/>
                <a:gd name="T37" fmla="*/ 288 h 301"/>
                <a:gd name="T38" fmla="*/ 840 w 841"/>
                <a:gd name="T39" fmla="*/ 300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1"/>
                <a:gd name="T61" fmla="*/ 0 h 301"/>
                <a:gd name="T62" fmla="*/ 841 w 841"/>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1" h="301">
                  <a:moveTo>
                    <a:pt x="0" y="0"/>
                  </a:moveTo>
                  <a:lnTo>
                    <a:pt x="24" y="36"/>
                  </a:lnTo>
                  <a:lnTo>
                    <a:pt x="60" y="36"/>
                  </a:lnTo>
                  <a:lnTo>
                    <a:pt x="96" y="36"/>
                  </a:lnTo>
                  <a:lnTo>
                    <a:pt x="132" y="48"/>
                  </a:lnTo>
                  <a:lnTo>
                    <a:pt x="156" y="84"/>
                  </a:lnTo>
                  <a:lnTo>
                    <a:pt x="192" y="120"/>
                  </a:lnTo>
                  <a:lnTo>
                    <a:pt x="228" y="132"/>
                  </a:lnTo>
                  <a:lnTo>
                    <a:pt x="324" y="132"/>
                  </a:lnTo>
                  <a:lnTo>
                    <a:pt x="396" y="144"/>
                  </a:lnTo>
                  <a:lnTo>
                    <a:pt x="468" y="144"/>
                  </a:lnTo>
                  <a:lnTo>
                    <a:pt x="504" y="156"/>
                  </a:lnTo>
                  <a:lnTo>
                    <a:pt x="576" y="156"/>
                  </a:lnTo>
                  <a:lnTo>
                    <a:pt x="624" y="180"/>
                  </a:lnTo>
                  <a:lnTo>
                    <a:pt x="660" y="216"/>
                  </a:lnTo>
                  <a:lnTo>
                    <a:pt x="696" y="228"/>
                  </a:lnTo>
                  <a:lnTo>
                    <a:pt x="732" y="252"/>
                  </a:lnTo>
                  <a:lnTo>
                    <a:pt x="768" y="276"/>
                  </a:lnTo>
                  <a:lnTo>
                    <a:pt x="804" y="288"/>
                  </a:lnTo>
                  <a:lnTo>
                    <a:pt x="840" y="30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4" name="Rectangle 31"/>
            <p:cNvSpPr>
              <a:spLocks noChangeArrowheads="1"/>
            </p:cNvSpPr>
            <p:nvPr/>
          </p:nvSpPr>
          <p:spPr bwMode="auto">
            <a:xfrm>
              <a:off x="4743" y="1479"/>
              <a:ext cx="69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sperm</a:t>
              </a:r>
            </a:p>
          </p:txBody>
        </p:sp>
        <p:sp>
          <p:nvSpPr>
            <p:cNvPr id="58395" name="Rectangle 33"/>
            <p:cNvSpPr>
              <a:spLocks noChangeArrowheads="1"/>
            </p:cNvSpPr>
            <p:nvPr/>
          </p:nvSpPr>
          <p:spPr bwMode="auto">
            <a:xfrm>
              <a:off x="4647" y="2439"/>
              <a:ext cx="109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haploid (n)</a:t>
              </a:r>
            </a:p>
          </p:txBody>
        </p:sp>
        <p:sp>
          <p:nvSpPr>
            <p:cNvPr id="58396" name="Rectangle 35"/>
            <p:cNvSpPr>
              <a:spLocks noChangeArrowheads="1"/>
            </p:cNvSpPr>
            <p:nvPr/>
          </p:nvSpPr>
          <p:spPr bwMode="auto">
            <a:xfrm>
              <a:off x="2727" y="3735"/>
              <a:ext cx="98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meiosis II</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wipe(left)">
                                      <p:cBhvr>
                                        <p:cTn id="7" dur="500"/>
                                        <p:tgtEl>
                                          <p:spTgt spid="153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259632" y="18810"/>
            <a:ext cx="5803900" cy="1150938"/>
          </a:xfrm>
        </p:spPr>
        <p:txBody>
          <a:bodyPr/>
          <a:lstStyle/>
          <a:p>
            <a:pPr eaLnBrk="1" hangingPunct="1"/>
            <a:r>
              <a:rPr lang="en-IE" b="1" dirty="0">
                <a:solidFill>
                  <a:schemeClr val="tx1"/>
                </a:solidFill>
                <a:latin typeface="Calibri" charset="0"/>
              </a:rPr>
              <a:t>Learning </a:t>
            </a:r>
            <a:r>
              <a:rPr lang="en-IE" b="1" dirty="0" smtClean="0">
                <a:solidFill>
                  <a:schemeClr val="tx1"/>
                </a:solidFill>
                <a:latin typeface="Calibri" charset="0"/>
              </a:rPr>
              <a:t>Check 2</a:t>
            </a:r>
            <a:endParaRPr lang="en-US" b="1" dirty="0">
              <a:solidFill>
                <a:schemeClr val="tx1"/>
              </a:solidFill>
              <a:latin typeface="Calibri" charset="0"/>
            </a:endParaRPr>
          </a:p>
        </p:txBody>
      </p:sp>
      <p:sp>
        <p:nvSpPr>
          <p:cNvPr id="56322" name="Content Placeholder 2"/>
          <p:cNvSpPr>
            <a:spLocks noGrp="1"/>
          </p:cNvSpPr>
          <p:nvPr>
            <p:ph idx="1"/>
          </p:nvPr>
        </p:nvSpPr>
        <p:spPr>
          <a:xfrm>
            <a:off x="179512" y="1340768"/>
            <a:ext cx="8784976" cy="3960440"/>
          </a:xfrm>
        </p:spPr>
        <p:txBody>
          <a:bodyPr>
            <a:normAutofit/>
          </a:bodyPr>
          <a:lstStyle/>
          <a:p>
            <a:pPr marL="514350" indent="-514350" eaLnBrk="1" hangingPunct="1">
              <a:lnSpc>
                <a:spcPct val="110000"/>
              </a:lnSpc>
              <a:buFontTx/>
              <a:buAutoNum type="arabicPeriod"/>
            </a:pPr>
            <a:r>
              <a:rPr lang="en-IE" sz="3600" dirty="0">
                <a:latin typeface="Arial" charset="0"/>
                <a:cs typeface="Arial" charset="0"/>
              </a:rPr>
              <a:t>What are reproductive cells called?</a:t>
            </a:r>
          </a:p>
          <a:p>
            <a:pPr marL="514350" indent="-514350" eaLnBrk="1" hangingPunct="1">
              <a:lnSpc>
                <a:spcPct val="110000"/>
              </a:lnSpc>
              <a:buFontTx/>
              <a:buAutoNum type="arabicPeriod"/>
            </a:pPr>
            <a:r>
              <a:rPr lang="en-IE" sz="3600" dirty="0">
                <a:latin typeface="Arial" charset="0"/>
                <a:cs typeface="Arial" charset="0"/>
              </a:rPr>
              <a:t>Where are they found?</a:t>
            </a:r>
          </a:p>
          <a:p>
            <a:pPr marL="514350" indent="-514350" eaLnBrk="1" hangingPunct="1">
              <a:lnSpc>
                <a:spcPct val="110000"/>
              </a:lnSpc>
              <a:buFontTx/>
              <a:buAutoNum type="arabicPeriod"/>
            </a:pPr>
            <a:r>
              <a:rPr lang="en-IE" sz="3600" dirty="0">
                <a:latin typeface="Arial" charset="0"/>
                <a:cs typeface="Arial" charset="0"/>
              </a:rPr>
              <a:t>Are they haploid or diploid cells?</a:t>
            </a:r>
          </a:p>
          <a:p>
            <a:pPr marL="514350" indent="-514350" eaLnBrk="1" hangingPunct="1">
              <a:lnSpc>
                <a:spcPct val="110000"/>
              </a:lnSpc>
              <a:buFontTx/>
              <a:buAutoNum type="arabicPeriod"/>
            </a:pPr>
            <a:r>
              <a:rPr lang="en-IE" sz="3600" dirty="0">
                <a:latin typeface="Arial" charset="0"/>
                <a:cs typeface="Arial" charset="0"/>
              </a:rPr>
              <a:t>How are they formed?</a:t>
            </a:r>
          </a:p>
          <a:p>
            <a:pPr marL="514350" indent="-514350" eaLnBrk="1" hangingPunct="1">
              <a:lnSpc>
                <a:spcPct val="110000"/>
              </a:lnSpc>
              <a:buFontTx/>
              <a:buAutoNum type="arabicPeriod"/>
            </a:pPr>
            <a:r>
              <a:rPr lang="en-IE" sz="3600" dirty="0">
                <a:latin typeface="Arial" charset="0"/>
                <a:cs typeface="Arial" charset="0"/>
              </a:rPr>
              <a:t>What is a zygote?</a:t>
            </a:r>
          </a:p>
          <a:p>
            <a:pPr marL="514350" indent="-514350" eaLnBrk="1" hangingPunct="1"/>
            <a:endParaRPr lang="en-US" dirty="0">
              <a:latin typeface="Constantia" charset="0"/>
            </a:endParaRPr>
          </a:p>
        </p:txBody>
      </p:sp>
      <p:sp>
        <p:nvSpPr>
          <p:cNvPr id="563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AAA276-E1FF-114C-887F-7A5FF0894816}" type="slidenum">
              <a:rPr lang="en-US" sz="1200">
                <a:solidFill>
                  <a:srgbClr val="045C75"/>
                </a:solidFill>
              </a:rPr>
              <a:pPr eaLnBrk="1" hangingPunct="1"/>
              <a:t>25</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ln>
            <a:miter lim="800000"/>
            <a:headEnd/>
            <a:tailEnd/>
          </a:ln>
          <a:extLst/>
        </p:spPr>
        <p:txBody>
          <a:bodyPr/>
          <a:lstStyle/>
          <a:p>
            <a:pPr eaLnBrk="1" fontAlgn="auto" hangingPunct="1">
              <a:spcAft>
                <a:spcPts val="0"/>
              </a:spcAft>
              <a:defRPr/>
            </a:pPr>
            <a:r>
              <a:rPr lang="en-IE" b="1" dirty="0" smtClean="0"/>
              <a:t>DNA</a:t>
            </a:r>
            <a:endParaRPr lang="en-US" b="1" dirty="0" smtClean="0"/>
          </a:p>
        </p:txBody>
      </p:sp>
      <p:sp>
        <p:nvSpPr>
          <p:cNvPr id="60418" name="Rectangle 3"/>
          <p:cNvSpPr>
            <a:spLocks noGrp="1" noChangeArrowheads="1"/>
          </p:cNvSpPr>
          <p:nvPr>
            <p:ph type="subTitle" idx="1"/>
          </p:nvPr>
        </p:nvSpPr>
        <p:spPr>
          <a:xfrm>
            <a:off x="250825" y="1557338"/>
            <a:ext cx="8066088" cy="1800225"/>
          </a:xfrm>
        </p:spPr>
        <p:txBody>
          <a:bodyPr/>
          <a:lstStyle/>
          <a:p>
            <a:pPr marR="0" algn="l" eaLnBrk="1" hangingPunct="1">
              <a:spcBef>
                <a:spcPct val="0"/>
              </a:spcBef>
            </a:pPr>
            <a:r>
              <a:rPr lang="en-IE" sz="5400" b="1" dirty="0">
                <a:solidFill>
                  <a:srgbClr val="000000"/>
                </a:solidFill>
                <a:latin typeface="Constantia" charset="0"/>
              </a:rPr>
              <a:t>Deoxyribonucleic Acid</a:t>
            </a:r>
            <a:endParaRPr lang="en-US" sz="5400" b="1" dirty="0">
              <a:solidFill>
                <a:srgbClr val="000000"/>
              </a:solidFill>
              <a:latin typeface="Constantia" charset="0"/>
            </a:endParaRPr>
          </a:p>
        </p:txBody>
      </p:sp>
      <p:sp>
        <p:nvSpPr>
          <p:cNvPr id="604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FD3B03-11C8-5940-A311-6AB061BF8324}" type="slidenum">
              <a:rPr lang="en-US" sz="1200">
                <a:solidFill>
                  <a:srgbClr val="D1EAEE"/>
                </a:solidFill>
              </a:rPr>
              <a:pPr eaLnBrk="1" hangingPunct="1"/>
              <a:t>26</a:t>
            </a:fld>
            <a:endParaRPr lang="en-US" sz="1200">
              <a:solidFill>
                <a:srgbClr val="D1EAEE"/>
              </a:solidFill>
            </a:endParaRPr>
          </a:p>
        </p:txBody>
      </p:sp>
      <p:pic>
        <p:nvPicPr>
          <p:cNvPr id="12292" name="Picture 4" descr="dna58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3644900"/>
            <a:ext cx="11509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heel(4)">
                                      <p:cBhvr>
                                        <p:cTn id="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67544" y="188640"/>
            <a:ext cx="8229600" cy="1081088"/>
          </a:xfrm>
        </p:spPr>
        <p:txBody>
          <a:bodyPr/>
          <a:lstStyle/>
          <a:p>
            <a:pPr eaLnBrk="1" hangingPunct="1"/>
            <a:r>
              <a:rPr lang="en-IE" b="1" dirty="0">
                <a:latin typeface="Calibri" charset="0"/>
              </a:rPr>
              <a:t>Lesson Objectives</a:t>
            </a:r>
            <a:endParaRPr lang="en-US" b="1" dirty="0">
              <a:latin typeface="Calibri" charset="0"/>
            </a:endParaRPr>
          </a:p>
        </p:txBody>
      </p:sp>
      <p:sp>
        <p:nvSpPr>
          <p:cNvPr id="3" name="Content Placeholder 2"/>
          <p:cNvSpPr>
            <a:spLocks noGrp="1"/>
          </p:cNvSpPr>
          <p:nvPr>
            <p:ph idx="1"/>
          </p:nvPr>
        </p:nvSpPr>
        <p:spPr>
          <a:xfrm>
            <a:off x="283270" y="1340768"/>
            <a:ext cx="8537202" cy="5184576"/>
          </a:xfrm>
        </p:spPr>
        <p:txBody>
          <a:bodyPr>
            <a:normAutofit fontScale="77500" lnSpcReduction="20000"/>
          </a:bodyPr>
          <a:lstStyle/>
          <a:p>
            <a:pPr marL="274320" indent="-274320" eaLnBrk="1" fontAlgn="auto" hangingPunct="1">
              <a:spcAft>
                <a:spcPts val="0"/>
              </a:spcAft>
              <a:buClr>
                <a:schemeClr val="accent3"/>
              </a:buClr>
              <a:buFont typeface="Wingdings 2" pitchFamily="18" charset="2"/>
              <a:buNone/>
              <a:defRPr/>
            </a:pPr>
            <a:r>
              <a:rPr lang="en-US" sz="4100" dirty="0" smtClean="0">
                <a:ea typeface="+mn-ea"/>
                <a:cs typeface="+mn-cs"/>
              </a:rPr>
              <a:t>At the end of this lesson you should be able to </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 Outline the simple structure of DNA</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Name the four bases and the base pairs in DNA</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Distinguish between coding and non coding structures</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Define triplet base code</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Outline the structure of RNA</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Name the bases in RNA</a:t>
            </a:r>
          </a:p>
          <a:p>
            <a:pPr marL="514350" indent="-514350" eaLnBrk="1" fontAlgn="auto" hangingPunct="1">
              <a:spcAft>
                <a:spcPts val="0"/>
              </a:spcAft>
              <a:buClr>
                <a:schemeClr val="accent3"/>
              </a:buClr>
              <a:buFont typeface="+mj-lt"/>
              <a:buAutoNum type="arabicPeriod"/>
              <a:defRPr/>
            </a:pPr>
            <a:r>
              <a:rPr lang="en-US" sz="4100" dirty="0" smtClean="0">
                <a:ea typeface="+mn-ea"/>
                <a:cs typeface="+mn-cs"/>
              </a:rPr>
              <a:t>Discuss the replication of DNA</a:t>
            </a:r>
          </a:p>
          <a:p>
            <a:pPr marL="274320" indent="-274320" eaLnBrk="1" fontAlgn="auto" hangingPunct="1">
              <a:spcAft>
                <a:spcPts val="0"/>
              </a:spcAft>
              <a:buClr>
                <a:schemeClr val="accent3"/>
              </a:buClr>
              <a:buFont typeface="Wingdings 2"/>
              <a:buChar char=""/>
              <a:defRPr/>
            </a:pPr>
            <a:endParaRPr lang="en-US" dirty="0" smtClean="0">
              <a:ea typeface="+mn-ea"/>
              <a:cs typeface="+mn-cs"/>
            </a:endParaRPr>
          </a:p>
          <a:p>
            <a:pPr marL="274320" indent="-274320" eaLnBrk="1" fontAlgn="auto" hangingPunct="1">
              <a:spcAft>
                <a:spcPts val="0"/>
              </a:spcAft>
              <a:buClr>
                <a:schemeClr val="accent3"/>
              </a:buClr>
              <a:buFont typeface="Wingdings 2"/>
              <a:buChar char=""/>
              <a:defRPr/>
            </a:pPr>
            <a:endParaRPr lang="en-US" dirty="0">
              <a:ea typeface="+mn-ea"/>
              <a:cs typeface="+mn-cs"/>
            </a:endParaRPr>
          </a:p>
        </p:txBody>
      </p:sp>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58B48A-A317-2C40-944E-317C0AD5411E}" type="slidenum">
              <a:rPr lang="en-US" sz="1200">
                <a:solidFill>
                  <a:srgbClr val="045C75"/>
                </a:solidFill>
              </a:rPr>
              <a:pPr eaLnBrk="1" hangingPunct="1"/>
              <a:t>27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Biology BOOK\Biology Book--Diagrams\16.02 Chm--Helix--DNA .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57200"/>
            <a:ext cx="11636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C:\Biology BOOK\Biology Book--Diagrams\16.02 Chm--Helix--DNA .tif"/>
          <p:cNvPicPr>
            <a:picLocks noChangeAspect="1" noChangeArrowheads="1"/>
          </p:cNvPicPr>
          <p:nvPr/>
        </p:nvPicPr>
        <p:blipFill>
          <a:blip r:embed="rId2">
            <a:extLst>
              <a:ext uri="{28A0092B-C50C-407E-A947-70E740481C1C}">
                <a14:useLocalDpi xmlns:a14="http://schemas.microsoft.com/office/drawing/2010/main" val="0"/>
              </a:ext>
            </a:extLst>
          </a:blip>
          <a:srcRect b="71428"/>
          <a:stretch>
            <a:fillRect/>
          </a:stretch>
        </p:blipFill>
        <p:spPr bwMode="auto">
          <a:xfrm>
            <a:off x="1643063" y="1785938"/>
            <a:ext cx="2667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Biology BOOK\Biology Book--Diagrams\16.02 Chm--Helix--DNA .tif"/>
          <p:cNvPicPr>
            <a:picLocks noChangeAspect="1" noChangeArrowheads="1"/>
          </p:cNvPicPr>
          <p:nvPr/>
        </p:nvPicPr>
        <p:blipFill>
          <a:blip r:embed="rId2">
            <a:extLst>
              <a:ext uri="{28A0092B-C50C-407E-A947-70E740481C1C}">
                <a14:useLocalDpi xmlns:a14="http://schemas.microsoft.com/office/drawing/2010/main" val="0"/>
              </a:ext>
            </a:extLst>
          </a:blip>
          <a:srcRect t="28572" b="32143"/>
          <a:stretch>
            <a:fillRect/>
          </a:stretch>
        </p:blipFill>
        <p:spPr bwMode="auto">
          <a:xfrm>
            <a:off x="4286250" y="1785938"/>
            <a:ext cx="1974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C:\Biology BOOK\Biology Book--Diagrams\16.02 Chm--Helix--DNA .tif"/>
          <p:cNvPicPr>
            <a:picLocks noChangeAspect="1" noChangeArrowheads="1"/>
          </p:cNvPicPr>
          <p:nvPr/>
        </p:nvPicPr>
        <p:blipFill>
          <a:blip r:embed="rId2">
            <a:extLst>
              <a:ext uri="{28A0092B-C50C-407E-A947-70E740481C1C}">
                <a14:useLocalDpi xmlns:a14="http://schemas.microsoft.com/office/drawing/2010/main" val="0"/>
              </a:ext>
            </a:extLst>
          </a:blip>
          <a:srcRect t="73810"/>
          <a:stretch>
            <a:fillRect/>
          </a:stretch>
        </p:blipFill>
        <p:spPr bwMode="auto">
          <a:xfrm>
            <a:off x="6000750" y="2214563"/>
            <a:ext cx="26447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3B4E3C-7B57-1F40-901B-CC952ADE98E7}" type="slidenum">
              <a:rPr lang="en-US" sz="1200">
                <a:solidFill>
                  <a:srgbClr val="045C75"/>
                </a:solidFill>
              </a:rPr>
              <a:pPr eaLnBrk="1" hangingPunct="1"/>
              <a:t>28</a:t>
            </a:fld>
            <a:endParaRPr lang="en-US" sz="1200">
              <a:solidFill>
                <a:srgbClr val="045C75"/>
              </a:solidFill>
            </a:endParaRPr>
          </a:p>
        </p:txBody>
      </p:sp>
      <p:sp>
        <p:nvSpPr>
          <p:cNvPr id="62470" name="TextBox 6"/>
          <p:cNvSpPr txBox="1">
            <a:spLocks noChangeArrowheads="1"/>
          </p:cNvSpPr>
          <p:nvPr/>
        </p:nvSpPr>
        <p:spPr bwMode="auto">
          <a:xfrm>
            <a:off x="1857375" y="571500"/>
            <a:ext cx="3357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3600" b="1"/>
              <a:t>DNA</a:t>
            </a:r>
            <a:endParaRPr lang="en-US" sz="36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left)">
                                      <p:cBhvr>
                                        <p:cTn id="12" dur="500"/>
                                        <p:tgtEl>
                                          <p:spTgt spid="30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left)">
                                      <p:cBhvr>
                                        <p:cTn id="17" dur="500"/>
                                        <p:tgtEl>
                                          <p:spTgt spid="30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wipe(left)">
                                      <p:cBhvr>
                                        <p:cTn id="2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95536" y="0"/>
            <a:ext cx="8291264" cy="1143000"/>
          </a:xfrm>
        </p:spPr>
        <p:txBody>
          <a:bodyPr/>
          <a:lstStyle/>
          <a:p>
            <a:pPr eaLnBrk="1" hangingPunct="1"/>
            <a:r>
              <a:rPr lang="en-IE" b="1" dirty="0">
                <a:solidFill>
                  <a:srgbClr val="000000"/>
                </a:solidFill>
                <a:latin typeface="Arial" charset="0"/>
                <a:cs typeface="Arial" charset="0"/>
              </a:rPr>
              <a:t>What is DNA</a:t>
            </a:r>
            <a:endParaRPr lang="en-US" b="1" dirty="0">
              <a:solidFill>
                <a:srgbClr val="000000"/>
              </a:solidFill>
              <a:latin typeface="Arial" charset="0"/>
              <a:cs typeface="Arial" charset="0"/>
            </a:endParaRPr>
          </a:p>
        </p:txBody>
      </p:sp>
      <p:sp>
        <p:nvSpPr>
          <p:cNvPr id="63490" name="Rectangle 3"/>
          <p:cNvSpPr>
            <a:spLocks noGrp="1" noChangeArrowheads="1"/>
          </p:cNvSpPr>
          <p:nvPr>
            <p:ph idx="1"/>
          </p:nvPr>
        </p:nvSpPr>
        <p:spPr>
          <a:xfrm>
            <a:off x="179512" y="1052736"/>
            <a:ext cx="8712968" cy="2520280"/>
          </a:xfrm>
        </p:spPr>
        <p:txBody>
          <a:bodyPr>
            <a:noAutofit/>
          </a:bodyPr>
          <a:lstStyle/>
          <a:p>
            <a:pPr marL="528638" indent="-528638">
              <a:buFont typeface="+mj-lt"/>
              <a:buAutoNum type="arabicPeriod"/>
            </a:pPr>
            <a:r>
              <a:rPr lang="en-IE" sz="3600" dirty="0">
                <a:latin typeface="Arial" charset="0"/>
                <a:cs typeface="Arial" charset="0"/>
              </a:rPr>
              <a:t>Two parallel strands </a:t>
            </a:r>
            <a:endParaRPr lang="en-IE" sz="3600" dirty="0" smtClean="0">
              <a:latin typeface="Arial" charset="0"/>
              <a:cs typeface="Arial" charset="0"/>
            </a:endParaRPr>
          </a:p>
          <a:p>
            <a:pPr marL="528638" indent="-528638">
              <a:buFont typeface="+mj-lt"/>
              <a:buAutoNum type="arabicPeriod"/>
            </a:pPr>
            <a:r>
              <a:rPr lang="en-IE" sz="3600" dirty="0" smtClean="0">
                <a:latin typeface="Arial" charset="0"/>
                <a:cs typeface="Arial" charset="0"/>
              </a:rPr>
              <a:t>Linked to </a:t>
            </a:r>
            <a:r>
              <a:rPr lang="en-IE" sz="3600" dirty="0">
                <a:latin typeface="Arial" charset="0"/>
                <a:cs typeface="Arial" charset="0"/>
              </a:rPr>
              <a:t>each other </a:t>
            </a:r>
            <a:r>
              <a:rPr lang="en-IE" sz="3600" dirty="0" smtClean="0">
                <a:latin typeface="Arial" charset="0"/>
                <a:cs typeface="Arial" charset="0"/>
              </a:rPr>
              <a:t>by pairs of complementary bases </a:t>
            </a:r>
            <a:endParaRPr lang="en-IE" sz="3600" dirty="0">
              <a:latin typeface="Arial"/>
              <a:cs typeface="Arial"/>
            </a:endParaRPr>
          </a:p>
          <a:p>
            <a:pPr marL="514350" indent="-514350" eaLnBrk="1" hangingPunct="1">
              <a:buFont typeface="Arial" charset="0"/>
              <a:buAutoNum type="arabicPeriod"/>
            </a:pPr>
            <a:r>
              <a:rPr lang="en-IE" sz="3600" dirty="0">
                <a:latin typeface="Arial"/>
                <a:cs typeface="Arial"/>
              </a:rPr>
              <a:t>Made up of </a:t>
            </a:r>
            <a:r>
              <a:rPr lang="en-IE" sz="3600" dirty="0" smtClean="0">
                <a:latin typeface="Arial"/>
                <a:cs typeface="Arial"/>
              </a:rPr>
              <a:t>units called nucleotides</a:t>
            </a:r>
            <a:endParaRPr lang="en-US" sz="3600" dirty="0">
              <a:latin typeface="Arial"/>
              <a:cs typeface="Arial"/>
            </a:endParaRPr>
          </a:p>
        </p:txBody>
      </p:sp>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723D0E-1B33-C84B-9081-635E8CA7C1EC}" type="slidenum">
              <a:rPr lang="en-US" sz="1200">
                <a:solidFill>
                  <a:srgbClr val="045C75"/>
                </a:solidFill>
              </a:rPr>
              <a:pPr eaLnBrk="1" hangingPunct="1"/>
              <a:t>29</a:t>
            </a:fld>
            <a:endParaRPr lang="en-US" sz="1200">
              <a:solidFill>
                <a:srgbClr val="045C75"/>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01007"/>
            <a:ext cx="4752528" cy="33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11560" y="260648"/>
            <a:ext cx="7772400" cy="914400"/>
          </a:xfrm>
        </p:spPr>
        <p:txBody>
          <a:bodyPr/>
          <a:lstStyle/>
          <a:p>
            <a:pPr eaLnBrk="1" hangingPunct="1"/>
            <a:r>
              <a:rPr lang="en-IE" b="1" dirty="0">
                <a:latin typeface="Calibri" charset="0"/>
              </a:rPr>
              <a:t>Species</a:t>
            </a:r>
            <a:endParaRPr lang="en-US" b="1" dirty="0">
              <a:latin typeface="Calibri" charset="0"/>
            </a:endParaRPr>
          </a:p>
        </p:txBody>
      </p:sp>
      <p:sp>
        <p:nvSpPr>
          <p:cNvPr id="23555" name="Content Placeholder 2"/>
          <p:cNvSpPr>
            <a:spLocks noGrp="1"/>
          </p:cNvSpPr>
          <p:nvPr>
            <p:ph idx="1"/>
          </p:nvPr>
        </p:nvSpPr>
        <p:spPr>
          <a:xfrm>
            <a:off x="251520" y="1340768"/>
            <a:ext cx="8640960" cy="5328592"/>
          </a:xfrm>
        </p:spPr>
        <p:txBody>
          <a:bodyPr>
            <a:normAutofit/>
          </a:bodyPr>
          <a:lstStyle/>
          <a:p>
            <a:pPr marL="0" indent="0" eaLnBrk="1" hangingPunct="1">
              <a:buFont typeface="Wingdings 2" charset="0"/>
              <a:buNone/>
              <a:defRPr/>
            </a:pPr>
            <a:r>
              <a:rPr lang="en-GB" sz="3600" dirty="0">
                <a:latin typeface="Arial"/>
                <a:cs typeface="Arial"/>
              </a:rPr>
              <a:t>A group of organisms </a:t>
            </a:r>
            <a:r>
              <a:rPr lang="en-GB" sz="3600" dirty="0" smtClean="0">
                <a:latin typeface="Arial"/>
                <a:cs typeface="Arial"/>
              </a:rPr>
              <a:t>that can interbreed </a:t>
            </a:r>
            <a:r>
              <a:rPr lang="en-GB" sz="3600" dirty="0">
                <a:latin typeface="Arial"/>
                <a:cs typeface="Arial"/>
              </a:rPr>
              <a:t>and </a:t>
            </a:r>
            <a:r>
              <a:rPr lang="en-GB" sz="3600" dirty="0" smtClean="0">
                <a:latin typeface="Arial"/>
                <a:cs typeface="Arial"/>
              </a:rPr>
              <a:t>produce </a:t>
            </a:r>
            <a:r>
              <a:rPr lang="en-GB" sz="3600" b="1" u="sng" dirty="0">
                <a:latin typeface="Arial"/>
                <a:cs typeface="Arial"/>
              </a:rPr>
              <a:t>fertile</a:t>
            </a:r>
            <a:r>
              <a:rPr lang="en-GB" sz="3600" dirty="0">
                <a:latin typeface="Arial"/>
                <a:cs typeface="Arial"/>
              </a:rPr>
              <a:t> offspring</a:t>
            </a:r>
            <a:r>
              <a:rPr lang="en-GB" sz="3200" dirty="0" smtClean="0">
                <a:latin typeface="Arial"/>
                <a:cs typeface="Arial"/>
              </a:rPr>
              <a:t>.</a:t>
            </a:r>
          </a:p>
          <a:p>
            <a:pPr marL="0" indent="0" eaLnBrk="1" hangingPunct="1">
              <a:buFont typeface="Wingdings 2" charset="0"/>
              <a:buNone/>
              <a:defRPr/>
            </a:pPr>
            <a:endParaRPr lang="en-GB" sz="3200" dirty="0" smtClean="0">
              <a:latin typeface="Arial"/>
              <a:cs typeface="Arial"/>
            </a:endParaRPr>
          </a:p>
          <a:p>
            <a:pPr marL="0" indent="0" algn="ctr" eaLnBrk="1" hangingPunct="1">
              <a:buFont typeface="Wingdings 2" charset="0"/>
              <a:buNone/>
              <a:defRPr/>
            </a:pPr>
            <a:r>
              <a:rPr lang="en-GB" sz="3200" dirty="0" smtClean="0">
                <a:latin typeface="Arial"/>
                <a:cs typeface="Arial"/>
              </a:rPr>
              <a:t>Humans</a:t>
            </a:r>
            <a:endParaRPr lang="en-GB" sz="3200" dirty="0">
              <a:latin typeface="Arial"/>
              <a:cs typeface="Arial"/>
            </a:endParaRPr>
          </a:p>
          <a:p>
            <a:pPr marL="0" indent="0" algn="ctr" eaLnBrk="1" hangingPunct="1">
              <a:buFont typeface="Wingdings 2" charset="0"/>
              <a:buNone/>
              <a:defRPr/>
            </a:pPr>
            <a:r>
              <a:rPr lang="en-GB" sz="3200" dirty="0">
                <a:latin typeface="Arial"/>
                <a:cs typeface="Arial"/>
              </a:rPr>
              <a:t>Cats</a:t>
            </a:r>
          </a:p>
          <a:p>
            <a:pPr marL="0" indent="0" algn="ctr" eaLnBrk="1" hangingPunct="1">
              <a:buFont typeface="Wingdings 2" charset="0"/>
              <a:buNone/>
              <a:defRPr/>
            </a:pPr>
            <a:r>
              <a:rPr lang="en-GB" sz="3200" dirty="0" smtClean="0">
                <a:latin typeface="Arial"/>
                <a:cs typeface="Arial"/>
              </a:rPr>
              <a:t>Oak </a:t>
            </a:r>
            <a:r>
              <a:rPr lang="en-GB" sz="3200" dirty="0">
                <a:latin typeface="Arial"/>
                <a:cs typeface="Arial"/>
              </a:rPr>
              <a:t>Trees</a:t>
            </a:r>
          </a:p>
          <a:p>
            <a:pPr algn="ctr" eaLnBrk="1" hangingPunct="1">
              <a:buFont typeface="Wingdings 2" charset="0"/>
              <a:buNone/>
              <a:defRPr/>
            </a:pPr>
            <a:endParaRPr lang="en-GB" dirty="0">
              <a:latin typeface="Constantia" charset="0"/>
              <a:cs typeface="+mn-cs"/>
            </a:endParaRPr>
          </a:p>
          <a:p>
            <a:pPr eaLnBrk="1" hangingPunct="1">
              <a:buFont typeface="Wingdings 2" charset="0"/>
              <a:buNone/>
              <a:defRPr/>
            </a:pPr>
            <a:endParaRPr lang="en-GB" dirty="0">
              <a:latin typeface="Constantia" charset="0"/>
              <a:cs typeface="+mn-cs"/>
            </a:endParaRPr>
          </a:p>
          <a:p>
            <a:pPr eaLnBrk="1" hangingPunct="1">
              <a:buFont typeface="Wingdings 2" charset="0"/>
              <a:buNone/>
              <a:defRPr/>
            </a:pPr>
            <a:endParaRPr lang="en-GB" dirty="0">
              <a:latin typeface="Constantia" charset="0"/>
              <a:cs typeface="+mn-cs"/>
            </a:endParaRPr>
          </a:p>
          <a:p>
            <a:pPr eaLnBrk="1" hangingPunct="1">
              <a:buFont typeface="Wingdings 2" charset="0"/>
              <a:buNone/>
              <a:defRPr/>
            </a:pPr>
            <a:endParaRPr lang="en-US" dirty="0">
              <a:latin typeface="Constantia" charset="0"/>
              <a:cs typeface="+mn-cs"/>
            </a:endParaRPr>
          </a:p>
        </p:txBody>
      </p:sp>
      <p:sp>
        <p:nvSpPr>
          <p:cNvPr id="2457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6F2B28-094B-DE4E-920D-24AE68B59A5E}" type="slidenum">
              <a:rPr lang="en-US" sz="1200">
                <a:solidFill>
                  <a:srgbClr val="045C75"/>
                </a:solidFill>
              </a:rPr>
              <a:pPr eaLnBrk="1" hangingPunct="1"/>
              <a:t>3</a:t>
            </a:fld>
            <a:endParaRPr lang="en-US" sz="1200">
              <a:solidFill>
                <a:srgbClr val="045C75"/>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467544" y="0"/>
            <a:ext cx="8229600" cy="1143000"/>
          </a:xfrm>
        </p:spPr>
        <p:txBody>
          <a:bodyPr/>
          <a:lstStyle/>
          <a:p>
            <a:pPr marL="514350" indent="-514350"/>
            <a:r>
              <a:rPr lang="en-IE" b="1" dirty="0" smtClean="0">
                <a:latin typeface="Arial"/>
                <a:cs typeface="Arial"/>
              </a:rPr>
              <a:t>Nucleotides</a:t>
            </a:r>
            <a:endParaRPr lang="en-US" b="1" dirty="0">
              <a:latin typeface="Arial"/>
              <a:cs typeface="Arial"/>
            </a:endParaRPr>
          </a:p>
        </p:txBody>
      </p:sp>
      <p:sp>
        <p:nvSpPr>
          <p:cNvPr id="64514" name="Rectangle 3"/>
          <p:cNvSpPr>
            <a:spLocks noGrp="1" noChangeArrowheads="1"/>
          </p:cNvSpPr>
          <p:nvPr>
            <p:ph idx="1"/>
          </p:nvPr>
        </p:nvSpPr>
        <p:spPr>
          <a:xfrm>
            <a:off x="0" y="836712"/>
            <a:ext cx="8712968" cy="2952328"/>
          </a:xfrm>
        </p:spPr>
        <p:txBody>
          <a:bodyPr>
            <a:noAutofit/>
          </a:bodyPr>
          <a:lstStyle/>
          <a:p>
            <a:pPr marL="0" indent="0" eaLnBrk="1" hangingPunct="1">
              <a:lnSpc>
                <a:spcPct val="110000"/>
              </a:lnSpc>
              <a:buNone/>
            </a:pPr>
            <a:r>
              <a:rPr lang="en-US" sz="3600" dirty="0" smtClean="0">
                <a:latin typeface="Arial" charset="0"/>
                <a:cs typeface="Arial" charset="0"/>
              </a:rPr>
              <a:t>Consist of:</a:t>
            </a:r>
          </a:p>
          <a:p>
            <a:pPr marL="742950" indent="-742950" eaLnBrk="1" hangingPunct="1">
              <a:lnSpc>
                <a:spcPct val="110000"/>
              </a:lnSpc>
              <a:buFont typeface="+mj-lt"/>
              <a:buAutoNum type="arabicPeriod"/>
            </a:pPr>
            <a:r>
              <a:rPr lang="en-US" sz="3600" dirty="0" smtClean="0">
                <a:latin typeface="Arial" charset="0"/>
                <a:cs typeface="Arial" charset="0"/>
              </a:rPr>
              <a:t>A phosphate group</a:t>
            </a:r>
          </a:p>
          <a:p>
            <a:pPr marL="742950" indent="-742950" eaLnBrk="1" hangingPunct="1">
              <a:lnSpc>
                <a:spcPct val="110000"/>
              </a:lnSpc>
              <a:buFont typeface="+mj-lt"/>
              <a:buAutoNum type="arabicPeriod"/>
            </a:pPr>
            <a:r>
              <a:rPr lang="en-US" sz="3600" dirty="0" smtClean="0">
                <a:latin typeface="Arial" charset="0"/>
                <a:cs typeface="Arial" charset="0"/>
              </a:rPr>
              <a:t>A sugar – deoxyribose &amp;</a:t>
            </a:r>
          </a:p>
          <a:p>
            <a:pPr marL="742950" indent="-742950" eaLnBrk="1" hangingPunct="1">
              <a:lnSpc>
                <a:spcPct val="110000"/>
              </a:lnSpc>
              <a:buFont typeface="+mj-lt"/>
              <a:buAutoNum type="arabicPeriod"/>
            </a:pPr>
            <a:r>
              <a:rPr lang="en-US" sz="3600" dirty="0" smtClean="0">
                <a:latin typeface="Arial" charset="0"/>
                <a:cs typeface="Arial" charset="0"/>
              </a:rPr>
              <a:t>4 nitrogen containing bases</a:t>
            </a:r>
          </a:p>
          <a:p>
            <a:pPr eaLnBrk="1" hangingPunct="1">
              <a:lnSpc>
                <a:spcPct val="110000"/>
              </a:lnSpc>
            </a:pPr>
            <a:endParaRPr lang="en-US" sz="3600" dirty="0">
              <a:latin typeface="Arial" charset="0"/>
              <a:cs typeface="Arial" charset="0"/>
            </a:endParaRPr>
          </a:p>
        </p:txBody>
      </p:sp>
      <p:sp>
        <p:nvSpPr>
          <p:cNvPr id="645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93520A-9520-2D4E-8F3F-011BB4C0CA37}" type="slidenum">
              <a:rPr lang="en-US" sz="1200">
                <a:solidFill>
                  <a:srgbClr val="045C75"/>
                </a:solidFill>
              </a:rPr>
              <a:pPr eaLnBrk="1" hangingPunct="1"/>
              <a:t>30</a:t>
            </a:fld>
            <a:endParaRPr lang="en-US" sz="1200">
              <a:solidFill>
                <a:srgbClr val="045C75"/>
              </a:solidFill>
            </a:endParaRPr>
          </a:p>
        </p:txBody>
      </p:sp>
      <p:pic>
        <p:nvPicPr>
          <p:cNvPr id="5" name="Picture 2" descr="C:\Biology BOOK\Biology Book--Diagrams\16.02 DNA helix.tif"/>
          <p:cNvPicPr>
            <a:picLocks noChangeAspect="1" noChangeArrowheads="1"/>
          </p:cNvPicPr>
          <p:nvPr/>
        </p:nvPicPr>
        <p:blipFill rotWithShape="1">
          <a:blip r:embed="rId2">
            <a:extLst>
              <a:ext uri="{28A0092B-C50C-407E-A947-70E740481C1C}">
                <a14:useLocalDpi xmlns:a14="http://schemas.microsoft.com/office/drawing/2010/main" val="0"/>
              </a:ext>
            </a:extLst>
          </a:blip>
          <a:srcRect t="6507" b="-3278"/>
          <a:stretch/>
        </p:blipFill>
        <p:spPr bwMode="auto">
          <a:xfrm>
            <a:off x="1763688" y="3573016"/>
            <a:ext cx="4968552" cy="356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251520" y="548680"/>
            <a:ext cx="8229600" cy="938213"/>
          </a:xfrm>
        </p:spPr>
        <p:txBody>
          <a:bodyPr/>
          <a:lstStyle/>
          <a:p>
            <a:pPr eaLnBrk="1" hangingPunct="1"/>
            <a:r>
              <a:rPr lang="en-IE" b="1" dirty="0">
                <a:solidFill>
                  <a:srgbClr val="000000"/>
                </a:solidFill>
                <a:latin typeface="Calibri" charset="0"/>
              </a:rPr>
              <a:t>The </a:t>
            </a:r>
            <a:r>
              <a:rPr lang="en-IE" b="1" dirty="0" smtClean="0">
                <a:solidFill>
                  <a:srgbClr val="000000"/>
                </a:solidFill>
                <a:latin typeface="Calibri" charset="0"/>
              </a:rPr>
              <a:t> 4 Nitrogen containing Bases</a:t>
            </a:r>
            <a:endParaRPr lang="en-US" b="1" dirty="0">
              <a:solidFill>
                <a:srgbClr val="000000"/>
              </a:solidFill>
              <a:latin typeface="Calibri" charset="0"/>
            </a:endParaRPr>
          </a:p>
        </p:txBody>
      </p:sp>
      <p:sp>
        <p:nvSpPr>
          <p:cNvPr id="65538" name="Rectangle 3"/>
          <p:cNvSpPr>
            <a:spLocks noGrp="1" noChangeArrowheads="1"/>
          </p:cNvSpPr>
          <p:nvPr>
            <p:ph idx="1"/>
          </p:nvPr>
        </p:nvSpPr>
        <p:spPr>
          <a:xfrm>
            <a:off x="251520" y="1844824"/>
            <a:ext cx="8554343" cy="4254351"/>
          </a:xfrm>
        </p:spPr>
        <p:txBody>
          <a:bodyPr/>
          <a:lstStyle/>
          <a:p>
            <a:pPr lvl="2" eaLnBrk="1" hangingPunct="1">
              <a:lnSpc>
                <a:spcPct val="150000"/>
              </a:lnSpc>
              <a:buFont typeface="Wingdings" charset="0"/>
              <a:buNone/>
            </a:pPr>
            <a:r>
              <a:rPr lang="en-US" sz="4000" dirty="0">
                <a:solidFill>
                  <a:srgbClr val="FF0000"/>
                </a:solidFill>
                <a:latin typeface="Constantia" charset="0"/>
              </a:rPr>
              <a:t> 			</a:t>
            </a:r>
            <a:r>
              <a:rPr lang="en-US" sz="3600" dirty="0">
                <a:solidFill>
                  <a:srgbClr val="000000"/>
                </a:solidFill>
                <a:latin typeface="Constantia" charset="0"/>
              </a:rPr>
              <a:t>Adenine (A) </a:t>
            </a:r>
          </a:p>
          <a:p>
            <a:pPr lvl="2" eaLnBrk="1" hangingPunct="1">
              <a:lnSpc>
                <a:spcPct val="150000"/>
              </a:lnSpc>
              <a:buFont typeface="Wingdings" charset="0"/>
              <a:buNone/>
            </a:pPr>
            <a:r>
              <a:rPr lang="en-US" sz="3600" dirty="0">
                <a:solidFill>
                  <a:srgbClr val="000000"/>
                </a:solidFill>
                <a:latin typeface="Constantia" charset="0"/>
              </a:rPr>
              <a:t>			Thymine (T) </a:t>
            </a:r>
          </a:p>
          <a:p>
            <a:pPr lvl="2" eaLnBrk="1" hangingPunct="1">
              <a:lnSpc>
                <a:spcPct val="150000"/>
              </a:lnSpc>
              <a:buFont typeface="Wingdings" charset="0"/>
              <a:buNone/>
            </a:pPr>
            <a:r>
              <a:rPr lang="en-US" sz="3600" dirty="0">
                <a:solidFill>
                  <a:srgbClr val="000000"/>
                </a:solidFill>
                <a:latin typeface="Constantia" charset="0"/>
              </a:rPr>
              <a:t>			Cytosine (C) </a:t>
            </a:r>
          </a:p>
          <a:p>
            <a:pPr lvl="1" eaLnBrk="1" hangingPunct="1">
              <a:lnSpc>
                <a:spcPct val="150000"/>
              </a:lnSpc>
              <a:buClr>
                <a:schemeClr val="tx1"/>
              </a:buClr>
              <a:buFontTx/>
              <a:buNone/>
            </a:pPr>
            <a:r>
              <a:rPr lang="en-US" sz="3600" dirty="0">
                <a:solidFill>
                  <a:srgbClr val="000000"/>
                </a:solidFill>
                <a:latin typeface="Constantia" charset="0"/>
              </a:rPr>
              <a:t>     		Guanine (G) </a:t>
            </a:r>
          </a:p>
          <a:p>
            <a:pPr eaLnBrk="1" hangingPunct="1">
              <a:lnSpc>
                <a:spcPct val="150000"/>
              </a:lnSpc>
            </a:pPr>
            <a:endParaRPr lang="en-US" sz="3700" dirty="0">
              <a:latin typeface="Constantia" charset="0"/>
            </a:endParaRPr>
          </a:p>
        </p:txBody>
      </p:sp>
      <p:sp>
        <p:nvSpPr>
          <p:cNvPr id="655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B73972-7D84-CF4A-9F55-8E796CE9E04D}" type="slidenum">
              <a:rPr lang="en-US" sz="1200">
                <a:solidFill>
                  <a:srgbClr val="045C75"/>
                </a:solidFill>
              </a:rPr>
              <a:pPr eaLnBrk="1" hangingPunct="1"/>
              <a:t>31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539552" y="2704"/>
            <a:ext cx="8229600" cy="1143000"/>
          </a:xfrm>
        </p:spPr>
        <p:txBody>
          <a:bodyPr/>
          <a:lstStyle/>
          <a:p>
            <a:pPr eaLnBrk="1" hangingPunct="1"/>
            <a:r>
              <a:rPr lang="en-IE" b="1" dirty="0">
                <a:solidFill>
                  <a:srgbClr val="000000"/>
                </a:solidFill>
                <a:latin typeface="Calibri" charset="0"/>
              </a:rPr>
              <a:t>The Base Pair Rule</a:t>
            </a:r>
            <a:endParaRPr lang="en-US" b="1" dirty="0">
              <a:solidFill>
                <a:srgbClr val="000000"/>
              </a:solidFill>
              <a:latin typeface="Calibri" charset="0"/>
            </a:endParaRPr>
          </a:p>
        </p:txBody>
      </p:sp>
      <p:sp>
        <p:nvSpPr>
          <p:cNvPr id="69634" name="Rectangle 3"/>
          <p:cNvSpPr>
            <a:spLocks noGrp="1" noChangeArrowheads="1"/>
          </p:cNvSpPr>
          <p:nvPr>
            <p:ph idx="1"/>
          </p:nvPr>
        </p:nvSpPr>
        <p:spPr>
          <a:xfrm>
            <a:off x="323528" y="1196753"/>
            <a:ext cx="8496622" cy="5184998"/>
          </a:xfrm>
        </p:spPr>
        <p:txBody>
          <a:bodyPr>
            <a:normAutofit lnSpcReduction="10000"/>
          </a:bodyPr>
          <a:lstStyle/>
          <a:p>
            <a:pPr eaLnBrk="1" hangingPunct="1"/>
            <a:r>
              <a:rPr lang="en-IE" sz="3600" dirty="0">
                <a:latin typeface="Arial" charset="0"/>
                <a:cs typeface="Arial" charset="0"/>
              </a:rPr>
              <a:t>Adenine can only join to </a:t>
            </a:r>
            <a:r>
              <a:rPr lang="en-IE" sz="3600" dirty="0" smtClean="0">
                <a:latin typeface="Arial" charset="0"/>
                <a:cs typeface="Arial" charset="0"/>
              </a:rPr>
              <a:t>Thymine</a:t>
            </a:r>
            <a:endParaRPr lang="en-IE" sz="3600" dirty="0">
              <a:latin typeface="Arial" charset="0"/>
              <a:cs typeface="Arial" charset="0"/>
            </a:endParaRPr>
          </a:p>
          <a:p>
            <a:pPr eaLnBrk="1" hangingPunct="1">
              <a:buFont typeface="Wingdings" charset="0"/>
              <a:buNone/>
            </a:pPr>
            <a:r>
              <a:rPr lang="en-IE" sz="3600" dirty="0">
                <a:latin typeface="Arial" charset="0"/>
                <a:cs typeface="Arial" charset="0"/>
              </a:rPr>
              <a:t>				A                         T</a:t>
            </a:r>
          </a:p>
          <a:p>
            <a:pPr eaLnBrk="1" hangingPunct="1">
              <a:buFont typeface="Wingdings" charset="0"/>
              <a:buNone/>
            </a:pPr>
            <a:endParaRPr lang="en-IE" sz="3600" dirty="0">
              <a:latin typeface="Arial" charset="0"/>
              <a:cs typeface="Arial" charset="0"/>
            </a:endParaRPr>
          </a:p>
          <a:p>
            <a:pPr eaLnBrk="1" hangingPunct="1"/>
            <a:r>
              <a:rPr lang="en-IE" sz="3600" dirty="0">
                <a:latin typeface="Arial" charset="0"/>
                <a:cs typeface="Arial" charset="0"/>
              </a:rPr>
              <a:t>Guanine can only join to </a:t>
            </a:r>
            <a:r>
              <a:rPr lang="en-IE" sz="3600" dirty="0" smtClean="0">
                <a:latin typeface="Arial" charset="0"/>
                <a:cs typeface="Arial" charset="0"/>
              </a:rPr>
              <a:t>Cytosine                 </a:t>
            </a:r>
            <a:r>
              <a:rPr lang="en-IE" sz="3600" dirty="0">
                <a:latin typeface="Arial" charset="0"/>
                <a:cs typeface="Arial" charset="0"/>
              </a:rPr>
              <a:t>	</a:t>
            </a:r>
          </a:p>
          <a:p>
            <a:pPr eaLnBrk="1" hangingPunct="1">
              <a:buFont typeface="Wingdings" charset="0"/>
              <a:buNone/>
            </a:pPr>
            <a:r>
              <a:rPr lang="en-IE" sz="3600" dirty="0">
                <a:latin typeface="Arial" charset="0"/>
                <a:cs typeface="Arial" charset="0"/>
              </a:rPr>
              <a:t>				G                        C	</a:t>
            </a:r>
            <a:endParaRPr lang="en-IE" sz="3600" dirty="0" smtClean="0">
              <a:latin typeface="Arial" charset="0"/>
              <a:cs typeface="Arial" charset="0"/>
            </a:endParaRPr>
          </a:p>
          <a:p>
            <a:pPr>
              <a:buNone/>
            </a:pPr>
            <a:endParaRPr lang="en-IE" sz="3600" dirty="0" smtClean="0">
              <a:latin typeface="Arial" charset="0"/>
              <a:cs typeface="Arial" charset="0"/>
              <a:hlinkClick r:id="rId3"/>
            </a:endParaRPr>
          </a:p>
          <a:p>
            <a:pPr>
              <a:buNone/>
            </a:pPr>
            <a:r>
              <a:rPr lang="en-IE" sz="3600" dirty="0" smtClean="0">
                <a:latin typeface="Arial" charset="0"/>
                <a:cs typeface="Arial" charset="0"/>
                <a:hlinkClick r:id="rId3"/>
              </a:rPr>
              <a:t>What </a:t>
            </a:r>
            <a:r>
              <a:rPr lang="en-IE" sz="3600" dirty="0">
                <a:latin typeface="Arial" charset="0"/>
                <a:cs typeface="Arial" charset="0"/>
                <a:hlinkClick r:id="rId3"/>
              </a:rPr>
              <a:t>are genes?</a:t>
            </a:r>
            <a:endParaRPr lang="en-IE" sz="3600" dirty="0">
              <a:latin typeface="Arial" charset="0"/>
              <a:cs typeface="Arial" charset="0"/>
            </a:endParaRPr>
          </a:p>
          <a:p>
            <a:pPr eaLnBrk="1" hangingPunct="1">
              <a:buFont typeface="Wingdings" charset="0"/>
              <a:buNone/>
            </a:pPr>
            <a:r>
              <a:rPr lang="en-IE" sz="3600" dirty="0">
                <a:latin typeface="Constantia" charset="0"/>
              </a:rPr>
              <a:t>			</a:t>
            </a:r>
          </a:p>
          <a:p>
            <a:pPr eaLnBrk="1" hangingPunct="1"/>
            <a:endParaRPr lang="en-IE" dirty="0">
              <a:latin typeface="Constantia" charset="0"/>
            </a:endParaRPr>
          </a:p>
          <a:p>
            <a:pPr eaLnBrk="1" hangingPunct="1"/>
            <a:endParaRPr lang="en-IE" dirty="0">
              <a:latin typeface="Constantia" charset="0"/>
            </a:endParaRPr>
          </a:p>
          <a:p>
            <a:pPr eaLnBrk="1" hangingPunct="1">
              <a:buFont typeface="Wingdings" charset="0"/>
              <a:buNone/>
            </a:pPr>
            <a:endParaRPr lang="en-US" dirty="0">
              <a:latin typeface="Constantia" charset="0"/>
            </a:endParaRPr>
          </a:p>
        </p:txBody>
      </p:sp>
      <p:sp>
        <p:nvSpPr>
          <p:cNvPr id="696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DD8DAF-B130-554F-B608-2BCE58C185C0}" type="slidenum">
              <a:rPr lang="en-US" sz="1200">
                <a:solidFill>
                  <a:srgbClr val="045C75"/>
                </a:solidFill>
              </a:rPr>
              <a:pPr eaLnBrk="1" hangingPunct="1"/>
              <a:t>32</a:t>
            </a:fld>
            <a:endParaRPr lang="en-US" sz="1200">
              <a:solidFill>
                <a:srgbClr val="045C75"/>
              </a:solidFill>
            </a:endParaRPr>
          </a:p>
        </p:txBody>
      </p:sp>
      <p:sp>
        <p:nvSpPr>
          <p:cNvPr id="69636" name="Line 4"/>
          <p:cNvSpPr>
            <a:spLocks noChangeShapeType="1"/>
          </p:cNvSpPr>
          <p:nvPr/>
        </p:nvSpPr>
        <p:spPr bwMode="auto">
          <a:xfrm>
            <a:off x="2843808" y="2132856"/>
            <a:ext cx="136842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7" name="Line 5"/>
          <p:cNvSpPr>
            <a:spLocks noChangeShapeType="1"/>
          </p:cNvSpPr>
          <p:nvPr/>
        </p:nvSpPr>
        <p:spPr bwMode="auto">
          <a:xfrm>
            <a:off x="2987824" y="3933056"/>
            <a:ext cx="136842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395536" y="0"/>
            <a:ext cx="8229600" cy="899592"/>
          </a:xfrm>
        </p:spPr>
        <p:txBody>
          <a:bodyPr/>
          <a:lstStyle/>
          <a:p>
            <a:pPr eaLnBrk="1" hangingPunct="1"/>
            <a:r>
              <a:rPr lang="en-IE" b="1" dirty="0">
                <a:solidFill>
                  <a:srgbClr val="000000"/>
                </a:solidFill>
                <a:latin typeface="Calibri" charset="0"/>
              </a:rPr>
              <a:t>Non Coding </a:t>
            </a:r>
            <a:r>
              <a:rPr lang="en-IE" b="1" dirty="0" smtClean="0">
                <a:solidFill>
                  <a:srgbClr val="000000"/>
                </a:solidFill>
                <a:latin typeface="Calibri" charset="0"/>
              </a:rPr>
              <a:t>&amp; coding </a:t>
            </a:r>
            <a:r>
              <a:rPr lang="en-IE" b="1" dirty="0">
                <a:solidFill>
                  <a:srgbClr val="000000"/>
                </a:solidFill>
                <a:latin typeface="Calibri" charset="0"/>
              </a:rPr>
              <a:t>DNA</a:t>
            </a:r>
            <a:endParaRPr lang="en-US" b="1" dirty="0">
              <a:solidFill>
                <a:srgbClr val="000000"/>
              </a:solidFill>
              <a:latin typeface="Calibri" charset="0"/>
            </a:endParaRPr>
          </a:p>
        </p:txBody>
      </p:sp>
      <p:sp>
        <p:nvSpPr>
          <p:cNvPr id="70658" name="Rectangle 3"/>
          <p:cNvSpPr>
            <a:spLocks noGrp="1" noChangeArrowheads="1"/>
          </p:cNvSpPr>
          <p:nvPr>
            <p:ph idx="1"/>
          </p:nvPr>
        </p:nvSpPr>
        <p:spPr>
          <a:xfrm>
            <a:off x="50344" y="1124744"/>
            <a:ext cx="9158240" cy="3744416"/>
          </a:xfrm>
        </p:spPr>
        <p:txBody>
          <a:bodyPr>
            <a:normAutofit/>
          </a:bodyPr>
          <a:lstStyle/>
          <a:p>
            <a:pPr eaLnBrk="1" hangingPunct="1"/>
            <a:r>
              <a:rPr lang="en-IE" sz="3600" dirty="0" smtClean="0">
                <a:solidFill>
                  <a:srgbClr val="000000"/>
                </a:solidFill>
                <a:latin typeface="Arial"/>
                <a:cs typeface="Arial"/>
              </a:rPr>
              <a:t>97</a:t>
            </a:r>
            <a:r>
              <a:rPr lang="en-IE" sz="3600" dirty="0">
                <a:solidFill>
                  <a:srgbClr val="000000"/>
                </a:solidFill>
                <a:latin typeface="Arial"/>
                <a:cs typeface="Arial"/>
              </a:rPr>
              <a:t>% of DNA </a:t>
            </a:r>
            <a:r>
              <a:rPr lang="en-IE" sz="3600" dirty="0" smtClean="0">
                <a:solidFill>
                  <a:srgbClr val="000000"/>
                </a:solidFill>
                <a:latin typeface="Arial"/>
                <a:cs typeface="Arial"/>
              </a:rPr>
              <a:t>does not consist of genes.</a:t>
            </a:r>
          </a:p>
          <a:p>
            <a:pPr eaLnBrk="1" hangingPunct="1"/>
            <a:r>
              <a:rPr lang="en-IE" sz="3600" dirty="0" smtClean="0">
                <a:solidFill>
                  <a:srgbClr val="000000"/>
                </a:solidFill>
                <a:latin typeface="Arial"/>
                <a:cs typeface="Arial"/>
              </a:rPr>
              <a:t>This DNA is said be non-coding / junk </a:t>
            </a:r>
            <a:r>
              <a:rPr lang="en-IE" sz="3600" dirty="0">
                <a:solidFill>
                  <a:srgbClr val="000000"/>
                </a:solidFill>
                <a:latin typeface="Arial"/>
                <a:cs typeface="Arial"/>
              </a:rPr>
              <a:t>DNA </a:t>
            </a:r>
            <a:r>
              <a:rPr lang="en-IE" sz="3600" dirty="0" smtClean="0">
                <a:solidFill>
                  <a:srgbClr val="000000"/>
                </a:solidFill>
                <a:latin typeface="Arial"/>
                <a:cs typeface="Arial"/>
              </a:rPr>
              <a:t>/ Interons</a:t>
            </a:r>
          </a:p>
          <a:p>
            <a:r>
              <a:rPr lang="en-IE" sz="3600" dirty="0">
                <a:solidFill>
                  <a:srgbClr val="000000"/>
                </a:solidFill>
                <a:latin typeface="Arial" charset="0"/>
                <a:cs typeface="Arial" charset="0"/>
              </a:rPr>
              <a:t>The </a:t>
            </a:r>
            <a:r>
              <a:rPr lang="en-IE" sz="3600" dirty="0" smtClean="0">
                <a:solidFill>
                  <a:srgbClr val="000000"/>
                </a:solidFill>
                <a:latin typeface="Arial"/>
                <a:cs typeface="Arial"/>
              </a:rPr>
              <a:t>3</a:t>
            </a:r>
            <a:r>
              <a:rPr lang="en-IE" sz="3600" dirty="0">
                <a:solidFill>
                  <a:srgbClr val="000000"/>
                </a:solidFill>
                <a:latin typeface="Arial"/>
                <a:cs typeface="Arial"/>
              </a:rPr>
              <a:t>% </a:t>
            </a:r>
            <a:r>
              <a:rPr lang="en-IE" sz="3600" dirty="0" smtClean="0">
                <a:solidFill>
                  <a:srgbClr val="000000"/>
                </a:solidFill>
                <a:latin typeface="Arial" charset="0"/>
                <a:cs typeface="Arial" charset="0"/>
              </a:rPr>
              <a:t>of </a:t>
            </a:r>
            <a:r>
              <a:rPr lang="en-IE" sz="3600" dirty="0">
                <a:solidFill>
                  <a:srgbClr val="000000"/>
                </a:solidFill>
                <a:latin typeface="Arial" charset="0"/>
                <a:cs typeface="Arial" charset="0"/>
              </a:rPr>
              <a:t>DNA that </a:t>
            </a:r>
            <a:r>
              <a:rPr lang="en-IE" sz="3600" dirty="0" smtClean="0">
                <a:solidFill>
                  <a:srgbClr val="000000"/>
                </a:solidFill>
                <a:latin typeface="Arial" charset="0"/>
                <a:cs typeface="Arial" charset="0"/>
              </a:rPr>
              <a:t>contains </a:t>
            </a:r>
            <a:r>
              <a:rPr lang="en-IE" sz="3600" dirty="0">
                <a:solidFill>
                  <a:srgbClr val="000000"/>
                </a:solidFill>
                <a:latin typeface="Arial" charset="0"/>
                <a:cs typeface="Arial" charset="0"/>
              </a:rPr>
              <a:t>information to code for protein </a:t>
            </a:r>
            <a:r>
              <a:rPr lang="en-IE" sz="3600" dirty="0" smtClean="0">
                <a:solidFill>
                  <a:srgbClr val="000000"/>
                </a:solidFill>
                <a:latin typeface="Arial" charset="0"/>
                <a:cs typeface="Arial" charset="0"/>
              </a:rPr>
              <a:t>synthesis is called exons</a:t>
            </a:r>
            <a:r>
              <a:rPr lang="en-IE" sz="3900" dirty="0" smtClean="0">
                <a:solidFill>
                  <a:srgbClr val="000000"/>
                </a:solidFill>
                <a:latin typeface="Arial" charset="0"/>
                <a:cs typeface="Arial" charset="0"/>
              </a:rPr>
              <a:t>.</a:t>
            </a:r>
            <a:endParaRPr lang="en-US" sz="3900" dirty="0">
              <a:solidFill>
                <a:srgbClr val="000000"/>
              </a:solidFill>
              <a:latin typeface="Arial" charset="0"/>
              <a:cs typeface="Arial" charset="0"/>
            </a:endParaRPr>
          </a:p>
        </p:txBody>
      </p:sp>
      <p:sp>
        <p:nvSpPr>
          <p:cNvPr id="706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398E1-59F5-C94E-B647-CB1C18AB0289}" type="slidenum">
              <a:rPr lang="en-US" sz="1200">
                <a:solidFill>
                  <a:srgbClr val="045C75"/>
                </a:solidFill>
              </a:rPr>
              <a:pPr eaLnBrk="1" hangingPunct="1"/>
              <a:t>33</a:t>
            </a:fld>
            <a:endParaRPr lang="en-US" sz="1200">
              <a:solidFill>
                <a:srgbClr val="045C75"/>
              </a:solidFill>
            </a:endParaRPr>
          </a:p>
        </p:txBody>
      </p:sp>
      <p:pic>
        <p:nvPicPr>
          <p:cNvPr id="70660" name="Picture 4" descr="chromosomes.jpg"/>
          <p:cNvPicPr>
            <a:picLocks noChangeAspect="1"/>
          </p:cNvPicPr>
          <p:nvPr/>
        </p:nvPicPr>
        <p:blipFill rotWithShape="1">
          <a:blip r:embed="rId2">
            <a:extLst>
              <a:ext uri="{28A0092B-C50C-407E-A947-70E740481C1C}">
                <a14:useLocalDpi xmlns:a14="http://schemas.microsoft.com/office/drawing/2010/main" val="0"/>
              </a:ext>
            </a:extLst>
          </a:blip>
          <a:srcRect t="19272" b="13704"/>
          <a:stretch/>
        </p:blipFill>
        <p:spPr bwMode="auto">
          <a:xfrm>
            <a:off x="-31281" y="4797152"/>
            <a:ext cx="9144000" cy="184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a:miter lim="800000"/>
            <a:headEnd/>
            <a:tailEnd/>
          </a:ln>
          <a:extLst/>
        </p:spPr>
        <p:txBody>
          <a:bodyPr/>
          <a:lstStyle/>
          <a:p>
            <a:pPr eaLnBrk="1" fontAlgn="auto" hangingPunct="1">
              <a:spcAft>
                <a:spcPts val="0"/>
              </a:spcAft>
              <a:defRPr/>
            </a:pPr>
            <a:r>
              <a:rPr lang="en-IE" b="1" dirty="0" smtClean="0"/>
              <a:t>Building DNA</a:t>
            </a:r>
            <a:endParaRPr lang="en-US" b="1" dirty="0" smtClean="0"/>
          </a:p>
        </p:txBody>
      </p:sp>
      <p:sp>
        <p:nvSpPr>
          <p:cNvPr id="2" name="Content Placeholder 1"/>
          <p:cNvSpPr>
            <a:spLocks noGrp="1"/>
          </p:cNvSpPr>
          <p:nvPr>
            <p:ph idx="1"/>
          </p:nvPr>
        </p:nvSpPr>
        <p:spPr>
          <a:xfrm>
            <a:off x="467544" y="1700808"/>
            <a:ext cx="8229600" cy="4525963"/>
          </a:xfrm>
        </p:spPr>
        <p:txBody>
          <a:bodyPr>
            <a:normAutofit fontScale="92500" lnSpcReduction="20000"/>
          </a:bodyPr>
          <a:lstStyle/>
          <a:p>
            <a:pPr marL="0" indent="0">
              <a:buNone/>
            </a:pPr>
            <a:r>
              <a:rPr lang="en-US" dirty="0">
                <a:hlinkClick r:id="rId2"/>
              </a:rPr>
              <a:t>Drap &amp; Drop DNA Model </a:t>
            </a:r>
            <a:r>
              <a:rPr lang="en-US" dirty="0" smtClean="0">
                <a:hlinkClick r:id="rId2"/>
              </a:rPr>
              <a:t>making</a:t>
            </a:r>
            <a:endParaRPr lang="en-US" dirty="0" smtClean="0"/>
          </a:p>
          <a:p>
            <a:pPr marL="0" indent="0">
              <a:buNone/>
            </a:pPr>
            <a:endParaRPr lang="en-US" dirty="0"/>
          </a:p>
          <a:p>
            <a:pPr marL="0" indent="0">
              <a:buNone/>
            </a:pPr>
            <a:r>
              <a:rPr lang="en-US" dirty="0" smtClean="0">
                <a:hlinkClick r:id="rId3"/>
              </a:rPr>
              <a:t>DNA Information</a:t>
            </a:r>
            <a:endParaRPr lang="en-US" dirty="0" smtClean="0"/>
          </a:p>
          <a:p>
            <a:pPr marL="0" indent="0">
              <a:buNone/>
            </a:pPr>
            <a:endParaRPr lang="en-US" dirty="0"/>
          </a:p>
          <a:p>
            <a:pPr marL="0" indent="0">
              <a:buNone/>
            </a:pPr>
            <a:r>
              <a:rPr lang="en-US" dirty="0" smtClean="0">
                <a:hlinkClick r:id="rId4"/>
              </a:rPr>
              <a:t>DNA, Fantastic! Mr. W's DNA Rap</a:t>
            </a:r>
            <a:endParaRPr lang="en-US" dirty="0" smtClean="0"/>
          </a:p>
          <a:p>
            <a:pPr marL="0" indent="0">
              <a:buNone/>
            </a:pPr>
            <a:endParaRPr lang="en-US" dirty="0"/>
          </a:p>
          <a:p>
            <a:pPr marL="0" indent="0">
              <a:buNone/>
            </a:pPr>
            <a:r>
              <a:rPr lang="en-US" dirty="0" smtClean="0">
                <a:hlinkClick r:id="rId5"/>
              </a:rPr>
              <a:t>Mr. Lee - Genetics rap</a:t>
            </a:r>
            <a:endParaRPr lang="en-US" dirty="0" smtClean="0"/>
          </a:p>
          <a:p>
            <a:pPr marL="0" indent="0">
              <a:buNone/>
            </a:pPr>
            <a:endParaRPr lang="en-US" dirty="0"/>
          </a:p>
          <a:p>
            <a:pPr marL="0" indent="0">
              <a:buNone/>
            </a:pPr>
            <a:r>
              <a:rPr lang="en-US" dirty="0" smtClean="0">
                <a:hlinkClick r:id="rId6"/>
              </a:rPr>
              <a:t>GENEticS</a:t>
            </a:r>
            <a:r>
              <a:rPr lang="en-US" smtClean="0">
                <a:hlinkClick r:id="rId6"/>
              </a:rPr>
              <a:t> / Jeans rap song</a:t>
            </a:r>
            <a:endParaRPr lang="en-US" smtClean="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27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F5F032-22C3-2C44-B32E-D67D62E92CAC}" type="slidenum">
              <a:rPr lang="en-US" sz="1200">
                <a:solidFill>
                  <a:srgbClr val="D1EAEE"/>
                </a:solidFill>
              </a:rPr>
              <a:pPr eaLnBrk="1" hangingPunct="1"/>
              <a:t>34</a:t>
            </a:fld>
            <a:endParaRPr lang="en-US" sz="1200">
              <a:solidFill>
                <a:srgbClr val="D1EAEE"/>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IE" b="1" dirty="0">
                <a:solidFill>
                  <a:srgbClr val="000000"/>
                </a:solidFill>
                <a:latin typeface="Calibri" charset="0"/>
              </a:rPr>
              <a:t>Learning </a:t>
            </a:r>
            <a:r>
              <a:rPr lang="en-IE" b="1" dirty="0" smtClean="0">
                <a:solidFill>
                  <a:srgbClr val="000000"/>
                </a:solidFill>
                <a:latin typeface="Calibri" charset="0"/>
              </a:rPr>
              <a:t>Check 3</a:t>
            </a:r>
            <a:endParaRPr lang="en-US" b="1" dirty="0">
              <a:solidFill>
                <a:srgbClr val="000000"/>
              </a:solidFill>
              <a:latin typeface="Calibri" charset="0"/>
            </a:endParaRPr>
          </a:p>
        </p:txBody>
      </p:sp>
      <p:sp>
        <p:nvSpPr>
          <p:cNvPr id="74754" name="Content Placeholder 2"/>
          <p:cNvSpPr>
            <a:spLocks noGrp="1"/>
          </p:cNvSpPr>
          <p:nvPr>
            <p:ph idx="1"/>
          </p:nvPr>
        </p:nvSpPr>
        <p:spPr>
          <a:xfrm>
            <a:off x="251520" y="1556792"/>
            <a:ext cx="8640960" cy="3816424"/>
          </a:xfrm>
        </p:spPr>
        <p:txBody>
          <a:bodyPr>
            <a:noAutofit/>
          </a:bodyPr>
          <a:lstStyle/>
          <a:p>
            <a:pPr marL="514350" indent="-514350" eaLnBrk="1" hangingPunct="1">
              <a:lnSpc>
                <a:spcPct val="150000"/>
              </a:lnSpc>
              <a:buFont typeface="Arial" charset="0"/>
              <a:buAutoNum type="arabicPeriod"/>
            </a:pPr>
            <a:r>
              <a:rPr lang="en-IE" sz="3600" dirty="0">
                <a:latin typeface="Arial" charset="0"/>
                <a:cs typeface="Arial" charset="0"/>
              </a:rPr>
              <a:t>What does DNA stand for?</a:t>
            </a:r>
          </a:p>
          <a:p>
            <a:pPr marL="514350" indent="-514350" eaLnBrk="1" hangingPunct="1">
              <a:lnSpc>
                <a:spcPct val="150000"/>
              </a:lnSpc>
              <a:buFont typeface="Arial" charset="0"/>
              <a:buAutoNum type="arabicPeriod"/>
            </a:pPr>
            <a:r>
              <a:rPr lang="en-IE" sz="3600" dirty="0">
                <a:latin typeface="Arial" charset="0"/>
                <a:cs typeface="Arial" charset="0"/>
              </a:rPr>
              <a:t>Name the four bases in DNA</a:t>
            </a:r>
          </a:p>
          <a:p>
            <a:pPr marL="514350" indent="-514350" eaLnBrk="1" hangingPunct="1">
              <a:lnSpc>
                <a:spcPct val="150000"/>
              </a:lnSpc>
              <a:buFont typeface="Arial" charset="0"/>
              <a:buAutoNum type="arabicPeriod"/>
            </a:pPr>
            <a:r>
              <a:rPr lang="en-IE" sz="3600" dirty="0">
                <a:latin typeface="Arial" charset="0"/>
                <a:cs typeface="Arial" charset="0"/>
              </a:rPr>
              <a:t>Which base complements Adenine?</a:t>
            </a:r>
          </a:p>
          <a:p>
            <a:pPr marL="514350" indent="-514350" eaLnBrk="1" hangingPunct="1">
              <a:lnSpc>
                <a:spcPct val="150000"/>
              </a:lnSpc>
              <a:buFont typeface="Arial" charset="0"/>
              <a:buAutoNum type="arabicPeriod"/>
            </a:pPr>
            <a:r>
              <a:rPr lang="en-IE" sz="3600" dirty="0">
                <a:latin typeface="Arial" charset="0"/>
                <a:cs typeface="Arial" charset="0"/>
              </a:rPr>
              <a:t>Which base compliments Guanine?</a:t>
            </a:r>
            <a:endParaRPr lang="en-US" sz="3600" dirty="0">
              <a:latin typeface="Arial" charset="0"/>
              <a:cs typeface="Arial" charset="0"/>
            </a:endParaRPr>
          </a:p>
        </p:txBody>
      </p:sp>
      <p:sp>
        <p:nvSpPr>
          <p:cNvPr id="747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9617F6-CEA3-DD4A-80E2-37CD13B40491}" type="slidenum">
              <a:rPr lang="en-US" sz="1200">
                <a:solidFill>
                  <a:srgbClr val="045C75"/>
                </a:solidFill>
              </a:rPr>
              <a:pPr eaLnBrk="1" hangingPunct="1"/>
              <a:t>35</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8F00F62-8BB0-A44B-B037-138AF9D56AC9}" type="slidenum">
              <a:rPr lang="en-US" smtClean="0"/>
              <a:pPr>
                <a:defRPr/>
              </a:pPr>
              <a:t>36</a:t>
            </a:fld>
            <a:endParaRPr lang="en-US"/>
          </a:p>
        </p:txBody>
      </p:sp>
      <p:sp>
        <p:nvSpPr>
          <p:cNvPr id="3" name="WordArt 3"/>
          <p:cNvSpPr>
            <a:spLocks noChangeArrowheads="1" noChangeShapeType="1" noTextEdit="1"/>
          </p:cNvSpPr>
          <p:nvPr/>
        </p:nvSpPr>
        <p:spPr bwMode="auto">
          <a:xfrm>
            <a:off x="395536" y="548680"/>
            <a:ext cx="8077200" cy="1524000"/>
          </a:xfrm>
          <a:prstGeom prst="rect">
            <a:avLst/>
          </a:prstGeom>
        </p:spPr>
        <p:style>
          <a:lnRef idx="2">
            <a:schemeClr val="dk1"/>
          </a:lnRef>
          <a:fillRef idx="1">
            <a:schemeClr val="lt1"/>
          </a:fillRef>
          <a:effectRef idx="0">
            <a:schemeClr val="dk1"/>
          </a:effectRef>
          <a:fontRef idx="minor">
            <a:schemeClr val="dk1"/>
          </a:fontRef>
        </p:style>
        <p:txBody>
          <a:bodyPr wrap="none" fromWordArt="1">
            <a:prstTxWarp prst="textPlain">
              <a:avLst>
                <a:gd name="adj" fmla="val 50000"/>
              </a:avLst>
            </a:prstTxWarp>
          </a:bodyPr>
          <a:lstStyle/>
          <a:p>
            <a:pPr algn="ctr"/>
            <a:r>
              <a:rPr lang="en-US" sz="3600" kern="10" dirty="0">
                <a:ln w="19050">
                  <a:solidFill>
                    <a:srgbClr val="99CCFF"/>
                  </a:solidFill>
                  <a:round/>
                  <a:headEnd/>
                  <a:tailEnd/>
                </a:ln>
                <a:effectLst>
                  <a:outerShdw blurRad="63500" dist="38099" dir="2700000" algn="ctr" rotWithShape="0">
                    <a:srgbClr val="990000">
                      <a:alpha val="74997"/>
                    </a:srgbClr>
                  </a:outerShdw>
                </a:effectLst>
                <a:latin typeface="Baskerville"/>
                <a:ea typeface="High Tower Text"/>
                <a:cs typeface="Arial"/>
              </a:rPr>
              <a:t>DNA PROFILING</a:t>
            </a:r>
          </a:p>
        </p:txBody>
      </p:sp>
      <p:pic>
        <p:nvPicPr>
          <p:cNvPr id="4" name="Picture 2" descr="00-0481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564904"/>
            <a:ext cx="5544616" cy="415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8490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39552" y="32897"/>
            <a:ext cx="8183563" cy="1050925"/>
          </a:xfrm>
        </p:spPr>
        <p:txBody>
          <a:bodyPr/>
          <a:lstStyle/>
          <a:p>
            <a:pPr eaLnBrk="1" hangingPunct="1"/>
            <a:r>
              <a:rPr lang="en-IE" b="1" dirty="0">
                <a:latin typeface="Arial"/>
                <a:cs typeface="Arial"/>
              </a:rPr>
              <a:t>Lesson Objectives</a:t>
            </a:r>
            <a:endParaRPr lang="en-US" b="1" dirty="0">
              <a:latin typeface="Arial"/>
              <a:cs typeface="Arial"/>
            </a:endParaRPr>
          </a:p>
        </p:txBody>
      </p:sp>
      <p:sp>
        <p:nvSpPr>
          <p:cNvPr id="3" name="Content Placeholder 2"/>
          <p:cNvSpPr>
            <a:spLocks noGrp="1"/>
          </p:cNvSpPr>
          <p:nvPr>
            <p:ph idx="1"/>
          </p:nvPr>
        </p:nvSpPr>
        <p:spPr>
          <a:xfrm>
            <a:off x="179512" y="1124744"/>
            <a:ext cx="8784976" cy="5040560"/>
          </a:xfrm>
        </p:spPr>
        <p:txBody>
          <a:bodyPr>
            <a:noAutofit/>
          </a:bodyPr>
          <a:lstStyle/>
          <a:p>
            <a:pPr marL="0" indent="0" eaLnBrk="1" fontAlgn="auto" hangingPunct="1">
              <a:spcAft>
                <a:spcPts val="0"/>
              </a:spcAft>
              <a:buClr>
                <a:schemeClr val="accent3"/>
              </a:buClr>
              <a:buFont typeface="Wingdings 2" pitchFamily="18" charset="2"/>
              <a:buNone/>
              <a:defRPr/>
            </a:pPr>
            <a:r>
              <a:rPr lang="en-US" sz="3600" dirty="0" smtClean="0">
                <a:latin typeface="Arial"/>
                <a:ea typeface="+mn-ea"/>
                <a:cs typeface="Arial"/>
              </a:rPr>
              <a:t>At the end of this lesson you should be able to: </a:t>
            </a:r>
          </a:p>
          <a:p>
            <a:pPr marL="514350" indent="-514350" eaLnBrk="1" fontAlgn="auto" hangingPunct="1">
              <a:spcAft>
                <a:spcPts val="0"/>
              </a:spcAft>
              <a:buClr>
                <a:schemeClr val="accent3"/>
              </a:buClr>
              <a:buFont typeface="+mj-lt"/>
              <a:buAutoNum type="arabicPeriod"/>
              <a:defRPr/>
            </a:pPr>
            <a:r>
              <a:rPr lang="en-US" sz="3600" dirty="0" smtClean="0">
                <a:latin typeface="Arial"/>
                <a:ea typeface="+mn-ea"/>
                <a:cs typeface="Arial"/>
              </a:rPr>
              <a:t>Discuss the stages involved in DNA profiling</a:t>
            </a:r>
          </a:p>
          <a:p>
            <a:pPr marL="514350" indent="-514350" eaLnBrk="1" fontAlgn="auto" hangingPunct="1">
              <a:spcAft>
                <a:spcPts val="0"/>
              </a:spcAft>
              <a:buClr>
                <a:schemeClr val="accent3"/>
              </a:buClr>
              <a:buFont typeface="+mj-lt"/>
              <a:buAutoNum type="arabicPeriod"/>
              <a:defRPr/>
            </a:pPr>
            <a:r>
              <a:rPr lang="en-US" sz="3600" dirty="0" smtClean="0">
                <a:latin typeface="Arial"/>
                <a:ea typeface="+mn-ea"/>
                <a:cs typeface="Arial"/>
              </a:rPr>
              <a:t>Define the process of DNA profiling</a:t>
            </a:r>
          </a:p>
          <a:p>
            <a:pPr marL="514350" indent="-514350" eaLnBrk="1" fontAlgn="auto" hangingPunct="1">
              <a:spcAft>
                <a:spcPts val="0"/>
              </a:spcAft>
              <a:buClr>
                <a:schemeClr val="accent3"/>
              </a:buClr>
              <a:buFont typeface="+mj-lt"/>
              <a:buAutoNum type="arabicPeriod"/>
              <a:defRPr/>
            </a:pPr>
            <a:r>
              <a:rPr lang="en-US" sz="3600" dirty="0" smtClean="0">
                <a:latin typeface="Arial"/>
                <a:ea typeface="+mn-ea"/>
                <a:cs typeface="Arial"/>
              </a:rPr>
              <a:t>Give two uses of DNA profiling</a:t>
            </a:r>
          </a:p>
          <a:p>
            <a:pPr marL="514350" indent="-514350" eaLnBrk="1" fontAlgn="auto" hangingPunct="1">
              <a:spcAft>
                <a:spcPts val="0"/>
              </a:spcAft>
              <a:buClr>
                <a:schemeClr val="accent3"/>
              </a:buClr>
              <a:buFont typeface="+mj-lt"/>
              <a:buAutoNum type="arabicPeriod"/>
              <a:defRPr/>
            </a:pPr>
            <a:r>
              <a:rPr lang="en-US" sz="3600" dirty="0" smtClean="0">
                <a:latin typeface="Arial"/>
                <a:ea typeface="+mn-ea"/>
                <a:cs typeface="Arial"/>
              </a:rPr>
              <a:t>Define and give a use for genetic screening</a:t>
            </a:r>
            <a:endParaRPr lang="en-US" sz="3600" dirty="0">
              <a:latin typeface="Arial"/>
              <a:ea typeface="+mn-ea"/>
              <a:cs typeface="Arial"/>
            </a:endParaRPr>
          </a:p>
        </p:txBody>
      </p:sp>
      <p:sp>
        <p:nvSpPr>
          <p:cNvPr id="778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17FDD7-32DB-9C47-9AAB-E6BE91A53192}" type="slidenum">
              <a:rPr lang="en-US" sz="1200">
                <a:solidFill>
                  <a:srgbClr val="045C75"/>
                </a:solidFill>
              </a:rPr>
              <a:pPr eaLnBrk="1" hangingPunct="1"/>
              <a:t>37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304800"/>
            <a:ext cx="7772400" cy="1143000"/>
          </a:xfrm>
          <a:extLst/>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IE" b="1" dirty="0" smtClean="0">
                <a:ln w="11430"/>
                <a:effectLst>
                  <a:outerShdw blurRad="50800" dist="39000" dir="5460000" algn="tl">
                    <a:srgbClr val="000000">
                      <a:alpha val="38000"/>
                    </a:srgbClr>
                  </a:outerShdw>
                </a:effectLst>
                <a:latin typeface="Arial"/>
                <a:ea typeface="+mj-ea"/>
                <a:cs typeface="Arial"/>
              </a:rPr>
              <a:t>DNA PROFILING</a:t>
            </a:r>
            <a:endParaRPr lang="en-GB" b="1" dirty="0" smtClean="0">
              <a:ln w="11430"/>
              <a:effectLst>
                <a:outerShdw blurRad="50800" dist="39000" dir="5460000" algn="tl">
                  <a:srgbClr val="000000">
                    <a:alpha val="38000"/>
                  </a:srgbClr>
                </a:outerShdw>
              </a:effectLst>
              <a:latin typeface="Arial"/>
              <a:ea typeface="+mj-ea"/>
              <a:cs typeface="Arial"/>
            </a:endParaRPr>
          </a:p>
        </p:txBody>
      </p:sp>
      <p:pic>
        <p:nvPicPr>
          <p:cNvPr id="7172" name="Picture 4" descr="auto0"/>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5724128" y="1412776"/>
            <a:ext cx="2938463" cy="4648200"/>
          </a:xfrm>
          <a:noFill/>
        </p:spPr>
      </p:pic>
      <p:sp>
        <p:nvSpPr>
          <p:cNvPr id="7171" name="Rectangle 3"/>
          <p:cNvSpPr>
            <a:spLocks noGrp="1" noChangeArrowheads="1"/>
          </p:cNvSpPr>
          <p:nvPr>
            <p:ph type="body" sz="half" idx="2"/>
          </p:nvPr>
        </p:nvSpPr>
        <p:spPr>
          <a:xfrm>
            <a:off x="14712" y="1412776"/>
            <a:ext cx="5493392" cy="5040560"/>
          </a:xfrm>
        </p:spPr>
        <p:txBody>
          <a:bodyPr>
            <a:normAutofit fontScale="77500" lnSpcReduction="20000"/>
          </a:bodyPr>
          <a:lstStyle/>
          <a:p>
            <a:pPr marL="0" indent="0">
              <a:lnSpc>
                <a:spcPct val="120000"/>
              </a:lnSpc>
              <a:buClr>
                <a:schemeClr val="accent3"/>
              </a:buClr>
              <a:buNone/>
              <a:defRPr/>
            </a:pPr>
            <a:r>
              <a:rPr lang="en-IE" sz="4200" b="1" dirty="0" smtClean="0">
                <a:latin typeface="Arial"/>
                <a:cs typeface="Arial"/>
              </a:rPr>
              <a:t>1980</a:t>
            </a:r>
            <a:r>
              <a:rPr lang="en-IE" sz="4200" dirty="0" smtClean="0">
                <a:latin typeface="Arial"/>
                <a:cs typeface="Arial"/>
              </a:rPr>
              <a:t> </a:t>
            </a:r>
            <a:r>
              <a:rPr lang="en-IE" sz="4200" b="1" dirty="0" smtClean="0">
                <a:latin typeface="Arial"/>
                <a:cs typeface="Arial"/>
              </a:rPr>
              <a:t>-</a:t>
            </a:r>
            <a:r>
              <a:rPr lang="en-IE" sz="4200" dirty="0" smtClean="0">
                <a:latin typeface="Arial"/>
                <a:cs typeface="Arial"/>
              </a:rPr>
              <a:t> American researchers  discovered non-coding regions of  DNA</a:t>
            </a:r>
          </a:p>
          <a:p>
            <a:pPr marL="0" indent="0">
              <a:lnSpc>
                <a:spcPct val="120000"/>
              </a:lnSpc>
              <a:buClr>
                <a:schemeClr val="accent3"/>
              </a:buClr>
              <a:buNone/>
              <a:defRPr/>
            </a:pPr>
            <a:r>
              <a:rPr lang="en-IE" sz="4200" b="1" dirty="0" smtClean="0">
                <a:latin typeface="Arial"/>
                <a:cs typeface="Arial"/>
              </a:rPr>
              <a:t>1984</a:t>
            </a:r>
            <a:r>
              <a:rPr lang="en-IE" sz="4200" dirty="0" smtClean="0">
                <a:latin typeface="Arial"/>
                <a:cs typeface="Arial"/>
              </a:rPr>
              <a:t> </a:t>
            </a:r>
            <a:r>
              <a:rPr lang="en-IE" sz="4200" b="1" dirty="0" smtClean="0">
                <a:latin typeface="Arial"/>
                <a:cs typeface="Arial"/>
              </a:rPr>
              <a:t>-</a:t>
            </a:r>
            <a:r>
              <a:rPr lang="en-IE" sz="4200" dirty="0" smtClean="0">
                <a:latin typeface="Arial"/>
                <a:cs typeface="Arial"/>
              </a:rPr>
              <a:t>  Professor Alec Jeffries developed the process of  DNA profiling</a:t>
            </a:r>
          </a:p>
          <a:p>
            <a:pPr marL="0" indent="0">
              <a:lnSpc>
                <a:spcPct val="120000"/>
              </a:lnSpc>
              <a:buClr>
                <a:schemeClr val="accent3"/>
              </a:buClr>
              <a:buNone/>
              <a:defRPr/>
            </a:pPr>
            <a:r>
              <a:rPr lang="en-IE" sz="4200" b="1" dirty="0" smtClean="0">
                <a:latin typeface="Arial"/>
                <a:cs typeface="Arial"/>
              </a:rPr>
              <a:t>1987 </a:t>
            </a:r>
            <a:r>
              <a:rPr lang="en-IE" sz="4200" b="1" dirty="0">
                <a:latin typeface="Arial"/>
                <a:cs typeface="Arial"/>
              </a:rPr>
              <a:t>-</a:t>
            </a:r>
            <a:r>
              <a:rPr lang="en-IE" sz="4200" dirty="0">
                <a:latin typeface="Arial"/>
                <a:cs typeface="Arial"/>
              </a:rPr>
              <a:t> First conviction based </a:t>
            </a:r>
            <a:r>
              <a:rPr lang="en-IE" sz="4200" dirty="0" smtClean="0">
                <a:latin typeface="Arial"/>
                <a:cs typeface="Arial"/>
              </a:rPr>
              <a:t>on </a:t>
            </a:r>
            <a:r>
              <a:rPr lang="en-IE" sz="4200" dirty="0">
                <a:latin typeface="Arial"/>
                <a:cs typeface="Arial"/>
              </a:rPr>
              <a:t>DNA evidence </a:t>
            </a:r>
            <a:endParaRPr lang="en-GB" sz="4200" dirty="0">
              <a:latin typeface="Arial"/>
              <a:cs typeface="Arial"/>
            </a:endParaRPr>
          </a:p>
        </p:txBody>
      </p:sp>
      <p:sp>
        <p:nvSpPr>
          <p:cNvPr id="7885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EE72B3-B039-1A4F-B2DA-ABC051534E76}" type="slidenum">
              <a:rPr lang="en-US" sz="1200">
                <a:solidFill>
                  <a:srgbClr val="045C75"/>
                </a:solidFill>
              </a:rPr>
              <a:pPr eaLnBrk="1" hangingPunct="1"/>
              <a:t>38</a:t>
            </a:fld>
            <a:endParaRPr lang="en-US" sz="1200">
              <a:solidFill>
                <a:srgbClr val="045C75"/>
              </a:solidFill>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nodeType="afterEffect">
                                  <p:stCondLst>
                                    <p:cond delay="0"/>
                                  </p:stCondLst>
                                  <p:childTnLst>
                                    <p:set>
                                      <p:cBhvr>
                                        <p:cTn id="23" dur="1" fill="hold">
                                          <p:stCondLst>
                                            <p:cond delay="0"/>
                                          </p:stCondLst>
                                        </p:cTn>
                                        <p:tgtEl>
                                          <p:spTgt spid="7172"/>
                                        </p:tgtEl>
                                        <p:attrNameLst>
                                          <p:attrName>style.visibility</p:attrName>
                                        </p:attrNameLst>
                                      </p:cBhvr>
                                      <p:to>
                                        <p:strVal val="visible"/>
                                      </p:to>
                                    </p:set>
                                    <p:anim calcmode="lin" valueType="num">
                                      <p:cBhvr additive="base">
                                        <p:cTn id="24" dur="500" fill="hold"/>
                                        <p:tgtEl>
                                          <p:spTgt spid="7172"/>
                                        </p:tgtEl>
                                        <p:attrNameLst>
                                          <p:attrName>ppt_x</p:attrName>
                                        </p:attrNameLst>
                                      </p:cBhvr>
                                      <p:tavLst>
                                        <p:tav tm="0">
                                          <p:val>
                                            <p:strVal val="0-#ppt_w/2"/>
                                          </p:val>
                                        </p:tav>
                                        <p:tav tm="100000">
                                          <p:val>
                                            <p:strVal val="#ppt_x"/>
                                          </p:val>
                                        </p:tav>
                                      </p:tavLst>
                                    </p:anim>
                                    <p:anim calcmode="lin" valueType="num">
                                      <p:cBhvr additive="base">
                                        <p:cTn id="25"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IE" b="1" dirty="0" smtClean="0">
                <a:ln w="11430"/>
                <a:solidFill>
                  <a:srgbClr val="000000"/>
                </a:solidFill>
                <a:effectLst>
                  <a:outerShdw blurRad="50800" dist="39000" dir="5460000" algn="tl">
                    <a:srgbClr val="000000">
                      <a:alpha val="38000"/>
                    </a:srgbClr>
                  </a:outerShdw>
                </a:effectLst>
                <a:latin typeface="Arial"/>
                <a:ea typeface="+mj-ea"/>
                <a:cs typeface="Arial"/>
              </a:rPr>
              <a:t>Principle of DNA Profiling</a:t>
            </a:r>
            <a:endParaRPr lang="en-US" b="1" dirty="0">
              <a:ln w="11430"/>
              <a:solidFill>
                <a:srgbClr val="000000"/>
              </a:solidFill>
              <a:effectLst>
                <a:outerShdw blurRad="50800" dist="39000" dir="5460000" algn="tl">
                  <a:srgbClr val="000000">
                    <a:alpha val="38000"/>
                  </a:srgbClr>
                </a:outerShdw>
              </a:effectLst>
              <a:latin typeface="Arial"/>
              <a:ea typeface="+mj-ea"/>
              <a:cs typeface="Arial"/>
            </a:endParaRPr>
          </a:p>
        </p:txBody>
      </p:sp>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5DAADC-8C3F-7E45-8F9A-CEF26BBAD13B}" type="slidenum">
              <a:rPr lang="en-US" sz="1200">
                <a:solidFill>
                  <a:srgbClr val="045C75"/>
                </a:solidFill>
              </a:rPr>
              <a:pPr eaLnBrk="1" hangingPunct="1"/>
              <a:t>39</a:t>
            </a:fld>
            <a:endParaRPr lang="en-US" sz="1200">
              <a:solidFill>
                <a:srgbClr val="045C75"/>
              </a:solidFill>
            </a:endParaRPr>
          </a:p>
        </p:txBody>
      </p:sp>
      <p:sp>
        <p:nvSpPr>
          <p:cNvPr id="80899" name="TextBox 4"/>
          <p:cNvSpPr txBox="1">
            <a:spLocks noChangeArrowheads="1"/>
          </p:cNvSpPr>
          <p:nvPr/>
        </p:nvSpPr>
        <p:spPr bwMode="auto">
          <a:xfrm>
            <a:off x="251520" y="1484784"/>
            <a:ext cx="8713093" cy="495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buFont typeface="Arial" charset="0"/>
              <a:buChar char="•"/>
            </a:pPr>
            <a:r>
              <a:rPr lang="en-IE" sz="3600" dirty="0"/>
              <a:t>All human chromosomes have sections of DNA with no known functions</a:t>
            </a:r>
          </a:p>
          <a:p>
            <a:pPr eaLnBrk="1" hangingPunct="1">
              <a:lnSpc>
                <a:spcPct val="110000"/>
              </a:lnSpc>
              <a:buFont typeface="Arial" charset="0"/>
              <a:buChar char="•"/>
            </a:pPr>
            <a:r>
              <a:rPr lang="en-IE" sz="3600" dirty="0"/>
              <a:t>These sections have short base sequences</a:t>
            </a:r>
          </a:p>
          <a:p>
            <a:pPr eaLnBrk="1" hangingPunct="1">
              <a:lnSpc>
                <a:spcPct val="110000"/>
              </a:lnSpc>
              <a:buFont typeface="Arial" charset="0"/>
              <a:buChar char="•"/>
            </a:pPr>
            <a:r>
              <a:rPr lang="en-IE" sz="3600" dirty="0"/>
              <a:t>These sequences repeat over and over</a:t>
            </a:r>
          </a:p>
          <a:p>
            <a:pPr eaLnBrk="1" hangingPunct="1">
              <a:lnSpc>
                <a:spcPct val="110000"/>
              </a:lnSpc>
              <a:buFont typeface="Arial" charset="0"/>
              <a:buChar char="•"/>
            </a:pPr>
            <a:r>
              <a:rPr lang="en-IE" sz="3600" dirty="0"/>
              <a:t>They are inherited from parents</a:t>
            </a:r>
          </a:p>
          <a:p>
            <a:pPr eaLnBrk="1" hangingPunct="1">
              <a:lnSpc>
                <a:spcPct val="110000"/>
              </a:lnSpc>
              <a:buFont typeface="Arial" charset="0"/>
              <a:buChar char="•"/>
            </a:pPr>
            <a:r>
              <a:rPr lang="en-IE" sz="3600" dirty="0"/>
              <a:t>Their length and position are unique to each person</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eaLnBrk="1" fontAlgn="auto" hangingPunct="1">
              <a:spcAft>
                <a:spcPts val="0"/>
              </a:spcAft>
              <a:defRPr/>
            </a:pPr>
            <a:r>
              <a:rPr lang="en-IE" sz="4000" dirty="0" smtClean="0"/>
              <a:t>Tiger –</a:t>
            </a:r>
            <a:r>
              <a:rPr lang="en-IE" sz="4000" dirty="0"/>
              <a:t> </a:t>
            </a:r>
            <a:r>
              <a:rPr lang="en-IE" sz="4000" dirty="0" smtClean="0"/>
              <a:t>a member of the cat family</a:t>
            </a:r>
            <a:endParaRPr lang="en-US" sz="4000" dirty="0"/>
          </a:p>
        </p:txBody>
      </p:sp>
      <p:sp>
        <p:nvSpPr>
          <p:cNvPr id="2560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03A0EA-927F-C843-B0A9-6DD450D8FA2A}" type="slidenum">
              <a:rPr lang="en-US" sz="1200">
                <a:solidFill>
                  <a:srgbClr val="045C75"/>
                </a:solidFill>
              </a:rPr>
              <a:pPr eaLnBrk="1" hangingPunct="1"/>
              <a:t>4</a:t>
            </a:fld>
            <a:endParaRPr lang="en-US" sz="1200">
              <a:solidFill>
                <a:srgbClr val="045C75"/>
              </a:solidFill>
            </a:endParaRPr>
          </a:p>
        </p:txBody>
      </p:sp>
      <p:pic>
        <p:nvPicPr>
          <p:cNvPr id="25602" name="Picture 2" descr="http://www.mammalz.com/UserFiles/2007/4/30/tiger-reg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214563"/>
            <a:ext cx="65722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99592" y="-30338"/>
            <a:ext cx="7772400" cy="1143000"/>
          </a:xfrm>
        </p:spPr>
        <p:txBody>
          <a:bodyPr>
            <a:normAutofit/>
          </a:bodyPr>
          <a:lstStyle/>
          <a:p>
            <a:pPr eaLnBrk="1" fontAlgn="auto" hangingPunct="1">
              <a:spcAft>
                <a:spcPts val="0"/>
              </a:spcAft>
              <a:defRPr/>
            </a:pPr>
            <a:r>
              <a:rPr lang="en-IE" b="1" dirty="0" smtClean="0">
                <a:solidFill>
                  <a:srgbClr val="000000"/>
                </a:solidFill>
                <a:effectLst>
                  <a:outerShdw blurRad="38100" dist="38100" dir="2700000" algn="tl">
                    <a:srgbClr val="C0C0C0"/>
                  </a:outerShdw>
                </a:effectLst>
                <a:latin typeface="Arial"/>
                <a:ea typeface="+mj-ea"/>
                <a:cs typeface="Arial"/>
              </a:rPr>
              <a:t>DNA PROFILING</a:t>
            </a:r>
            <a:endParaRPr lang="en-GB" b="1" dirty="0" smtClean="0">
              <a:solidFill>
                <a:srgbClr val="000000"/>
              </a:solidFill>
              <a:effectLst>
                <a:outerShdw blurRad="38100" dist="38100" dir="2700000" algn="tl">
                  <a:srgbClr val="C0C0C0"/>
                </a:outerShdw>
              </a:effectLst>
              <a:latin typeface="Arial"/>
              <a:ea typeface="+mj-ea"/>
              <a:cs typeface="Arial"/>
            </a:endParaRPr>
          </a:p>
        </p:txBody>
      </p:sp>
      <p:sp>
        <p:nvSpPr>
          <p:cNvPr id="8192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74AA69-6C34-B34E-A853-A35532437B8E}" type="slidenum">
              <a:rPr lang="en-US" sz="1200">
                <a:solidFill>
                  <a:srgbClr val="045C75"/>
                </a:solidFill>
              </a:rPr>
              <a:pPr eaLnBrk="1" hangingPunct="1"/>
              <a:t>40</a:t>
            </a:fld>
            <a:endParaRPr lang="en-US" sz="1200">
              <a:solidFill>
                <a:srgbClr val="045C75"/>
              </a:solidFill>
            </a:endParaRPr>
          </a:p>
        </p:txBody>
      </p:sp>
      <p:sp>
        <p:nvSpPr>
          <p:cNvPr id="10244" name="Text Box 4"/>
          <p:cNvSpPr txBox="1">
            <a:spLocks noChangeArrowheads="1"/>
          </p:cNvSpPr>
          <p:nvPr/>
        </p:nvSpPr>
        <p:spPr bwMode="auto">
          <a:xfrm>
            <a:off x="0" y="908720"/>
            <a:ext cx="9144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5600" indent="-355600" eaLnBrk="1" hangingPunct="1">
              <a:spcBef>
                <a:spcPct val="50000"/>
              </a:spcBef>
              <a:buFont typeface="Arial"/>
              <a:buChar char="•"/>
            </a:pPr>
            <a:r>
              <a:rPr lang="en-IE" sz="3600" dirty="0" smtClean="0">
                <a:cs typeface="Arial" charset="0"/>
              </a:rPr>
              <a:t>A</a:t>
            </a:r>
            <a:r>
              <a:rPr lang="en-GB" sz="3600" dirty="0" smtClean="0"/>
              <a:t> </a:t>
            </a:r>
            <a:r>
              <a:rPr lang="en-GB" sz="3600" dirty="0"/>
              <a:t>DNA </a:t>
            </a:r>
            <a:r>
              <a:rPr lang="en-GB" sz="3600" dirty="0" smtClean="0"/>
              <a:t>profile or </a:t>
            </a:r>
            <a:r>
              <a:rPr lang="en-GB" sz="3600" dirty="0"/>
              <a:t>genetic </a:t>
            </a:r>
            <a:r>
              <a:rPr lang="en-GB" sz="3600" dirty="0" smtClean="0"/>
              <a:t>fingerprint</a:t>
            </a:r>
            <a:r>
              <a:rPr lang="en-IE" sz="3600" dirty="0" smtClean="0">
                <a:cs typeface="Arial" charset="0"/>
              </a:rPr>
              <a:t> involves a process of making a pattern of bands from an </a:t>
            </a:r>
            <a:r>
              <a:rPr lang="en-IE" sz="3600" dirty="0">
                <a:cs typeface="Arial" charset="0"/>
              </a:rPr>
              <a:t>individual’s </a:t>
            </a:r>
            <a:r>
              <a:rPr lang="en-IE" sz="3600" dirty="0" smtClean="0">
                <a:cs typeface="Arial" charset="0"/>
              </a:rPr>
              <a:t>DNA, for comparison.</a:t>
            </a:r>
          </a:p>
          <a:p>
            <a:pPr marL="355600" indent="-355600" eaLnBrk="1" hangingPunct="1">
              <a:spcBef>
                <a:spcPct val="50000"/>
              </a:spcBef>
              <a:buFont typeface="Arial"/>
              <a:buChar char="•"/>
            </a:pPr>
            <a:r>
              <a:rPr lang="en-IE" sz="3600" dirty="0" smtClean="0">
                <a:cs typeface="Arial" charset="0"/>
              </a:rPr>
              <a:t>Used in </a:t>
            </a:r>
            <a:r>
              <a:rPr lang="en-GB" sz="3600" dirty="0" smtClean="0">
                <a:cs typeface="Arial" charset="0"/>
              </a:rPr>
              <a:t>forensics &amp; paternity suits.</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973463"/>
            <a:ext cx="2858665"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4">
                                            <p:txEl>
                                              <p:pRg st="1" end="1"/>
                                            </p:txEl>
                                          </p:spTgt>
                                        </p:tgtEl>
                                        <p:attrNameLst>
                                          <p:attrName>style.visibility</p:attrName>
                                        </p:attrNameLst>
                                      </p:cBhvr>
                                      <p:to>
                                        <p:strVal val="visible"/>
                                      </p:to>
                                    </p:set>
                                    <p:anim calcmode="lin" valueType="num">
                                      <p:cBhvr additive="base">
                                        <p:cTn id="13" dur="500" fill="hold"/>
                                        <p:tgtEl>
                                          <p:spTgt spid="1024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1143000"/>
          </a:xfrm>
        </p:spPr>
        <p:txBody>
          <a:bodyPr>
            <a:normAutofit/>
          </a:bodyPr>
          <a:lstStyle/>
          <a:p>
            <a:pPr eaLnBrk="1" fontAlgn="auto" hangingPunct="1">
              <a:spcAft>
                <a:spcPts val="0"/>
              </a:spcAft>
              <a:defRPr/>
            </a:pPr>
            <a:r>
              <a:rPr lang="en-IE" b="1" dirty="0" smtClean="0">
                <a:solidFill>
                  <a:srgbClr val="000000"/>
                </a:solidFill>
                <a:effectLst>
                  <a:outerShdw blurRad="38100" dist="38100" dir="2700000" algn="tl">
                    <a:srgbClr val="C0C0C0"/>
                  </a:outerShdw>
                </a:effectLst>
                <a:latin typeface="Arial"/>
                <a:ea typeface="+mj-ea"/>
                <a:cs typeface="Arial"/>
              </a:rPr>
              <a:t>FORENSIC SCIENCE</a:t>
            </a:r>
            <a:endParaRPr lang="en-GB" b="1" dirty="0" smtClean="0">
              <a:solidFill>
                <a:srgbClr val="000000"/>
              </a:solidFill>
              <a:effectLst>
                <a:outerShdw blurRad="38100" dist="38100" dir="2700000" algn="tl">
                  <a:srgbClr val="C0C0C0"/>
                </a:outerShdw>
              </a:effectLst>
              <a:latin typeface="Arial"/>
              <a:ea typeface="+mj-ea"/>
              <a:cs typeface="Arial"/>
            </a:endParaRPr>
          </a:p>
        </p:txBody>
      </p:sp>
      <p:pic>
        <p:nvPicPr>
          <p:cNvPr id="26628" name="Picture 4" descr="auto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23647" t="4085" r="30403" b="8170"/>
          <a:stretch>
            <a:fillRect/>
          </a:stretch>
        </p:blipFill>
        <p:spPr>
          <a:xfrm>
            <a:off x="2411760" y="1196752"/>
            <a:ext cx="3888432" cy="5374677"/>
          </a:xfrm>
          <a:noFill/>
        </p:spPr>
      </p:pic>
      <p:sp>
        <p:nvSpPr>
          <p:cNvPr id="1024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91B1F4-2040-D841-B935-C4651694C5DC}" type="slidenum">
              <a:rPr lang="en-US" sz="1200">
                <a:solidFill>
                  <a:srgbClr val="045C75"/>
                </a:solidFill>
              </a:rPr>
              <a:pPr eaLnBrk="1" hangingPunct="1"/>
              <a:t>41</a:t>
            </a:fld>
            <a:endParaRPr lang="en-US" sz="1200">
              <a:solidFill>
                <a:srgbClr val="045C75"/>
              </a:solidFill>
            </a:endParaRPr>
          </a:p>
        </p:txBody>
      </p:sp>
    </p:spTree>
    <p:extLst>
      <p:ext uri="{BB962C8B-B14F-4D97-AF65-F5344CB8AC3E}">
        <p14:creationId xmlns:p14="http://schemas.microsoft.com/office/powerpoint/2010/main" val="32336626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219200"/>
          </a:xfrm>
        </p:spPr>
        <p:txBody>
          <a:bodyPr>
            <a:normAutofit/>
          </a:bodyPr>
          <a:lstStyle/>
          <a:p>
            <a:pPr eaLnBrk="1" fontAlgn="auto" hangingPunct="1">
              <a:spcAft>
                <a:spcPts val="0"/>
              </a:spcAft>
              <a:defRPr/>
            </a:pPr>
            <a:r>
              <a:rPr lang="en-IE" dirty="0" smtClean="0">
                <a:solidFill>
                  <a:srgbClr val="000000"/>
                </a:solidFill>
                <a:effectLst>
                  <a:outerShdw blurRad="38100" dist="38100" dir="2700000" algn="tl">
                    <a:srgbClr val="C0C0C0"/>
                  </a:outerShdw>
                </a:effectLst>
                <a:latin typeface="Arial Rounded MT Bold" pitchFamily="34" charset="0"/>
                <a:ea typeface="+mj-ea"/>
                <a:cs typeface="+mj-cs"/>
              </a:rPr>
              <a:t>FAMILY RELATIONSHIPS</a:t>
            </a:r>
            <a:endParaRPr lang="en-GB" dirty="0" smtClean="0">
              <a:solidFill>
                <a:srgbClr val="000000"/>
              </a:solidFill>
              <a:effectLst>
                <a:outerShdw blurRad="38100" dist="38100" dir="2700000" algn="tl">
                  <a:srgbClr val="C0C0C0"/>
                </a:outerShdw>
              </a:effectLst>
              <a:latin typeface="Arial Rounded MT Bold" pitchFamily="34" charset="0"/>
              <a:ea typeface="+mj-ea"/>
              <a:cs typeface="+mj-cs"/>
            </a:endParaRPr>
          </a:p>
        </p:txBody>
      </p:sp>
      <p:sp>
        <p:nvSpPr>
          <p:cNvPr id="104450" name="Rectangle 3"/>
          <p:cNvSpPr>
            <a:spLocks noGrp="1" noChangeArrowheads="1"/>
          </p:cNvSpPr>
          <p:nvPr>
            <p:ph type="body" sz="half" idx="1"/>
          </p:nvPr>
        </p:nvSpPr>
        <p:spPr>
          <a:xfrm>
            <a:off x="457200" y="1600200"/>
            <a:ext cx="4033838" cy="4525963"/>
          </a:xfrm>
        </p:spPr>
        <p:txBody>
          <a:bodyPr/>
          <a:lstStyle/>
          <a:p>
            <a:pPr eaLnBrk="1" hangingPunct="1"/>
            <a:endParaRPr lang="en-US">
              <a:latin typeface="Constantia" charset="0"/>
            </a:endParaRPr>
          </a:p>
        </p:txBody>
      </p:sp>
      <p:pic>
        <p:nvPicPr>
          <p:cNvPr id="28676" name="Picture 4" descr="auto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 y="1219200"/>
            <a:ext cx="8077200" cy="5105400"/>
          </a:xfrm>
          <a:noFill/>
        </p:spPr>
      </p:pic>
      <p:sp>
        <p:nvSpPr>
          <p:cNvPr id="1044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ADCF25-F954-FE46-903F-04B05D7B5D88}" type="slidenum">
              <a:rPr lang="en-US" sz="1200">
                <a:solidFill>
                  <a:srgbClr val="045C75"/>
                </a:solidFill>
              </a:rPr>
              <a:pPr eaLnBrk="1" hangingPunct="1"/>
              <a:t>42</a:t>
            </a:fld>
            <a:endParaRPr lang="en-US" sz="1200">
              <a:solidFill>
                <a:srgbClr val="045C75"/>
              </a:solidFill>
            </a:endParaRPr>
          </a:p>
        </p:txBody>
      </p:sp>
    </p:spTree>
    <p:extLst>
      <p:ext uri="{BB962C8B-B14F-4D97-AF65-F5344CB8AC3E}">
        <p14:creationId xmlns:p14="http://schemas.microsoft.com/office/powerpoint/2010/main" val="4133022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3528" y="28021"/>
            <a:ext cx="8229600" cy="1143000"/>
          </a:xfrm>
        </p:spPr>
        <p:txBody>
          <a:bodyPr>
            <a:normAutofit/>
          </a:bodyPr>
          <a:lstStyle/>
          <a:p>
            <a:pPr eaLnBrk="1" fontAlgn="auto" hangingPunct="1">
              <a:spcAft>
                <a:spcPts val="0"/>
              </a:spcAft>
              <a:defRPr/>
            </a:pPr>
            <a:r>
              <a:rPr lang="en-IE" b="1" dirty="0" smtClean="0">
                <a:solidFill>
                  <a:srgbClr val="000000"/>
                </a:solidFill>
                <a:effectLst>
                  <a:outerShdw blurRad="38100" dist="38100" dir="2700000" algn="tl">
                    <a:srgbClr val="C0C0C0"/>
                  </a:outerShdw>
                </a:effectLst>
                <a:latin typeface="Arial"/>
                <a:ea typeface="+mj-ea"/>
                <a:cs typeface="Arial"/>
              </a:rPr>
              <a:t>STAGES INVOLVED</a:t>
            </a:r>
            <a:endParaRPr lang="en-GB" b="1" dirty="0" smtClean="0">
              <a:solidFill>
                <a:srgbClr val="000000"/>
              </a:solidFill>
              <a:effectLst>
                <a:outerShdw blurRad="38100" dist="38100" dir="2700000" algn="tl">
                  <a:srgbClr val="C0C0C0"/>
                </a:outerShdw>
              </a:effectLst>
              <a:latin typeface="Arial"/>
              <a:ea typeface="+mj-ea"/>
              <a:cs typeface="Arial"/>
            </a:endParaRPr>
          </a:p>
        </p:txBody>
      </p:sp>
      <p:sp>
        <p:nvSpPr>
          <p:cNvPr id="14339" name="Rectangle 3"/>
          <p:cNvSpPr>
            <a:spLocks noGrp="1" noChangeArrowheads="1"/>
          </p:cNvSpPr>
          <p:nvPr>
            <p:ph type="body" sz="half" idx="1"/>
          </p:nvPr>
        </p:nvSpPr>
        <p:spPr>
          <a:xfrm>
            <a:off x="179512" y="1268760"/>
            <a:ext cx="8669265" cy="3384376"/>
          </a:xfrm>
        </p:spPr>
        <p:txBody>
          <a:bodyPr>
            <a:noAutofit/>
          </a:bodyPr>
          <a:lstStyle/>
          <a:p>
            <a:pPr marL="457200" indent="-457200" eaLnBrk="1" fontAlgn="auto" hangingPunct="1">
              <a:spcAft>
                <a:spcPts val="0"/>
              </a:spcAft>
              <a:buClr>
                <a:schemeClr val="accent3"/>
              </a:buClr>
              <a:buFont typeface="Verdana" pitchFamily="34" charset="0"/>
              <a:buAutoNum type="arabicPeriod"/>
              <a:defRPr/>
            </a:pPr>
            <a:r>
              <a:rPr lang="en-IE" sz="3600" dirty="0" smtClean="0">
                <a:latin typeface="Arial"/>
                <a:ea typeface="+mn-ea"/>
                <a:cs typeface="Arial"/>
              </a:rPr>
              <a:t>Cells broken down to release DNA</a:t>
            </a:r>
          </a:p>
          <a:p>
            <a:pPr marL="457200" indent="-457200" eaLnBrk="1" fontAlgn="auto" hangingPunct="1">
              <a:spcAft>
                <a:spcPts val="0"/>
              </a:spcAft>
              <a:buClr>
                <a:schemeClr val="accent3"/>
              </a:buClr>
              <a:buFont typeface="Verdana" pitchFamily="34" charset="0"/>
              <a:buAutoNum type="arabicPeriod"/>
              <a:defRPr/>
            </a:pPr>
            <a:r>
              <a:rPr lang="en-IE" sz="3600" dirty="0" smtClean="0">
                <a:latin typeface="Arial"/>
                <a:ea typeface="+mn-ea"/>
                <a:cs typeface="Arial"/>
              </a:rPr>
              <a:t>DNA strands cut into fragments using </a:t>
            </a:r>
            <a:r>
              <a:rPr lang="en-IE" sz="3600" b="1" dirty="0" smtClean="0">
                <a:latin typeface="Arial"/>
                <a:ea typeface="+mn-ea"/>
                <a:cs typeface="Arial"/>
              </a:rPr>
              <a:t>Restriction enzymes</a:t>
            </a:r>
          </a:p>
          <a:p>
            <a:pPr marL="457200" indent="-457200" eaLnBrk="1" fontAlgn="auto" hangingPunct="1">
              <a:spcAft>
                <a:spcPts val="0"/>
              </a:spcAft>
              <a:buClr>
                <a:schemeClr val="accent3"/>
              </a:buClr>
              <a:buFont typeface="Verdana" pitchFamily="34" charset="0"/>
              <a:buAutoNum type="arabicPeriod"/>
              <a:defRPr/>
            </a:pPr>
            <a:r>
              <a:rPr lang="en-IE" sz="3600" dirty="0" smtClean="0">
                <a:latin typeface="Arial"/>
                <a:ea typeface="+mn-ea"/>
                <a:cs typeface="Arial"/>
              </a:rPr>
              <a:t>Fragments separated by size.</a:t>
            </a:r>
          </a:p>
          <a:p>
            <a:pPr marL="457200" indent="-457200" eaLnBrk="1" fontAlgn="auto" hangingPunct="1">
              <a:spcAft>
                <a:spcPts val="0"/>
              </a:spcAft>
              <a:buClr>
                <a:schemeClr val="accent3"/>
              </a:buClr>
              <a:buFont typeface="Verdana" pitchFamily="34" charset="0"/>
              <a:buAutoNum type="arabicPeriod"/>
              <a:defRPr/>
            </a:pPr>
            <a:r>
              <a:rPr lang="en-IE" sz="3600" dirty="0" smtClean="0">
                <a:latin typeface="Arial"/>
                <a:ea typeface="+mn-ea"/>
                <a:cs typeface="Arial"/>
              </a:rPr>
              <a:t>Pattern of fragments analysed</a:t>
            </a:r>
            <a:endParaRPr lang="en-GB" sz="3600" dirty="0" smtClean="0">
              <a:latin typeface="Arial"/>
              <a:ea typeface="+mn-ea"/>
              <a:cs typeface="Arial"/>
            </a:endParaRPr>
          </a:p>
        </p:txBody>
      </p:sp>
      <p:sp>
        <p:nvSpPr>
          <p:cNvPr id="8602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A86FD2-8DE9-434F-A385-D885FCE8CC85}" type="slidenum">
              <a:rPr lang="en-US" sz="1200">
                <a:solidFill>
                  <a:srgbClr val="045C75"/>
                </a:solidFill>
              </a:rPr>
              <a:pPr eaLnBrk="1" hangingPunct="1"/>
              <a:t>43</a:t>
            </a:fld>
            <a:endParaRPr lang="en-US" sz="1200">
              <a:solidFill>
                <a:srgbClr val="045C75"/>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Text Box 4"/>
          <p:cNvSpPr txBox="1">
            <a:spLocks noChangeArrowheads="1"/>
          </p:cNvSpPr>
          <p:nvPr/>
        </p:nvSpPr>
        <p:spPr bwMode="auto">
          <a:xfrm>
            <a:off x="468313" y="1268413"/>
            <a:ext cx="8207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dirty="0"/>
          </a:p>
        </p:txBody>
      </p:sp>
      <p:sp>
        <p:nvSpPr>
          <p:cNvPr id="285701" name="Text Box 5"/>
          <p:cNvSpPr txBox="1">
            <a:spLocks noChangeArrowheads="1"/>
          </p:cNvSpPr>
          <p:nvPr/>
        </p:nvSpPr>
        <p:spPr bwMode="auto">
          <a:xfrm>
            <a:off x="179512" y="1196752"/>
            <a:ext cx="8964488"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454025" indent="-454025" eaLnBrk="1" hangingPunct="1">
              <a:buFont typeface="+mj-lt"/>
              <a:buAutoNum type="arabicPeriod"/>
            </a:pPr>
            <a:r>
              <a:rPr lang="en-GB" sz="3600" dirty="0" smtClean="0"/>
              <a:t>grind </a:t>
            </a:r>
            <a:r>
              <a:rPr lang="en-GB" sz="3600" dirty="0"/>
              <a:t>up onion tissue in a salt/detergent mixture (to clump DNA and break down cell membranes)</a:t>
            </a:r>
          </a:p>
          <a:p>
            <a:pPr marL="454025" indent="-454025" eaLnBrk="1" hangingPunct="1">
              <a:buFont typeface="+mj-lt"/>
              <a:buAutoNum type="arabicPeriod"/>
            </a:pPr>
            <a:r>
              <a:rPr lang="en-GB" sz="3600" dirty="0" smtClean="0"/>
              <a:t>filter </a:t>
            </a:r>
            <a:r>
              <a:rPr lang="en-GB" sz="3600" dirty="0"/>
              <a:t>the mixture (to remove cell parts); proteins and DNA form the </a:t>
            </a:r>
            <a:r>
              <a:rPr lang="en-GB" sz="3600" dirty="0" smtClean="0"/>
              <a:t>filtrate</a:t>
            </a:r>
          </a:p>
          <a:p>
            <a:pPr marL="454025" indent="-454025" eaLnBrk="1" hangingPunct="1">
              <a:buFont typeface="+mj-lt"/>
              <a:buAutoNum type="arabicPeriod"/>
            </a:pPr>
            <a:r>
              <a:rPr lang="en-GB" sz="3600" dirty="0" smtClean="0"/>
              <a:t>add </a:t>
            </a:r>
            <a:r>
              <a:rPr lang="en-GB" sz="3600" dirty="0"/>
              <a:t>protease enzyme to the filtrate (to remove the protein</a:t>
            </a:r>
            <a:r>
              <a:rPr lang="en-GB" sz="3600" dirty="0" smtClean="0"/>
              <a:t>)</a:t>
            </a:r>
          </a:p>
          <a:p>
            <a:pPr marL="454025" indent="-454025" eaLnBrk="1" hangingPunct="1">
              <a:buFont typeface="+mj-lt"/>
              <a:buAutoNum type="arabicPeriod"/>
            </a:pPr>
            <a:r>
              <a:rPr lang="en-GB" sz="3600" dirty="0" smtClean="0"/>
              <a:t>add </a:t>
            </a:r>
            <a:r>
              <a:rPr lang="en-GB" sz="3600" dirty="0"/>
              <a:t>ice-cold ethanol (to precipitate the insoluble DNA</a:t>
            </a:r>
            <a:r>
              <a:rPr lang="en-GB" sz="3600" dirty="0" smtClean="0"/>
              <a:t>)</a:t>
            </a:r>
            <a:endParaRPr lang="en-GB" sz="3600" dirty="0"/>
          </a:p>
        </p:txBody>
      </p:sp>
      <p:sp>
        <p:nvSpPr>
          <p:cNvPr id="285702" name="Text Box 6"/>
          <p:cNvSpPr txBox="1">
            <a:spLocks noChangeArrowheads="1"/>
          </p:cNvSpPr>
          <p:nvPr/>
        </p:nvSpPr>
        <p:spPr bwMode="auto">
          <a:xfrm>
            <a:off x="2267744" y="-692498"/>
            <a:ext cx="8137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Tx/>
              <a:buChar char="•"/>
            </a:pPr>
            <a:r>
              <a:rPr lang="en-GB" sz="2800" dirty="0"/>
              <a:t> </a:t>
            </a:r>
            <a:endParaRPr lang="en-US" sz="2800" dirty="0"/>
          </a:p>
        </p:txBody>
      </p:sp>
      <p:sp>
        <p:nvSpPr>
          <p:cNvPr id="2" name="Title 1"/>
          <p:cNvSpPr>
            <a:spLocks noGrp="1"/>
          </p:cNvSpPr>
          <p:nvPr>
            <p:ph type="title"/>
          </p:nvPr>
        </p:nvSpPr>
        <p:spPr/>
        <p:txBody>
          <a:bodyPr>
            <a:normAutofit fontScale="90000"/>
          </a:bodyPr>
          <a:lstStyle/>
          <a:p>
            <a:r>
              <a:rPr lang="en-GB" b="1" dirty="0"/>
              <a:t>To isolate DNA </a:t>
            </a:r>
            <a:r>
              <a:rPr lang="en-GB" dirty="0"/>
              <a:t>from onion cells:</a:t>
            </a:r>
            <a:br>
              <a:rPr lang="en-GB" dirty="0"/>
            </a:br>
            <a:endParaRPr lang="en-US" dirty="0"/>
          </a:p>
        </p:txBody>
      </p:sp>
    </p:spTree>
    <p:extLst>
      <p:ext uri="{BB962C8B-B14F-4D97-AF65-F5344CB8AC3E}">
        <p14:creationId xmlns:p14="http://schemas.microsoft.com/office/powerpoint/2010/main" val="2311205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7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7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7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7544" y="188640"/>
            <a:ext cx="8229600" cy="1143000"/>
          </a:xfrm>
        </p:spPr>
        <p:txBody>
          <a:bodyPr>
            <a:normAutofit/>
          </a:bodyPr>
          <a:lstStyle/>
          <a:p>
            <a:pPr eaLnBrk="1" fontAlgn="auto" hangingPunct="1">
              <a:spcAft>
                <a:spcPts val="0"/>
              </a:spcAft>
              <a:defRPr/>
            </a:pPr>
            <a:r>
              <a:rPr lang="en-IE" b="1" dirty="0" smtClean="0">
                <a:solidFill>
                  <a:srgbClr val="000000"/>
                </a:solidFill>
                <a:effectLst>
                  <a:outerShdw blurRad="38100" dist="38100" dir="2700000" algn="tl">
                    <a:srgbClr val="C0C0C0"/>
                  </a:outerShdw>
                </a:effectLst>
                <a:latin typeface="Arial"/>
                <a:ea typeface="+mj-ea"/>
                <a:cs typeface="Arial"/>
              </a:rPr>
              <a:t>1. DNA EXTRACTION</a:t>
            </a:r>
            <a:endParaRPr lang="en-GB" b="1" dirty="0" smtClean="0">
              <a:solidFill>
                <a:srgbClr val="000000"/>
              </a:solidFill>
              <a:effectLst>
                <a:outerShdw blurRad="38100" dist="38100" dir="2700000" algn="tl">
                  <a:srgbClr val="C0C0C0"/>
                </a:outerShdw>
              </a:effectLst>
              <a:latin typeface="Arial"/>
              <a:ea typeface="+mj-ea"/>
              <a:cs typeface="Arial"/>
            </a:endParaRPr>
          </a:p>
        </p:txBody>
      </p:sp>
      <p:pic>
        <p:nvPicPr>
          <p:cNvPr id="16387" name="Picture 3" descr="auto0"/>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79388" y="1412875"/>
            <a:ext cx="5824537" cy="4500563"/>
          </a:xfrm>
          <a:noFill/>
        </p:spPr>
      </p:pic>
      <p:pic>
        <p:nvPicPr>
          <p:cNvPr id="16388" name="Picture 4" descr="auto0"/>
          <p:cNvPicPr>
            <a:picLocks noGrp="1" noChangeAspect="1" noChangeArrowheads="1"/>
          </p:cNvPicPr>
          <p:nvPr>
            <p:ph type="body" sz="half" idx="2"/>
          </p:nvPr>
        </p:nvPicPr>
        <p:blipFill>
          <a:blip r:embed="rId4">
            <a:extLst>
              <a:ext uri="{28A0092B-C50C-407E-A947-70E740481C1C}">
                <a14:useLocalDpi xmlns:a14="http://schemas.microsoft.com/office/drawing/2010/main" val="0"/>
              </a:ext>
            </a:extLst>
          </a:blip>
          <a:srcRect l="10001"/>
          <a:stretch>
            <a:fillRect/>
          </a:stretch>
        </p:blipFill>
        <p:spPr>
          <a:xfrm>
            <a:off x="4860032" y="1628799"/>
            <a:ext cx="4283968" cy="4346081"/>
          </a:xfrm>
          <a:noFill/>
        </p:spPr>
      </p:pic>
      <p:sp>
        <p:nvSpPr>
          <p:cNvPr id="8806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869460-91D3-F947-819B-2A733C10878F}" type="slidenum">
              <a:rPr lang="en-US" sz="1200">
                <a:solidFill>
                  <a:srgbClr val="045C75"/>
                </a:solidFill>
              </a:rPr>
              <a:pPr eaLnBrk="1" hangingPunct="1"/>
              <a:t>45</a:t>
            </a:fld>
            <a:endParaRPr lang="en-US" sz="1200">
              <a:solidFill>
                <a:srgbClr val="045C75"/>
              </a:solidFill>
            </a:endParaRPr>
          </a:p>
        </p:txBody>
      </p:sp>
      <p:sp>
        <p:nvSpPr>
          <p:cNvPr id="88069" name="Rectangle 6"/>
          <p:cNvSpPr>
            <a:spLocks noChangeArrowheads="1"/>
          </p:cNvSpPr>
          <p:nvPr/>
        </p:nvSpPr>
        <p:spPr bwMode="auto">
          <a:xfrm>
            <a:off x="7772400" y="25908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70" name="Oval 7"/>
          <p:cNvSpPr>
            <a:spLocks noChangeArrowheads="1"/>
          </p:cNvSpPr>
          <p:nvPr/>
        </p:nvSpPr>
        <p:spPr bwMode="auto">
          <a:xfrm>
            <a:off x="7543800" y="0"/>
            <a:ext cx="1143000" cy="6858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8071" name="Rectangle 8"/>
          <p:cNvSpPr>
            <a:spLocks noChangeArrowheads="1"/>
          </p:cNvSpPr>
          <p:nvPr/>
        </p:nvSpPr>
        <p:spPr bwMode="auto">
          <a:xfrm>
            <a:off x="8001000" y="1219200"/>
            <a:ext cx="152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3" name="Line 9"/>
          <p:cNvSpPr>
            <a:spLocks noChangeShapeType="1"/>
          </p:cNvSpPr>
          <p:nvPr/>
        </p:nvSpPr>
        <p:spPr bwMode="auto">
          <a:xfrm flipV="1">
            <a:off x="3352800" y="2852936"/>
            <a:ext cx="2011288" cy="118566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0-#ppt_w/2"/>
                                          </p:val>
                                        </p:tav>
                                        <p:tav tm="100000">
                                          <p:val>
                                            <p:strVal val="#ppt_x"/>
                                          </p:val>
                                        </p:tav>
                                      </p:tavLst>
                                    </p:anim>
                                    <p:anim calcmode="lin" valueType="num">
                                      <p:cBhvr additive="base">
                                        <p:cTn id="8"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1+#ppt_w/2"/>
                                          </p:val>
                                        </p:tav>
                                        <p:tav tm="100000">
                                          <p:val>
                                            <p:strVal val="#ppt_x"/>
                                          </p:val>
                                        </p:tav>
                                      </p:tavLst>
                                    </p:anim>
                                    <p:anim calcmode="lin" valueType="num">
                                      <p:cBhvr additive="base">
                                        <p:cTn id="14" dur="500" fill="hold"/>
                                        <p:tgtEl>
                                          <p:spTgt spid="16388"/>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6" name="Picture 4" descr="auto0"/>
          <p:cNvPicPr>
            <a:picLocks noChangeAspect="1" noChangeArrowheads="1"/>
          </p:cNvPicPr>
          <p:nvPr/>
        </p:nvPicPr>
        <p:blipFill>
          <a:blip r:embed="rId3">
            <a:extLst>
              <a:ext uri="{28A0092B-C50C-407E-A947-70E740481C1C}">
                <a14:useLocalDpi xmlns:a14="http://schemas.microsoft.com/office/drawing/2010/main" val="0"/>
              </a:ext>
            </a:extLst>
          </a:blip>
          <a:srcRect l="13428" t="12447" r="20213" b="41490"/>
          <a:stretch>
            <a:fillRect/>
          </a:stretch>
        </p:blipFill>
        <p:spPr bwMode="auto">
          <a:xfrm>
            <a:off x="2411760" y="3645024"/>
            <a:ext cx="43053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sz="half" idx="1"/>
          </p:nvPr>
        </p:nvSpPr>
        <p:spPr>
          <a:xfrm>
            <a:off x="1115616" y="116632"/>
            <a:ext cx="5760640" cy="1008112"/>
          </a:xfrm>
          <a:extLst/>
        </p:spPr>
        <p:txBody>
          <a:bodyPr>
            <a:normAutofit/>
          </a:bodyPr>
          <a:lstStyle/>
          <a:p>
            <a:pPr marL="265176" indent="-265176" eaLnBrk="1" fontAlgn="auto" hangingPunct="1">
              <a:spcAft>
                <a:spcPts val="0"/>
              </a:spcAft>
              <a:buClr>
                <a:schemeClr val="accent3"/>
              </a:buClr>
              <a:buFontTx/>
              <a:buNone/>
              <a:defRPr/>
            </a:pPr>
            <a:r>
              <a:rPr lang="en-IE" sz="4400" b="1" dirty="0">
                <a:solidFill>
                  <a:srgbClr val="000000"/>
                </a:solidFill>
                <a:effectLst>
                  <a:outerShdw blurRad="38100" dist="38100" dir="2700000" algn="tl">
                    <a:srgbClr val="C0C0C0"/>
                  </a:outerShdw>
                </a:effectLst>
                <a:latin typeface="Arial"/>
                <a:ea typeface="+mj-ea"/>
                <a:cs typeface="Arial"/>
              </a:rPr>
              <a:t>2. DNA CUTTING</a:t>
            </a:r>
          </a:p>
          <a:p>
            <a:pPr marL="265176" indent="-265176" eaLnBrk="1" fontAlgn="auto" hangingPunct="1">
              <a:spcAft>
                <a:spcPts val="0"/>
              </a:spcAft>
              <a:buClr>
                <a:schemeClr val="accent3"/>
              </a:buClr>
              <a:buFontTx/>
              <a:buNone/>
              <a:defRPr/>
            </a:pPr>
            <a:endParaRPr lang="en-IE" dirty="0" smtClean="0">
              <a:effectLst>
                <a:outerShdw blurRad="38100" dist="38100" dir="2700000" algn="tl">
                  <a:srgbClr val="C0C0C0"/>
                </a:outerShdw>
              </a:effectLst>
              <a:latin typeface="Arial Rounded MT Bold" pitchFamily="34" charset="0"/>
              <a:ea typeface="+mn-ea"/>
              <a:cs typeface="+mn-cs"/>
            </a:endParaRPr>
          </a:p>
          <a:p>
            <a:pPr marL="265176" indent="-265176" eaLnBrk="1" fontAlgn="auto" hangingPunct="1">
              <a:spcAft>
                <a:spcPts val="0"/>
              </a:spcAft>
              <a:buClr>
                <a:schemeClr val="accent3"/>
              </a:buClr>
              <a:buFontTx/>
              <a:buNone/>
              <a:defRPr/>
            </a:pPr>
            <a:endParaRPr lang="en-IE" dirty="0" smtClean="0">
              <a:effectLst>
                <a:outerShdw blurRad="38100" dist="38100" dir="2700000" algn="tl">
                  <a:srgbClr val="C0C0C0"/>
                </a:outerShdw>
              </a:effectLst>
              <a:latin typeface="Arial Rounded MT Bold" pitchFamily="34" charset="0"/>
              <a:ea typeface="+mn-ea"/>
              <a:cs typeface="+mn-cs"/>
            </a:endParaRPr>
          </a:p>
          <a:p>
            <a:pPr marL="265176" indent="-265176" eaLnBrk="1" fontAlgn="auto" hangingPunct="1">
              <a:spcAft>
                <a:spcPts val="0"/>
              </a:spcAft>
              <a:buClr>
                <a:schemeClr val="accent3"/>
              </a:buClr>
              <a:buFontTx/>
              <a:buNone/>
              <a:defRPr/>
            </a:pPr>
            <a:endParaRPr lang="en-GB" dirty="0" smtClean="0">
              <a:effectLst>
                <a:outerShdw blurRad="38100" dist="38100" dir="2700000" algn="tl">
                  <a:srgbClr val="C0C0C0"/>
                </a:outerShdw>
              </a:effectLst>
              <a:latin typeface="Arial Rounded MT Bold" pitchFamily="34" charset="0"/>
              <a:ea typeface="+mn-ea"/>
              <a:cs typeface="+mn-cs"/>
            </a:endParaRPr>
          </a:p>
        </p:txBody>
      </p:sp>
      <p:sp>
        <p:nvSpPr>
          <p:cNvPr id="901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10C45C-5616-1045-9082-41569D6412CE}" type="slidenum">
              <a:rPr lang="en-US" sz="1200">
                <a:solidFill>
                  <a:srgbClr val="045C75"/>
                </a:solidFill>
              </a:rPr>
              <a:pPr eaLnBrk="1" hangingPunct="1"/>
              <a:t>46</a:t>
            </a:fld>
            <a:endParaRPr lang="en-US" sz="1200">
              <a:solidFill>
                <a:srgbClr val="045C75"/>
              </a:solidFill>
            </a:endParaRPr>
          </a:p>
        </p:txBody>
      </p:sp>
      <p:sp>
        <p:nvSpPr>
          <p:cNvPr id="18444" name="Text Box 12"/>
          <p:cNvSpPr txBox="1">
            <a:spLocks noChangeArrowheads="1"/>
          </p:cNvSpPr>
          <p:nvPr/>
        </p:nvSpPr>
        <p:spPr bwMode="auto">
          <a:xfrm>
            <a:off x="6427788" y="556260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1600">
              <a:latin typeface="Lucida Sans" charset="0"/>
            </a:endParaRPr>
          </a:p>
        </p:txBody>
      </p:sp>
      <p:sp>
        <p:nvSpPr>
          <p:cNvPr id="90117" name="Text Box 14"/>
          <p:cNvSpPr txBox="1">
            <a:spLocks noChangeArrowheads="1"/>
          </p:cNvSpPr>
          <p:nvPr/>
        </p:nvSpPr>
        <p:spPr bwMode="auto">
          <a:xfrm>
            <a:off x="179512" y="1196752"/>
            <a:ext cx="86409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61938" indent="-261938" eaLnBrk="1" hangingPunct="1">
              <a:spcBef>
                <a:spcPts val="0"/>
              </a:spcBef>
              <a:buFont typeface="Arial"/>
              <a:buChar char="•"/>
            </a:pPr>
            <a:r>
              <a:rPr lang="en-IE" sz="3600" dirty="0"/>
              <a:t>The DNA is cut up into fragments using </a:t>
            </a:r>
            <a:r>
              <a:rPr lang="en-IE" sz="3600" dirty="0">
                <a:solidFill>
                  <a:schemeClr val="accent1"/>
                </a:solidFill>
              </a:rPr>
              <a:t>restriction enzymes</a:t>
            </a:r>
          </a:p>
          <a:p>
            <a:pPr marL="261938" indent="-261938" eaLnBrk="1" hangingPunct="1">
              <a:spcBef>
                <a:spcPts val="0"/>
              </a:spcBef>
              <a:buFont typeface="Arial"/>
              <a:buChar char="•"/>
            </a:pPr>
            <a:r>
              <a:rPr lang="en-IE" sz="3600" dirty="0"/>
              <a:t>This gives lots of </a:t>
            </a:r>
            <a:r>
              <a:rPr lang="en-IE" sz="3600" dirty="0" smtClean="0"/>
              <a:t>fragments</a:t>
            </a:r>
          </a:p>
          <a:p>
            <a:pPr marL="261938" indent="-261938" eaLnBrk="1" hangingPunct="1">
              <a:spcBef>
                <a:spcPts val="0"/>
              </a:spcBef>
              <a:buFont typeface="Arial"/>
              <a:buChar char="•"/>
            </a:pPr>
            <a:r>
              <a:rPr lang="en-IE" sz="3600" dirty="0" smtClean="0"/>
              <a:t>The </a:t>
            </a:r>
            <a:r>
              <a:rPr lang="en-IE" sz="3600" dirty="0"/>
              <a:t>fragments are different </a:t>
            </a:r>
            <a:r>
              <a:rPr lang="en-IE" sz="3600" dirty="0" smtClean="0"/>
              <a:t>sizes.</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179512" y="188640"/>
            <a:ext cx="8712968" cy="864096"/>
          </a:xfrm>
          <a:prstGeom prst="rect">
            <a:avLst/>
          </a:prstGeom>
          <a:noFill/>
          <a:ln w="9525">
            <a:noFill/>
            <a:miter lim="800000"/>
            <a:headEnd/>
            <a:tailEnd/>
          </a:ln>
          <a:effectLst/>
        </p:spPr>
        <p:txBody>
          <a:bodyPr/>
          <a:lstStyle/>
          <a:p>
            <a:pPr marL="342900" indent="-342900" algn="ctr">
              <a:spcBef>
                <a:spcPct val="20000"/>
              </a:spcBef>
              <a:defRPr/>
            </a:pPr>
            <a:r>
              <a:rPr lang="en-IE" sz="4400" b="1" dirty="0">
                <a:solidFill>
                  <a:srgbClr val="000000"/>
                </a:solidFill>
                <a:effectLst>
                  <a:outerShdw blurRad="38100" dist="38100" dir="2700000" algn="tl">
                    <a:srgbClr val="C0C0C0"/>
                  </a:outerShdw>
                </a:effectLst>
                <a:latin typeface="Arial"/>
                <a:ea typeface="+mn-ea"/>
                <a:cs typeface="Arial"/>
              </a:rPr>
              <a:t>3. FRAGMENT SEPARATION</a:t>
            </a:r>
            <a:endParaRPr lang="en-GB" sz="4400" b="1" dirty="0">
              <a:solidFill>
                <a:srgbClr val="000000"/>
              </a:solidFill>
              <a:effectLst>
                <a:outerShdw blurRad="38100" dist="38100" dir="2700000" algn="tl">
                  <a:srgbClr val="C0C0C0"/>
                </a:outerShdw>
              </a:effectLst>
              <a:latin typeface="Arial"/>
              <a:ea typeface="+mn-ea"/>
              <a:cs typeface="Arial"/>
            </a:endParaRPr>
          </a:p>
        </p:txBody>
      </p:sp>
      <p:pic>
        <p:nvPicPr>
          <p:cNvPr id="9221" name="Picture 5" descr="auto0"/>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a:stretch>
            <a:fillRect/>
          </a:stretch>
        </p:blipFill>
        <p:spPr bwMode="auto">
          <a:xfrm>
            <a:off x="4860032" y="1772816"/>
            <a:ext cx="3748087" cy="3733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2163" name="Rectangle 6"/>
          <p:cNvSpPr>
            <a:spLocks noChangeArrowheads="1"/>
          </p:cNvSpPr>
          <p:nvPr/>
        </p:nvSpPr>
        <p:spPr bwMode="auto">
          <a:xfrm>
            <a:off x="251520" y="1412776"/>
            <a:ext cx="435451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E" sz="3600" dirty="0"/>
              <a:t>Samples containing the fragments are placed into individual wells in a gel using a pipette.</a:t>
            </a:r>
          </a:p>
          <a:p>
            <a:r>
              <a:rPr lang="en-IE" sz="3600" dirty="0"/>
              <a:t>This is known as </a:t>
            </a:r>
            <a:r>
              <a:rPr lang="en-IE" sz="3600" b="1" dirty="0" smtClean="0"/>
              <a:t>electrophoresis.</a:t>
            </a:r>
            <a:endParaRPr lang="en-GB" sz="3600" b="1" dirty="0"/>
          </a:p>
        </p:txBody>
      </p:sp>
      <p:sp>
        <p:nvSpPr>
          <p:cNvPr id="921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180D67-1E95-5347-8128-5214D4406FAC}" type="slidenum">
              <a:rPr lang="en-US" sz="1200">
                <a:solidFill>
                  <a:srgbClr val="045C75"/>
                </a:solidFill>
              </a:rPr>
              <a:pPr eaLnBrk="1" hangingPunct="1"/>
              <a:t>47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additive="base">
                                        <p:cTn id="7" dur="500" fill="hold"/>
                                        <p:tgtEl>
                                          <p:spTgt spid="922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 calcmode="lin" valueType="num">
                                      <p:cBhvr additive="base">
                                        <p:cTn id="13" dur="500" fill="hold"/>
                                        <p:tgtEl>
                                          <p:spTgt spid="9221"/>
                                        </p:tgtEl>
                                        <p:attrNameLst>
                                          <p:attrName>ppt_x</p:attrName>
                                        </p:attrNameLst>
                                      </p:cBhvr>
                                      <p:tavLst>
                                        <p:tav tm="0">
                                          <p:val>
                                            <p:strVal val="1+#ppt_w/2"/>
                                          </p:val>
                                        </p:tav>
                                        <p:tav tm="100000">
                                          <p:val>
                                            <p:strVal val="#ppt_x"/>
                                          </p:val>
                                        </p:tav>
                                      </p:tavLst>
                                    </p:anim>
                                    <p:anim calcmode="lin" valueType="num">
                                      <p:cBhvr additive="base">
                                        <p:cTn id="14"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3568" y="188640"/>
            <a:ext cx="7772400" cy="1143000"/>
          </a:xfrm>
        </p:spPr>
        <p:txBody>
          <a:bodyPr>
            <a:normAutofit/>
          </a:bodyPr>
          <a:lstStyle/>
          <a:p>
            <a:pPr eaLnBrk="1" fontAlgn="auto" hangingPunct="1">
              <a:spcAft>
                <a:spcPts val="0"/>
              </a:spcAft>
              <a:defRPr/>
            </a:pPr>
            <a:r>
              <a:rPr lang="en-IE" b="1" dirty="0" smtClean="0">
                <a:solidFill>
                  <a:srgbClr val="000000"/>
                </a:solidFill>
                <a:effectLst>
                  <a:outerShdw blurRad="38100" dist="38100" dir="2700000" algn="tl">
                    <a:srgbClr val="C0C0C0"/>
                  </a:outerShdw>
                </a:effectLst>
                <a:latin typeface="Arial"/>
                <a:ea typeface="+mj-ea"/>
                <a:cs typeface="Arial"/>
              </a:rPr>
              <a:t>ELECTROPHORESIS</a:t>
            </a:r>
            <a:endParaRPr lang="en-GB" b="1" dirty="0" smtClean="0">
              <a:solidFill>
                <a:srgbClr val="000000"/>
              </a:solidFill>
              <a:effectLst>
                <a:outerShdw blurRad="38100" dist="38100" dir="2700000" algn="tl">
                  <a:srgbClr val="C0C0C0"/>
                </a:outerShdw>
              </a:effectLst>
              <a:latin typeface="Arial"/>
              <a:ea typeface="+mj-ea"/>
              <a:cs typeface="Arial"/>
            </a:endParaRPr>
          </a:p>
        </p:txBody>
      </p:sp>
      <p:sp>
        <p:nvSpPr>
          <p:cNvPr id="20483" name="Rectangle 3"/>
          <p:cNvSpPr>
            <a:spLocks noGrp="1" noChangeArrowheads="1"/>
          </p:cNvSpPr>
          <p:nvPr>
            <p:ph type="body" sz="half" idx="1"/>
          </p:nvPr>
        </p:nvSpPr>
        <p:spPr>
          <a:xfrm>
            <a:off x="179512" y="1196752"/>
            <a:ext cx="8964488" cy="2808312"/>
          </a:xfrm>
        </p:spPr>
        <p:txBody>
          <a:bodyPr>
            <a:normAutofit/>
          </a:bodyPr>
          <a:lstStyle/>
          <a:p>
            <a:pPr>
              <a:buClr>
                <a:schemeClr val="accent3"/>
              </a:buClr>
              <a:defRPr/>
            </a:pPr>
            <a:r>
              <a:rPr lang="en-IE" sz="3600" dirty="0">
                <a:latin typeface="Arial"/>
                <a:cs typeface="Arial"/>
              </a:rPr>
              <a:t>Fragm</a:t>
            </a:r>
            <a:r>
              <a:rPr lang="en-IE" sz="3600" dirty="0" smtClean="0">
                <a:latin typeface="Arial"/>
                <a:ea typeface="+mn-ea"/>
                <a:cs typeface="Arial"/>
              </a:rPr>
              <a:t>ents separated by length</a:t>
            </a:r>
          </a:p>
          <a:p>
            <a:pPr>
              <a:buClr>
                <a:schemeClr val="accent3"/>
              </a:buClr>
              <a:defRPr/>
            </a:pPr>
            <a:r>
              <a:rPr lang="en-IE" sz="3600" dirty="0" smtClean="0">
                <a:latin typeface="Arial"/>
                <a:ea typeface="+mn-ea"/>
                <a:cs typeface="Arial"/>
              </a:rPr>
              <a:t>DNA (negatively charged)</a:t>
            </a:r>
          </a:p>
          <a:p>
            <a:pPr>
              <a:buClr>
                <a:schemeClr val="accent3"/>
              </a:buClr>
              <a:defRPr/>
            </a:pPr>
            <a:r>
              <a:rPr lang="en-IE" sz="3600" dirty="0" smtClean="0">
                <a:latin typeface="Arial"/>
                <a:ea typeface="+mn-ea"/>
                <a:cs typeface="Arial"/>
              </a:rPr>
              <a:t>Moves towards +ve terminal</a:t>
            </a:r>
          </a:p>
          <a:p>
            <a:pPr>
              <a:buClr>
                <a:schemeClr val="accent3"/>
              </a:buClr>
              <a:defRPr/>
            </a:pPr>
            <a:r>
              <a:rPr lang="en-IE" sz="3600" dirty="0" smtClean="0">
                <a:latin typeface="Arial"/>
                <a:ea typeface="+mn-ea"/>
                <a:cs typeface="Arial"/>
              </a:rPr>
              <a:t>Shorter fragments move faster</a:t>
            </a:r>
          </a:p>
          <a:p>
            <a:pPr marL="274320" indent="-274320" eaLnBrk="1" fontAlgn="auto" hangingPunct="1">
              <a:spcAft>
                <a:spcPts val="0"/>
              </a:spcAft>
              <a:buClr>
                <a:schemeClr val="accent3"/>
              </a:buClr>
              <a:buFont typeface="Wingdings 2"/>
              <a:buChar char=""/>
              <a:defRPr/>
            </a:pPr>
            <a:endParaRPr lang="en-GB" sz="2400" dirty="0" smtClean="0">
              <a:latin typeface="Lucida Sans" pitchFamily="34" charset="0"/>
              <a:ea typeface="+mn-ea"/>
              <a:cs typeface="+mn-cs"/>
            </a:endParaRPr>
          </a:p>
        </p:txBody>
      </p:sp>
      <p:pic>
        <p:nvPicPr>
          <p:cNvPr id="93187" name="Picture 4" descr="auto0"/>
          <p:cNvPicPr>
            <a:picLocks noGrp="1" noChangeAspect="1" noChangeArrowheads="1"/>
          </p:cNvPicPr>
          <p:nvPr>
            <p:ph type="clipArt" sz="half" idx="2"/>
          </p:nvPr>
        </p:nvPicPr>
        <p:blipFill>
          <a:blip r:embed="rId3">
            <a:lum bright="-12000" contrast="6000"/>
            <a:extLst>
              <a:ext uri="{28A0092B-C50C-407E-A947-70E740481C1C}">
                <a14:useLocalDpi xmlns:a14="http://schemas.microsoft.com/office/drawing/2010/main" val="0"/>
              </a:ext>
            </a:extLst>
          </a:blip>
          <a:srcRect/>
          <a:stretch>
            <a:fillRect/>
          </a:stretch>
        </p:blipFill>
        <p:spPr>
          <a:xfrm>
            <a:off x="2123728" y="4077072"/>
            <a:ext cx="4038600" cy="2525712"/>
          </a:xfrm>
          <a:noFill/>
          <a:ln w="38100">
            <a:solidFill>
              <a:schemeClr val="accent2"/>
            </a:solidFill>
            <a:miter lim="800000"/>
            <a:headEnd/>
            <a:tailEnd/>
          </a:ln>
        </p:spPr>
      </p:pic>
      <p:sp>
        <p:nvSpPr>
          <p:cNvPr id="93188"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B9654-28D1-AD4C-8DED-EC6D5BD34552}" type="slidenum">
              <a:rPr lang="en-US" sz="1200">
                <a:solidFill>
                  <a:srgbClr val="045C75"/>
                </a:solidFill>
              </a:rPr>
              <a:pPr eaLnBrk="1" hangingPunct="1"/>
              <a:t>48</a:t>
            </a:fld>
            <a:endParaRPr lang="en-US" sz="1200">
              <a:solidFill>
                <a:srgbClr val="045C75"/>
              </a:solidFill>
            </a:endParaRPr>
          </a:p>
        </p:txBody>
      </p:sp>
      <p:sp>
        <p:nvSpPr>
          <p:cNvPr id="93189" name="Rectangle 5"/>
          <p:cNvSpPr>
            <a:spLocks noChangeArrowheads="1"/>
          </p:cNvSpPr>
          <p:nvPr/>
        </p:nvSpPr>
        <p:spPr bwMode="auto">
          <a:xfrm>
            <a:off x="7391400" y="6172200"/>
            <a:ext cx="685800" cy="381000"/>
          </a:xfrm>
          <a:prstGeom prst="rect">
            <a:avLst/>
          </a:prstGeom>
          <a:solidFill>
            <a:srgbClr val="EAEAEA"/>
          </a:solidFill>
          <a:ln w="9525">
            <a:solidFill>
              <a:srgbClr val="EAEAEA"/>
            </a:solidFill>
            <a:miter lim="800000"/>
            <a:headEnd/>
            <a:tailEnd/>
          </a:ln>
        </p:spPr>
        <p:txBody>
          <a:bodyPr wrap="none" anchor="ctr"/>
          <a:lstStyle/>
          <a:p>
            <a:endParaRPr lang="en-US"/>
          </a:p>
        </p:txBody>
      </p:sp>
      <p:sp>
        <p:nvSpPr>
          <p:cNvPr id="93190" name="Oval 6"/>
          <p:cNvSpPr>
            <a:spLocks noChangeArrowheads="1"/>
          </p:cNvSpPr>
          <p:nvPr/>
        </p:nvSpPr>
        <p:spPr bwMode="auto">
          <a:xfrm>
            <a:off x="7162800" y="6172200"/>
            <a:ext cx="304800" cy="381000"/>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pic>
        <p:nvPicPr>
          <p:cNvPr id="95235" name="Picture 4" descr="auto0"/>
          <p:cNvPicPr>
            <a:picLocks noGrp="1" noChangeAspect="1" noChangeArrowheads="1"/>
          </p:cNvPicPr>
          <p:nvPr>
            <p:ph type="clipArt" sz="half" idx="2"/>
          </p:nvPr>
        </p:nvPicPr>
        <p:blipFill>
          <a:blip r:embed="rId4">
            <a:lum bright="-18000" contrast="30000"/>
            <a:extLst>
              <a:ext uri="{28A0092B-C50C-407E-A947-70E740481C1C}">
                <a14:useLocalDpi xmlns:a14="http://schemas.microsoft.com/office/drawing/2010/main" val="0"/>
              </a:ext>
            </a:extLst>
          </a:blip>
          <a:srcRect/>
          <a:stretch>
            <a:fillRect/>
          </a:stretch>
        </p:blipFill>
        <p:spPr>
          <a:xfrm>
            <a:off x="5101167" y="1916832"/>
            <a:ext cx="4038600" cy="3884612"/>
          </a:xfrm>
          <a:noFill/>
        </p:spPr>
      </p:pic>
      <p:sp>
        <p:nvSpPr>
          <p:cNvPr id="22530" name="Rectangle 2"/>
          <p:cNvSpPr>
            <a:spLocks noGrp="1" noChangeArrowheads="1"/>
          </p:cNvSpPr>
          <p:nvPr>
            <p:ph type="title"/>
          </p:nvPr>
        </p:nvSpPr>
        <p:spPr>
          <a:xfrm>
            <a:off x="1043608" y="116632"/>
            <a:ext cx="7243762" cy="1143000"/>
          </a:xfrm>
        </p:spPr>
        <p:txBody>
          <a:bodyPr>
            <a:normAutofit/>
          </a:bodyPr>
          <a:lstStyle/>
          <a:p>
            <a:pPr eaLnBrk="1" fontAlgn="auto" hangingPunct="1">
              <a:spcAft>
                <a:spcPts val="0"/>
              </a:spcAft>
              <a:defRPr/>
            </a:pPr>
            <a:r>
              <a:rPr lang="en-IE" b="1" dirty="0" smtClean="0">
                <a:solidFill>
                  <a:srgbClr val="000000"/>
                </a:solidFill>
                <a:effectLst>
                  <a:outerShdw blurRad="38100" dist="38100" dir="2700000" algn="tl">
                    <a:srgbClr val="C0C0C0"/>
                  </a:outerShdw>
                </a:effectLst>
                <a:latin typeface="Arial"/>
                <a:ea typeface="+mj-ea"/>
                <a:cs typeface="Arial"/>
              </a:rPr>
              <a:t>4. DNA TRANSFER</a:t>
            </a:r>
            <a:endParaRPr lang="en-GB" b="1" dirty="0" smtClean="0">
              <a:solidFill>
                <a:srgbClr val="000000"/>
              </a:solidFill>
              <a:effectLst>
                <a:outerShdw blurRad="38100" dist="38100" dir="2700000" algn="tl">
                  <a:srgbClr val="C0C0C0"/>
                </a:outerShdw>
              </a:effectLst>
              <a:latin typeface="Arial"/>
              <a:ea typeface="+mj-ea"/>
              <a:cs typeface="Arial"/>
            </a:endParaRPr>
          </a:p>
        </p:txBody>
      </p:sp>
      <p:sp>
        <p:nvSpPr>
          <p:cNvPr id="22531" name="Rectangle 3"/>
          <p:cNvSpPr>
            <a:spLocks noGrp="1" noChangeArrowheads="1"/>
          </p:cNvSpPr>
          <p:nvPr>
            <p:ph type="body" sz="half" idx="1"/>
          </p:nvPr>
        </p:nvSpPr>
        <p:spPr>
          <a:xfrm>
            <a:off x="0" y="1412776"/>
            <a:ext cx="5796136" cy="5445224"/>
          </a:xfrm>
        </p:spPr>
        <p:txBody>
          <a:bodyPr>
            <a:normAutofit fontScale="92500"/>
          </a:bodyPr>
          <a:lstStyle/>
          <a:p>
            <a:pPr marL="187325" indent="-187325">
              <a:lnSpc>
                <a:spcPct val="110000"/>
              </a:lnSpc>
              <a:spcBef>
                <a:spcPts val="0"/>
              </a:spcBef>
              <a:buClr>
                <a:schemeClr val="accent3"/>
              </a:buClr>
              <a:defRPr/>
            </a:pPr>
            <a:r>
              <a:rPr lang="en-IE" sz="3600" dirty="0">
                <a:latin typeface="Arial"/>
                <a:cs typeface="Arial"/>
              </a:rPr>
              <a:t>DNA split into single strands using alkaline solution</a:t>
            </a:r>
          </a:p>
          <a:p>
            <a:pPr marL="187325" indent="-187325">
              <a:lnSpc>
                <a:spcPct val="110000"/>
              </a:lnSpc>
              <a:spcBef>
                <a:spcPts val="0"/>
              </a:spcBef>
              <a:buClr>
                <a:schemeClr val="accent3"/>
              </a:buClr>
              <a:defRPr/>
            </a:pPr>
            <a:r>
              <a:rPr lang="en-IE" sz="3600" dirty="0">
                <a:latin typeface="Arial"/>
                <a:cs typeface="Arial"/>
              </a:rPr>
              <a:t>DNA fragments transferred from gel to filter paper or nylon membrane</a:t>
            </a:r>
          </a:p>
          <a:p>
            <a:pPr marL="187325" indent="-187325">
              <a:lnSpc>
                <a:spcPct val="110000"/>
              </a:lnSpc>
              <a:spcBef>
                <a:spcPts val="0"/>
              </a:spcBef>
              <a:buClr>
                <a:schemeClr val="accent3"/>
              </a:buClr>
              <a:defRPr/>
            </a:pPr>
            <a:r>
              <a:rPr lang="en-IE" sz="3600" dirty="0">
                <a:latin typeface="Arial"/>
                <a:cs typeface="Arial"/>
              </a:rPr>
              <a:t>Gel, with filter paper attached, is removed &amp; </a:t>
            </a:r>
            <a:r>
              <a:rPr lang="en-IE" sz="3600" dirty="0" smtClean="0">
                <a:latin typeface="Arial"/>
                <a:cs typeface="Arial"/>
              </a:rPr>
              <a:t>separated</a:t>
            </a:r>
            <a:endParaRPr lang="en-IE" sz="3600" dirty="0">
              <a:latin typeface="Arial"/>
              <a:cs typeface="Arial"/>
            </a:endParaRPr>
          </a:p>
        </p:txBody>
      </p:sp>
      <p:sp>
        <p:nvSpPr>
          <p:cNvPr id="952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30C63A-58E1-4C4B-89ED-69D2AE671BBB}" type="slidenum">
              <a:rPr lang="en-US" sz="1200">
                <a:solidFill>
                  <a:srgbClr val="045C75"/>
                </a:solidFill>
              </a:rPr>
              <a:pPr eaLnBrk="1" hangingPunct="1"/>
              <a:t>49</a:t>
            </a:fld>
            <a:endParaRPr lang="en-US" sz="1200">
              <a:solidFill>
                <a:srgbClr val="045C75"/>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305800" cy="1143000"/>
          </a:xfrm>
          <a:ln>
            <a:miter lim="800000"/>
            <a:headEnd/>
            <a:tailEnd/>
          </a:ln>
          <a:extLst/>
        </p:spPr>
        <p:txBody>
          <a:bodyPr>
            <a:noAutofit/>
          </a:bodyPr>
          <a:lstStyle/>
          <a:p>
            <a:pPr eaLnBrk="1" fontAlgn="auto" hangingPunct="1">
              <a:spcAft>
                <a:spcPts val="0"/>
              </a:spcAft>
              <a:defRPr/>
            </a:pPr>
            <a:r>
              <a:rPr lang="en-IE" sz="4000" dirty="0" smtClean="0"/>
              <a:t>Lion – a member of the cat family</a:t>
            </a:r>
            <a:endParaRPr lang="en-US" sz="4000" dirty="0"/>
          </a:p>
        </p:txBody>
      </p:sp>
      <p:sp>
        <p:nvSpPr>
          <p:cNvPr id="2662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6E22B3-CD5A-FD48-8009-C5AE7BB6C3F6}" type="slidenum">
              <a:rPr lang="en-US" sz="1200">
                <a:solidFill>
                  <a:srgbClr val="045C75"/>
                </a:solidFill>
              </a:rPr>
              <a:pPr eaLnBrk="1" hangingPunct="1"/>
              <a:t>5</a:t>
            </a:fld>
            <a:endParaRPr lang="en-US" sz="1200">
              <a:solidFill>
                <a:srgbClr val="045C75"/>
              </a:solidFill>
            </a:endParaRPr>
          </a:p>
        </p:txBody>
      </p:sp>
      <p:pic>
        <p:nvPicPr>
          <p:cNvPr id="26626" name="Picture 2" descr="Photo: Close-up of an African l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643188"/>
            <a:ext cx="5334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11560" y="188640"/>
            <a:ext cx="7772400" cy="1143000"/>
          </a:xfrm>
        </p:spPr>
        <p:txBody>
          <a:bodyPr>
            <a:normAutofit/>
          </a:bodyPr>
          <a:lstStyle/>
          <a:p>
            <a:pPr eaLnBrk="1" fontAlgn="auto" hangingPunct="1">
              <a:spcAft>
                <a:spcPts val="0"/>
              </a:spcAft>
              <a:defRPr/>
            </a:pPr>
            <a:r>
              <a:rPr lang="en-IE" dirty="0" smtClean="0">
                <a:solidFill>
                  <a:srgbClr val="000000"/>
                </a:solidFill>
                <a:effectLst>
                  <a:outerShdw blurRad="38100" dist="38100" dir="2700000" algn="tl">
                    <a:srgbClr val="C0C0C0"/>
                  </a:outerShdw>
                </a:effectLst>
                <a:latin typeface="Arial Rounded MT Bold" pitchFamily="34" charset="0"/>
                <a:ea typeface="+mj-ea"/>
                <a:cs typeface="+mj-cs"/>
              </a:rPr>
              <a:t>5. ANALYSIS</a:t>
            </a:r>
            <a:endParaRPr lang="en-GB" dirty="0" smtClean="0">
              <a:solidFill>
                <a:srgbClr val="000000"/>
              </a:solidFill>
              <a:effectLst>
                <a:outerShdw blurRad="38100" dist="38100" dir="2700000" algn="tl">
                  <a:srgbClr val="C0C0C0"/>
                </a:outerShdw>
              </a:effectLst>
              <a:latin typeface="Arial Rounded MT Bold" pitchFamily="34" charset="0"/>
              <a:ea typeface="+mj-ea"/>
              <a:cs typeface="+mj-cs"/>
            </a:endParaRPr>
          </a:p>
        </p:txBody>
      </p:sp>
      <p:pic>
        <p:nvPicPr>
          <p:cNvPr id="24582" name="Picture 6" descr="auto0"/>
          <p:cNvPicPr>
            <a:picLocks noGrp="1" noChangeAspect="1" noChangeArrowheads="1"/>
          </p:cNvPicPr>
          <p:nvPr>
            <p:ph type="body" sz="half" idx="1"/>
          </p:nvPr>
        </p:nvPicPr>
        <p:blipFill>
          <a:blip r:embed="rId4">
            <a:lum bright="-6000"/>
            <a:extLst>
              <a:ext uri="{28A0092B-C50C-407E-A947-70E740481C1C}">
                <a14:useLocalDpi xmlns:a14="http://schemas.microsoft.com/office/drawing/2010/main" val="0"/>
              </a:ext>
            </a:extLst>
          </a:blip>
          <a:srcRect t="2908" r="2040" b="6264"/>
          <a:stretch>
            <a:fillRect/>
          </a:stretch>
        </p:blipFill>
        <p:spPr>
          <a:xfrm>
            <a:off x="357188" y="1643063"/>
            <a:ext cx="3657600" cy="2209800"/>
          </a:xfrm>
          <a:noFill/>
        </p:spPr>
      </p:pic>
      <p:pic>
        <p:nvPicPr>
          <p:cNvPr id="24581" name="Picture 5" descr="auto0"/>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l="6000" r="12000" b="3844"/>
          <a:stretch>
            <a:fillRect/>
          </a:stretch>
        </p:blipFill>
        <p:spPr>
          <a:xfrm>
            <a:off x="5715000" y="1524000"/>
            <a:ext cx="3124200" cy="2514600"/>
          </a:xfrm>
          <a:noFill/>
        </p:spPr>
      </p:pic>
      <p:sp>
        <p:nvSpPr>
          <p:cNvPr id="97284" name="Slide Number Placeholder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95BD85-AA03-354A-90D2-2E198A7682FA}" type="slidenum">
              <a:rPr lang="en-US" sz="1200">
                <a:solidFill>
                  <a:srgbClr val="045C75"/>
                </a:solidFill>
              </a:rPr>
              <a:pPr eaLnBrk="1" hangingPunct="1"/>
              <a:t>50</a:t>
            </a:fld>
            <a:endParaRPr lang="en-US" sz="1200">
              <a:solidFill>
                <a:srgbClr val="045C75"/>
              </a:solidFill>
            </a:endParaRPr>
          </a:p>
        </p:txBody>
      </p:sp>
      <p:sp>
        <p:nvSpPr>
          <p:cNvPr id="97285" name="Text Box 3"/>
          <p:cNvSpPr txBox="1">
            <a:spLocks noChangeArrowheads="1"/>
          </p:cNvSpPr>
          <p:nvPr/>
        </p:nvSpPr>
        <p:spPr bwMode="auto">
          <a:xfrm>
            <a:off x="0" y="0"/>
            <a:ext cx="7158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latin typeface="Times New Roman" charset="0"/>
            </a:endParaRPr>
          </a:p>
        </p:txBody>
      </p:sp>
      <p:sp>
        <p:nvSpPr>
          <p:cNvPr id="97286" name="Text Box 4"/>
          <p:cNvSpPr txBox="1">
            <a:spLocks noChangeArrowheads="1"/>
          </p:cNvSpPr>
          <p:nvPr/>
        </p:nvSpPr>
        <p:spPr bwMode="auto">
          <a:xfrm>
            <a:off x="0" y="0"/>
            <a:ext cx="7158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latin typeface="Times New Roman" charset="0"/>
            </a:endParaRPr>
          </a:p>
        </p:txBody>
      </p:sp>
      <p:graphicFrame>
        <p:nvGraphicFramePr>
          <p:cNvPr id="24583" name="Object 7"/>
          <p:cNvGraphicFramePr>
            <a:graphicFrameLocks noChangeAspect="1"/>
          </p:cNvGraphicFramePr>
          <p:nvPr/>
        </p:nvGraphicFramePr>
        <p:xfrm>
          <a:off x="3500438" y="4643438"/>
          <a:ext cx="2228850" cy="1752600"/>
        </p:xfrm>
        <a:graphic>
          <a:graphicData uri="http://schemas.openxmlformats.org/presentationml/2006/ole">
            <mc:AlternateContent xmlns:mc="http://schemas.openxmlformats.org/markup-compatibility/2006">
              <mc:Choice xmlns:v="urn:schemas-microsoft-com:vml" Requires="v">
                <p:oleObj spid="_x0000_s97385" name="Slide" r:id="rId6" imgW="4572000" imgH="3429000" progId="PowerPoint.Slide.8">
                  <p:embed/>
                </p:oleObj>
              </mc:Choice>
              <mc:Fallback>
                <p:oleObj name="Slide" r:id="rId6" imgW="4572000" imgH="3429000" progId="PowerPoint.Slide.8">
                  <p:embed/>
                  <p:pic>
                    <p:nvPicPr>
                      <p:cNvPr id="0" name="Object 7"/>
                      <p:cNvPicPr>
                        <a:picLocks noChangeAspect="1" noChangeArrowheads="1"/>
                      </p:cNvPicPr>
                      <p:nvPr/>
                    </p:nvPicPr>
                    <p:blipFill>
                      <a:blip r:embed="rId7">
                        <a:lum bright="18000"/>
                        <a:extLst>
                          <a:ext uri="{28A0092B-C50C-407E-A947-70E740481C1C}">
                            <a14:useLocalDpi xmlns:a14="http://schemas.microsoft.com/office/drawing/2010/main" val="0"/>
                          </a:ext>
                        </a:extLst>
                      </a:blip>
                      <a:srcRect l="51707" t="36574" r="8333" b="18982"/>
                      <a:stretch>
                        <a:fillRect/>
                      </a:stretch>
                    </p:blipFill>
                    <p:spPr bwMode="auto">
                      <a:xfrm>
                        <a:off x="3500438" y="4643438"/>
                        <a:ext cx="2228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7288" name="Rectangle 8"/>
          <p:cNvSpPr>
            <a:spLocks noChangeArrowheads="1"/>
          </p:cNvSpPr>
          <p:nvPr/>
        </p:nvSpPr>
        <p:spPr bwMode="auto">
          <a:xfrm>
            <a:off x="3429000" y="4876800"/>
            <a:ext cx="304800" cy="38100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5" name="AutoShape 9"/>
          <p:cNvSpPr>
            <a:spLocks noChangeArrowheads="1"/>
          </p:cNvSpPr>
          <p:nvPr/>
        </p:nvSpPr>
        <p:spPr bwMode="auto">
          <a:xfrm rot="2146219">
            <a:off x="1600200" y="4876800"/>
            <a:ext cx="137160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chemeClr val="tx1"/>
            </a:solidFill>
            <a:miter lim="800000"/>
            <a:headEnd/>
            <a:tailEnd/>
          </a:ln>
        </p:spPr>
        <p:txBody>
          <a:bodyPr wrap="none" anchor="ctr"/>
          <a:lstStyle/>
          <a:p>
            <a:endParaRPr lang="en-US"/>
          </a:p>
        </p:txBody>
      </p:sp>
      <p:sp>
        <p:nvSpPr>
          <p:cNvPr id="24586" name="AutoShape 10"/>
          <p:cNvSpPr>
            <a:spLocks noChangeArrowheads="1"/>
          </p:cNvSpPr>
          <p:nvPr/>
        </p:nvSpPr>
        <p:spPr bwMode="auto">
          <a:xfrm rot="-2276664">
            <a:off x="6019800" y="4953000"/>
            <a:ext cx="121920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chemeClr val="tx1"/>
            </a:solidFill>
            <a:miter lim="800000"/>
            <a:headEnd/>
            <a:tailEnd/>
          </a:ln>
        </p:spPr>
        <p:txBody>
          <a:bodyPr wrap="none" anchor="ctr"/>
          <a:lstStyle/>
          <a:p>
            <a:endParaRPr lang="en-US"/>
          </a:p>
        </p:txBody>
      </p:sp>
      <p:sp>
        <p:nvSpPr>
          <p:cNvPr id="24587" name="Text Box 11"/>
          <p:cNvSpPr txBox="1">
            <a:spLocks noChangeArrowheads="1"/>
          </p:cNvSpPr>
          <p:nvPr/>
        </p:nvSpPr>
        <p:spPr bwMode="auto">
          <a:xfrm>
            <a:off x="381000" y="3810000"/>
            <a:ext cx="40465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800">
                <a:latin typeface="Lucida Sans" charset="0"/>
              </a:rPr>
              <a:t>Radioactive probe in solution binds to  DNA</a:t>
            </a:r>
            <a:endParaRPr lang="en-GB" sz="2800">
              <a:latin typeface="Lucida Sans" charset="0"/>
            </a:endParaRPr>
          </a:p>
        </p:txBody>
      </p:sp>
      <p:sp>
        <p:nvSpPr>
          <p:cNvPr id="24588" name="Text Box 12"/>
          <p:cNvSpPr txBox="1">
            <a:spLocks noChangeArrowheads="1"/>
          </p:cNvSpPr>
          <p:nvPr/>
        </p:nvSpPr>
        <p:spPr bwMode="auto">
          <a:xfrm>
            <a:off x="5364163" y="3933825"/>
            <a:ext cx="37798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800">
                <a:latin typeface="Lucida Sans" charset="0"/>
              </a:rPr>
              <a:t>Revealing a pattern of bands</a:t>
            </a:r>
            <a:endParaRPr lang="en-GB" sz="2800">
              <a:latin typeface="Lucida Sans" charset="0"/>
            </a:endParaRPr>
          </a:p>
        </p:txBody>
      </p:sp>
      <p:sp>
        <p:nvSpPr>
          <p:cNvPr id="24589" name="Text Box 13"/>
          <p:cNvSpPr txBox="1">
            <a:spLocks noChangeArrowheads="1"/>
          </p:cNvSpPr>
          <p:nvPr/>
        </p:nvSpPr>
        <p:spPr bwMode="auto">
          <a:xfrm>
            <a:off x="36576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a:latin typeface="Lucida Sans" charset="0"/>
              </a:rPr>
              <a:t>X-ray film</a:t>
            </a:r>
            <a:endParaRPr lang="en-GB">
              <a:latin typeface="Lucida Sans" charset="0"/>
            </a:endParaRPr>
          </a:p>
        </p:txBody>
      </p:sp>
      <p:sp>
        <p:nvSpPr>
          <p:cNvPr id="24590" name="Line 14"/>
          <p:cNvSpPr>
            <a:spLocks noChangeShapeType="1"/>
          </p:cNvSpPr>
          <p:nvPr/>
        </p:nvSpPr>
        <p:spPr bwMode="auto">
          <a:xfrm flipV="1">
            <a:off x="4267200" y="5715000"/>
            <a:ext cx="152400" cy="762000"/>
          </a:xfrm>
          <a:prstGeom prst="line">
            <a:avLst/>
          </a:prstGeom>
          <a:noFill/>
          <a:ln w="9525">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95" name="Rectangle 15"/>
          <p:cNvSpPr>
            <a:spLocks noChangeArrowheads="1"/>
          </p:cNvSpPr>
          <p:nvPr/>
        </p:nvSpPr>
        <p:spPr bwMode="auto">
          <a:xfrm>
            <a:off x="3276600" y="4648200"/>
            <a:ext cx="457200" cy="304800"/>
          </a:xfrm>
          <a:prstGeom prst="rect">
            <a:avLst/>
          </a:prstGeom>
          <a:solidFill>
            <a:srgbClr val="F8F8F8"/>
          </a:solidFill>
          <a:ln w="9525">
            <a:solidFill>
              <a:srgbClr val="F8F8F8"/>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additive="base">
                                        <p:cTn id="7" dur="500" fill="hold"/>
                                        <p:tgtEl>
                                          <p:spTgt spid="24582"/>
                                        </p:tgtEl>
                                        <p:attrNameLst>
                                          <p:attrName>ppt_x</p:attrName>
                                        </p:attrNameLst>
                                      </p:cBhvr>
                                      <p:tavLst>
                                        <p:tav tm="0">
                                          <p:val>
                                            <p:strVal val="0-#ppt_w/2"/>
                                          </p:val>
                                        </p:tav>
                                        <p:tav tm="100000">
                                          <p:val>
                                            <p:strVal val="#ppt_x"/>
                                          </p:val>
                                        </p:tav>
                                      </p:tavLst>
                                    </p:anim>
                                    <p:anim calcmode="lin" valueType="num">
                                      <p:cBhvr additive="base">
                                        <p:cTn id="8" dur="500" fill="hold"/>
                                        <p:tgtEl>
                                          <p:spTgt spid="245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7"/>
                                        </p:tgtEl>
                                        <p:attrNameLst>
                                          <p:attrName>style.visibility</p:attrName>
                                        </p:attrNameLst>
                                      </p:cBhvr>
                                      <p:to>
                                        <p:strVal val="visible"/>
                                      </p:to>
                                    </p:set>
                                    <p:anim calcmode="lin" valueType="num">
                                      <p:cBhvr additive="base">
                                        <p:cTn id="12" dur="500" fill="hold"/>
                                        <p:tgtEl>
                                          <p:spTgt spid="24587"/>
                                        </p:tgtEl>
                                        <p:attrNameLst>
                                          <p:attrName>ppt_x</p:attrName>
                                        </p:attrNameLst>
                                      </p:cBhvr>
                                      <p:tavLst>
                                        <p:tav tm="0">
                                          <p:val>
                                            <p:strVal val="0-#ppt_w/2"/>
                                          </p:val>
                                        </p:tav>
                                        <p:tav tm="100000">
                                          <p:val>
                                            <p:strVal val="#ppt_x"/>
                                          </p:val>
                                        </p:tav>
                                      </p:tavLst>
                                    </p:anim>
                                    <p:anim calcmode="lin" valueType="num">
                                      <p:cBhvr additive="base">
                                        <p:cTn id="13" dur="500" fill="hold"/>
                                        <p:tgtEl>
                                          <p:spTgt spid="2458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2458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4583"/>
                                        </p:tgtEl>
                                        <p:attrNameLst>
                                          <p:attrName>style.visibility</p:attrName>
                                        </p:attrNameLst>
                                      </p:cBhvr>
                                      <p:to>
                                        <p:strVal val="visible"/>
                                      </p:to>
                                    </p:set>
                                    <p:anim calcmode="lin" valueType="num">
                                      <p:cBhvr additive="base">
                                        <p:cTn id="21" dur="500" fill="hold"/>
                                        <p:tgtEl>
                                          <p:spTgt spid="24583"/>
                                        </p:tgtEl>
                                        <p:attrNameLst>
                                          <p:attrName>ppt_x</p:attrName>
                                        </p:attrNameLst>
                                      </p:cBhvr>
                                      <p:tavLst>
                                        <p:tav tm="0">
                                          <p:val>
                                            <p:strVal val="#ppt_x"/>
                                          </p:val>
                                        </p:tav>
                                        <p:tav tm="100000">
                                          <p:val>
                                            <p:strVal val="#ppt_x"/>
                                          </p:val>
                                        </p:tav>
                                      </p:tavLst>
                                    </p:anim>
                                    <p:anim calcmode="lin" valueType="num">
                                      <p:cBhvr additive="base">
                                        <p:cTn id="22" dur="500" fill="hold"/>
                                        <p:tgtEl>
                                          <p:spTgt spid="24583"/>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4589"/>
                                        </p:tgtEl>
                                        <p:attrNameLst>
                                          <p:attrName>style.visibility</p:attrName>
                                        </p:attrNameLst>
                                      </p:cBhvr>
                                      <p:to>
                                        <p:strVal val="visible"/>
                                      </p:to>
                                    </p:set>
                                    <p:anim calcmode="lin" valueType="num">
                                      <p:cBhvr additive="base">
                                        <p:cTn id="26" dur="500" fill="hold"/>
                                        <p:tgtEl>
                                          <p:spTgt spid="24589"/>
                                        </p:tgtEl>
                                        <p:attrNameLst>
                                          <p:attrName>ppt_x</p:attrName>
                                        </p:attrNameLst>
                                      </p:cBhvr>
                                      <p:tavLst>
                                        <p:tav tm="0">
                                          <p:val>
                                            <p:strVal val="#ppt_x"/>
                                          </p:val>
                                        </p:tav>
                                        <p:tav tm="100000">
                                          <p:val>
                                            <p:strVal val="#ppt_x"/>
                                          </p:val>
                                        </p:tav>
                                      </p:tavLst>
                                    </p:anim>
                                    <p:anim calcmode="lin" valueType="num">
                                      <p:cBhvr additive="base">
                                        <p:cTn id="27" dur="500" fill="hold"/>
                                        <p:tgtEl>
                                          <p:spTgt spid="24589"/>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499"/>
                                          </p:stCondLst>
                                        </p:cTn>
                                        <p:tgtEl>
                                          <p:spTgt spid="24590"/>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499"/>
                                          </p:stCondLst>
                                        </p:cTn>
                                        <p:tgtEl>
                                          <p:spTgt spid="2458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24581"/>
                                        </p:tgtEl>
                                        <p:attrNameLst>
                                          <p:attrName>style.visibility</p:attrName>
                                        </p:attrNameLst>
                                      </p:cBhvr>
                                      <p:to>
                                        <p:strVal val="visible"/>
                                      </p:to>
                                    </p:set>
                                    <p:anim calcmode="lin" valueType="num">
                                      <p:cBhvr additive="base">
                                        <p:cTn id="38" dur="500" fill="hold"/>
                                        <p:tgtEl>
                                          <p:spTgt spid="24581"/>
                                        </p:tgtEl>
                                        <p:attrNameLst>
                                          <p:attrName>ppt_x</p:attrName>
                                        </p:attrNameLst>
                                      </p:cBhvr>
                                      <p:tavLst>
                                        <p:tav tm="0">
                                          <p:val>
                                            <p:strVal val="1+#ppt_w/2"/>
                                          </p:val>
                                        </p:tav>
                                        <p:tav tm="100000">
                                          <p:val>
                                            <p:strVal val="#ppt_x"/>
                                          </p:val>
                                        </p:tav>
                                      </p:tavLst>
                                    </p:anim>
                                    <p:anim calcmode="lin" valueType="num">
                                      <p:cBhvr additive="base">
                                        <p:cTn id="39" dur="500" fill="hold"/>
                                        <p:tgtEl>
                                          <p:spTgt spid="24581"/>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500"/>
                            </p:stCondLst>
                            <p:childTnLst>
                              <p:par>
                                <p:cTn id="41" presetID="2" presetClass="entr" presetSubtype="2" fill="hold" grpId="0" nodeType="afterEffect">
                                  <p:stCondLst>
                                    <p:cond delay="0"/>
                                  </p:stCondLst>
                                  <p:childTnLst>
                                    <p:set>
                                      <p:cBhvr>
                                        <p:cTn id="42" dur="1" fill="hold">
                                          <p:stCondLst>
                                            <p:cond delay="0"/>
                                          </p:stCondLst>
                                        </p:cTn>
                                        <p:tgtEl>
                                          <p:spTgt spid="24588"/>
                                        </p:tgtEl>
                                        <p:attrNameLst>
                                          <p:attrName>style.visibility</p:attrName>
                                        </p:attrNameLst>
                                      </p:cBhvr>
                                      <p:to>
                                        <p:strVal val="visible"/>
                                      </p:to>
                                    </p:set>
                                    <p:anim calcmode="lin" valueType="num">
                                      <p:cBhvr additive="base">
                                        <p:cTn id="43" dur="500" fill="hold"/>
                                        <p:tgtEl>
                                          <p:spTgt spid="24588"/>
                                        </p:tgtEl>
                                        <p:attrNameLst>
                                          <p:attrName>ppt_x</p:attrName>
                                        </p:attrNameLst>
                                      </p:cBhvr>
                                      <p:tavLst>
                                        <p:tav tm="0">
                                          <p:val>
                                            <p:strVal val="1+#ppt_w/2"/>
                                          </p:val>
                                        </p:tav>
                                        <p:tav tm="100000">
                                          <p:val>
                                            <p:strVal val="#ppt_x"/>
                                          </p:val>
                                        </p:tav>
                                      </p:tavLst>
                                    </p:anim>
                                    <p:anim calcmode="lin" valueType="num">
                                      <p:cBhvr additive="base">
                                        <p:cTn id="44" dur="500" fill="hold"/>
                                        <p:tgtEl>
                                          <p:spTgt spid="24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nimBg="1"/>
      <p:bldP spid="24586" grpId="0" animBg="1"/>
      <p:bldP spid="24587" grpId="0" autoUpdateAnimBg="0"/>
      <p:bldP spid="24588" grpId="0" autoUpdateAnimBg="0"/>
      <p:bldP spid="24589" grpId="0" autoUpdateAnimBg="0"/>
      <p:bldP spid="2459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extLst/>
        </p:spPr>
        <p:txBody>
          <a:bodyPr>
            <a:normAutofit fontScale="90000"/>
          </a:bodyPr>
          <a:lstStyle/>
          <a:p>
            <a:pPr>
              <a:defRPr/>
            </a:pPr>
            <a:r>
              <a:rPr lang="en-US" b="1" dirty="0" smtClean="0"/>
              <a:t>Animation of Electrophoresis</a:t>
            </a:r>
            <a:br>
              <a:rPr lang="en-US" b="1" dirty="0" smtClean="0"/>
            </a:br>
            <a:endParaRPr lang="en-US" b="1" dirty="0"/>
          </a:p>
        </p:txBody>
      </p:sp>
      <p:sp>
        <p:nvSpPr>
          <p:cNvPr id="99330" name="Subtitle 6"/>
          <p:cNvSpPr>
            <a:spLocks noGrp="1"/>
          </p:cNvSpPr>
          <p:nvPr>
            <p:ph idx="1"/>
          </p:nvPr>
        </p:nvSpPr>
        <p:spPr/>
        <p:txBody>
          <a:bodyPr>
            <a:normAutofit/>
          </a:bodyPr>
          <a:lstStyle/>
          <a:p>
            <a:pPr marR="0"/>
            <a:r>
              <a:rPr lang="en-US" sz="3600" dirty="0" smtClean="0">
                <a:latin typeface="Arial" charset="0"/>
                <a:hlinkClick r:id="rId2"/>
              </a:rPr>
              <a:t>Sort and measure DNA strands by running your own gel electrophoresis experiment. </a:t>
            </a:r>
            <a:endParaRPr lang="en-US" sz="3600" dirty="0">
              <a:latin typeface="Arial" charset="0"/>
              <a:hlinkClick r:id="rId3"/>
            </a:endParaRPr>
          </a:p>
          <a:p>
            <a:pPr marR="0"/>
            <a:r>
              <a:rPr lang="en-US" sz="3600" dirty="0" smtClean="0">
                <a:latin typeface="Arial" charset="0"/>
                <a:hlinkClick r:id="rId3"/>
              </a:rPr>
              <a:t>CAN DNA DEMAND A VERDICT?</a:t>
            </a:r>
            <a:endParaRPr lang="en-US" sz="3600" dirty="0" smtClean="0">
              <a:latin typeface="Arial" charset="0"/>
            </a:endParaRPr>
          </a:p>
          <a:p>
            <a:pPr marR="0"/>
            <a:endParaRPr lang="en-US" dirty="0">
              <a:latin typeface="Arial" charset="0"/>
            </a:endParaRPr>
          </a:p>
        </p:txBody>
      </p:sp>
      <p:sp>
        <p:nvSpPr>
          <p:cNvPr id="5" name="Slide Number Placeholder 4"/>
          <p:cNvSpPr>
            <a:spLocks noGrp="1"/>
          </p:cNvSpPr>
          <p:nvPr>
            <p:ph type="sldNum" sz="quarter" idx="12"/>
          </p:nvPr>
        </p:nvSpPr>
        <p:spPr/>
        <p:txBody>
          <a:bodyPr/>
          <a:lstStyle/>
          <a:p>
            <a:pPr>
              <a:defRPr/>
            </a:pPr>
            <a:fld id="{01B9CBB9-EA5A-E64F-820F-A86A3CFC92CB}" type="slidenum">
              <a:rPr lang="en-US" smtClean="0"/>
              <a:pPr>
                <a:defRPr/>
              </a:pPr>
              <a:t>51</a:t>
            </a:fld>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445624" cy="1143000"/>
          </a:xfrm>
        </p:spPr>
        <p:txBody>
          <a:bodyPr>
            <a:normAutofit fontScale="90000"/>
          </a:bodyPr>
          <a:lstStyle/>
          <a:p>
            <a:r>
              <a:rPr lang="en-IE" b="1" dirty="0">
                <a:solidFill>
                  <a:srgbClr val="000000"/>
                </a:solidFill>
                <a:latin typeface="Arial" charset="0"/>
                <a:cs typeface="Arial" charset="0"/>
              </a:rPr>
              <a:t>Genetic Screening </a:t>
            </a:r>
            <a:r>
              <a:rPr lang="en-GB" b="1" dirty="0"/>
              <a:t>or DNA screening </a:t>
            </a:r>
            <a:r>
              <a:rPr lang="en-IE" b="1" dirty="0" smtClean="0">
                <a:solidFill>
                  <a:srgbClr val="000000"/>
                </a:solidFill>
                <a:latin typeface="Arial" charset="0"/>
                <a:cs typeface="Arial" charset="0"/>
              </a:rPr>
              <a:t>&amp; </a:t>
            </a:r>
            <a:r>
              <a:rPr lang="en-IE" b="1" dirty="0">
                <a:solidFill>
                  <a:srgbClr val="000000"/>
                </a:solidFill>
                <a:latin typeface="Arial" charset="0"/>
                <a:cs typeface="Arial" charset="0"/>
              </a:rPr>
              <a:t>Applications</a:t>
            </a:r>
            <a:endParaRPr lang="en-US" dirty="0"/>
          </a:p>
        </p:txBody>
      </p:sp>
      <p:sp>
        <p:nvSpPr>
          <p:cNvPr id="3" name="Content Placeholder 2"/>
          <p:cNvSpPr>
            <a:spLocks noGrp="1"/>
          </p:cNvSpPr>
          <p:nvPr>
            <p:ph idx="1"/>
          </p:nvPr>
        </p:nvSpPr>
        <p:spPr>
          <a:xfrm>
            <a:off x="323528" y="1556792"/>
            <a:ext cx="8820472" cy="2520279"/>
          </a:xfrm>
        </p:spPr>
        <p:txBody>
          <a:bodyPr>
            <a:noAutofit/>
          </a:bodyPr>
          <a:lstStyle/>
          <a:p>
            <a:pPr marL="514350" indent="-514350">
              <a:buFont typeface="+mj-lt"/>
              <a:buAutoNum type="arabicPeriod"/>
            </a:pPr>
            <a:r>
              <a:rPr lang="en-US" sz="3600" dirty="0">
                <a:solidFill>
                  <a:srgbClr val="000000"/>
                </a:solidFill>
                <a:latin typeface="Arial" charset="0"/>
                <a:cs typeface="Arial" charset="0"/>
              </a:rPr>
              <a:t>T</a:t>
            </a:r>
            <a:r>
              <a:rPr lang="en-US" sz="3600" dirty="0" smtClean="0">
                <a:solidFill>
                  <a:srgbClr val="000000"/>
                </a:solidFill>
                <a:latin typeface="Arial" charset="0"/>
                <a:cs typeface="Arial" charset="0"/>
              </a:rPr>
              <a:t>est for </a:t>
            </a:r>
            <a:r>
              <a:rPr lang="en-US" sz="3600" dirty="0">
                <a:solidFill>
                  <a:srgbClr val="000000"/>
                </a:solidFill>
                <a:latin typeface="Arial" charset="0"/>
                <a:cs typeface="Arial" charset="0"/>
              </a:rPr>
              <a:t>the presence or absence of gene(</a:t>
            </a:r>
            <a:r>
              <a:rPr lang="en-US" sz="3600" dirty="0" smtClean="0">
                <a:solidFill>
                  <a:srgbClr val="000000"/>
                </a:solidFill>
                <a:latin typeface="Arial" charset="0"/>
                <a:cs typeface="Arial" charset="0"/>
              </a:rPr>
              <a:t>s</a:t>
            </a:r>
            <a:r>
              <a:rPr lang="en-US" sz="3600" dirty="0">
                <a:solidFill>
                  <a:srgbClr val="000000"/>
                </a:solidFill>
                <a:latin typeface="Arial" charset="0"/>
                <a:cs typeface="Arial" charset="0"/>
              </a:rPr>
              <a:t>)</a:t>
            </a:r>
            <a:endParaRPr lang="en-US" sz="3600" dirty="0" smtClean="0">
              <a:solidFill>
                <a:srgbClr val="000000"/>
              </a:solidFill>
              <a:latin typeface="Arial" charset="0"/>
              <a:cs typeface="Arial" charset="0"/>
            </a:endParaRPr>
          </a:p>
          <a:p>
            <a:pPr marL="514350" indent="-514350">
              <a:buFont typeface="+mj-lt"/>
              <a:buAutoNum type="arabicPeriod"/>
            </a:pPr>
            <a:r>
              <a:rPr lang="en-US" sz="3600" dirty="0" smtClean="0">
                <a:solidFill>
                  <a:srgbClr val="000000"/>
                </a:solidFill>
                <a:latin typeface="Arial" charset="0"/>
                <a:cs typeface="Arial" charset="0"/>
              </a:rPr>
              <a:t>Check for genetic disorders e.g. cystic fibrosis </a:t>
            </a:r>
            <a:endParaRPr lang="en-US" sz="3600" dirty="0"/>
          </a:p>
        </p:txBody>
      </p:sp>
      <p:sp>
        <p:nvSpPr>
          <p:cNvPr id="1003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052EF5-EE0B-924B-B45F-2EF63A5DC89F}" type="slidenum">
              <a:rPr lang="en-US" sz="1200">
                <a:solidFill>
                  <a:srgbClr val="045C75"/>
                </a:solidFill>
              </a:rPr>
              <a:pPr eaLnBrk="1" hangingPunct="1"/>
              <a:t>52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8183562" cy="1050925"/>
          </a:xfrm>
        </p:spPr>
        <p:txBody>
          <a:bodyPr>
            <a:normAutofit/>
          </a:bodyPr>
          <a:lstStyle/>
          <a:p>
            <a:pPr eaLnBrk="1" fontAlgn="auto" hangingPunct="1">
              <a:spcAft>
                <a:spcPts val="0"/>
              </a:spcAft>
              <a:defRPr/>
            </a:pPr>
            <a:r>
              <a:rPr lang="en-IE" b="1" dirty="0" smtClean="0">
                <a:solidFill>
                  <a:srgbClr val="000000"/>
                </a:solidFill>
                <a:latin typeface="Arial"/>
                <a:ea typeface="+mj-ea"/>
                <a:cs typeface="Arial"/>
              </a:rPr>
              <a:t>Screening Tests</a:t>
            </a:r>
            <a:endParaRPr lang="en-US" b="1" dirty="0">
              <a:solidFill>
                <a:srgbClr val="000000"/>
              </a:solidFill>
              <a:latin typeface="Arial"/>
              <a:ea typeface="+mj-ea"/>
              <a:cs typeface="Arial"/>
            </a:endParaRPr>
          </a:p>
        </p:txBody>
      </p:sp>
      <p:sp>
        <p:nvSpPr>
          <p:cNvPr id="99330" name="Content Placeholder 2"/>
          <p:cNvSpPr>
            <a:spLocks noGrp="1"/>
          </p:cNvSpPr>
          <p:nvPr>
            <p:ph idx="1"/>
          </p:nvPr>
        </p:nvSpPr>
        <p:spPr>
          <a:xfrm>
            <a:off x="30108" y="1052736"/>
            <a:ext cx="9113892" cy="5400600"/>
          </a:xfrm>
        </p:spPr>
        <p:txBody>
          <a:bodyPr>
            <a:normAutofit lnSpcReduction="10000"/>
          </a:bodyPr>
          <a:lstStyle/>
          <a:p>
            <a:pPr eaLnBrk="1" hangingPunct="1">
              <a:spcBef>
                <a:spcPct val="50000"/>
              </a:spcBef>
              <a:buClrTx/>
              <a:defRPr/>
            </a:pPr>
            <a:r>
              <a:rPr lang="en-IE" sz="3600" dirty="0">
                <a:latin typeface="Arial"/>
                <a:cs typeface="Arial"/>
              </a:rPr>
              <a:t>Antenatal serum screening for Down Syndrome</a:t>
            </a:r>
          </a:p>
          <a:p>
            <a:pPr eaLnBrk="1" hangingPunct="1">
              <a:spcBef>
                <a:spcPct val="50000"/>
              </a:spcBef>
              <a:buClrTx/>
              <a:defRPr/>
            </a:pPr>
            <a:r>
              <a:rPr lang="en-IE" sz="3600" dirty="0">
                <a:latin typeface="Arial"/>
                <a:cs typeface="Arial"/>
              </a:rPr>
              <a:t>Antenatal carrier screening for Sickle Cell Anaemia</a:t>
            </a:r>
          </a:p>
          <a:p>
            <a:pPr eaLnBrk="1" hangingPunct="1">
              <a:spcBef>
                <a:spcPct val="50000"/>
              </a:spcBef>
              <a:buClrTx/>
              <a:defRPr/>
            </a:pPr>
            <a:r>
              <a:rPr lang="en-IE" sz="3600" dirty="0">
                <a:latin typeface="Arial"/>
                <a:cs typeface="Arial"/>
              </a:rPr>
              <a:t>Predictive testing for hereditary cancers</a:t>
            </a:r>
          </a:p>
          <a:p>
            <a:pPr eaLnBrk="1" hangingPunct="1">
              <a:spcBef>
                <a:spcPct val="50000"/>
              </a:spcBef>
              <a:buClrTx/>
              <a:defRPr/>
            </a:pPr>
            <a:r>
              <a:rPr lang="en-IE" sz="3600" dirty="0">
                <a:latin typeface="Arial"/>
                <a:cs typeface="Arial"/>
              </a:rPr>
              <a:t>Predictive testing for cystic fibrosis</a:t>
            </a:r>
          </a:p>
          <a:p>
            <a:pPr eaLnBrk="1" hangingPunct="1">
              <a:spcBef>
                <a:spcPct val="50000"/>
              </a:spcBef>
              <a:buClrTx/>
              <a:defRPr/>
            </a:pPr>
            <a:r>
              <a:rPr lang="en-IE" sz="3600" dirty="0">
                <a:latin typeface="Arial"/>
                <a:cs typeface="Arial"/>
              </a:rPr>
              <a:t>Newborn screening for </a:t>
            </a:r>
            <a:r>
              <a:rPr lang="en-IE" sz="3600" dirty="0" smtClean="0">
                <a:latin typeface="Arial"/>
                <a:cs typeface="Arial"/>
              </a:rPr>
              <a:t>cystic </a:t>
            </a:r>
            <a:r>
              <a:rPr lang="en-IE" sz="3600" dirty="0">
                <a:latin typeface="Arial"/>
                <a:cs typeface="Arial"/>
              </a:rPr>
              <a:t>fibrosis and hypothyroidism.</a:t>
            </a:r>
            <a:endParaRPr lang="en-US" sz="3600" dirty="0">
              <a:latin typeface="Arial"/>
              <a:cs typeface="Arial"/>
            </a:endParaRPr>
          </a:p>
          <a:p>
            <a:pPr marL="265113" indent="-265113" eaLnBrk="1" hangingPunct="1">
              <a:defRPr/>
            </a:pPr>
            <a:endParaRPr lang="en-US" sz="3200" dirty="0">
              <a:latin typeface="Constantia" charset="0"/>
            </a:endParaRPr>
          </a:p>
        </p:txBody>
      </p:sp>
      <p:sp>
        <p:nvSpPr>
          <p:cNvPr id="1013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65DEAA-C9C7-3145-938F-39E9208D67F2}" type="slidenum">
              <a:rPr lang="en-US" sz="1200">
                <a:solidFill>
                  <a:srgbClr val="045C75"/>
                </a:solidFill>
              </a:rPr>
              <a:pPr eaLnBrk="1" hangingPunct="1"/>
              <a:t>53</a:t>
            </a:fld>
            <a:endParaRPr lang="en-US" sz="1200">
              <a:solidFill>
                <a:srgbClr val="045C75"/>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3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11560" y="188640"/>
            <a:ext cx="8183562" cy="1050925"/>
          </a:xfrm>
        </p:spPr>
        <p:txBody>
          <a:bodyPr>
            <a:normAutofit/>
          </a:bodyPr>
          <a:lstStyle/>
          <a:p>
            <a:pPr eaLnBrk="1" fontAlgn="auto" hangingPunct="1">
              <a:spcAft>
                <a:spcPts val="0"/>
              </a:spcAft>
              <a:defRPr/>
            </a:pPr>
            <a:r>
              <a:rPr lang="en-IE" dirty="0" smtClean="0">
                <a:solidFill>
                  <a:srgbClr val="000000"/>
                </a:solidFill>
                <a:effectLst>
                  <a:outerShdw blurRad="38100" dist="38100" dir="2700000" algn="tl">
                    <a:srgbClr val="C0C0C0"/>
                  </a:outerShdw>
                </a:effectLst>
                <a:latin typeface="Arial Rounded MT Bold" pitchFamily="34" charset="0"/>
                <a:ea typeface="+mj-ea"/>
                <a:cs typeface="+mj-cs"/>
              </a:rPr>
              <a:t>COMMON CONCERNS</a:t>
            </a:r>
            <a:endParaRPr lang="en-GB" dirty="0" smtClean="0">
              <a:solidFill>
                <a:srgbClr val="000000"/>
              </a:solidFill>
              <a:effectLst>
                <a:outerShdw blurRad="38100" dist="38100" dir="2700000" algn="tl">
                  <a:srgbClr val="C0C0C0"/>
                </a:outerShdw>
              </a:effectLst>
              <a:latin typeface="Arial Rounded MT Bold" pitchFamily="34" charset="0"/>
              <a:ea typeface="+mj-ea"/>
              <a:cs typeface="+mj-cs"/>
            </a:endParaRPr>
          </a:p>
        </p:txBody>
      </p:sp>
      <p:sp>
        <p:nvSpPr>
          <p:cNvPr id="30723" name="Rectangle 3"/>
          <p:cNvSpPr>
            <a:spLocks noGrp="1" noChangeArrowheads="1"/>
          </p:cNvSpPr>
          <p:nvPr>
            <p:ph idx="1"/>
          </p:nvPr>
        </p:nvSpPr>
        <p:spPr>
          <a:xfrm>
            <a:off x="179512" y="1268760"/>
            <a:ext cx="8964488" cy="5184576"/>
          </a:xfrm>
        </p:spPr>
        <p:txBody>
          <a:bodyPr>
            <a:noAutofit/>
          </a:bodyPr>
          <a:lstStyle/>
          <a:p>
            <a:r>
              <a:rPr lang="en-IE" sz="3600" dirty="0">
                <a:latin typeface="Arial" charset="0"/>
                <a:cs typeface="Arial" charset="0"/>
              </a:rPr>
              <a:t>Quality of sample</a:t>
            </a:r>
          </a:p>
          <a:p>
            <a:r>
              <a:rPr lang="en-IE" sz="3600" dirty="0">
                <a:latin typeface="Arial" charset="0"/>
                <a:cs typeface="Arial" charset="0"/>
              </a:rPr>
              <a:t>Mistakes and inaccuracy</a:t>
            </a:r>
          </a:p>
          <a:p>
            <a:r>
              <a:rPr lang="en-IE" sz="3600" dirty="0">
                <a:latin typeface="Arial" charset="0"/>
                <a:cs typeface="Arial" charset="0"/>
              </a:rPr>
              <a:t>Interpretation</a:t>
            </a:r>
          </a:p>
          <a:p>
            <a:r>
              <a:rPr lang="en-IE" sz="3600" dirty="0">
                <a:latin typeface="Arial" charset="0"/>
                <a:cs typeface="Arial" charset="0"/>
              </a:rPr>
              <a:t>Privacy</a:t>
            </a:r>
          </a:p>
          <a:p>
            <a:r>
              <a:rPr lang="en-IE" sz="3600" dirty="0">
                <a:latin typeface="Arial" charset="0"/>
                <a:cs typeface="Arial" charset="0"/>
              </a:rPr>
              <a:t>Evidence from criminal investigations </a:t>
            </a:r>
          </a:p>
          <a:p>
            <a:r>
              <a:rPr lang="en-IE" sz="3600" dirty="0">
                <a:latin typeface="Arial" charset="0"/>
                <a:cs typeface="Arial" charset="0"/>
              </a:rPr>
              <a:t>Who should use DNA fingerprinting</a:t>
            </a:r>
          </a:p>
          <a:p>
            <a:r>
              <a:rPr lang="en-IE" sz="3600" dirty="0">
                <a:latin typeface="Arial" charset="0"/>
                <a:cs typeface="Arial" charset="0"/>
              </a:rPr>
              <a:t>Cost effective</a:t>
            </a:r>
          </a:p>
          <a:p>
            <a:r>
              <a:rPr lang="en-IE" sz="3600" dirty="0">
                <a:latin typeface="Arial" charset="0"/>
                <a:cs typeface="Arial" charset="0"/>
              </a:rPr>
              <a:t>Ethical problems</a:t>
            </a:r>
            <a:endParaRPr lang="en-GB" sz="3600" dirty="0">
              <a:latin typeface="Arial" charset="0"/>
              <a:cs typeface="Arial" charset="0"/>
            </a:endParaRPr>
          </a:p>
        </p:txBody>
      </p:sp>
      <p:sp>
        <p:nvSpPr>
          <p:cNvPr id="1064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37FF7B-8D79-CE44-BC99-3148C1BE42B9}" type="slidenum">
              <a:rPr lang="en-US" sz="1200">
                <a:solidFill>
                  <a:srgbClr val="045C75"/>
                </a:solidFill>
              </a:rPr>
              <a:pPr eaLnBrk="1" hangingPunct="1"/>
              <a:t>54</a:t>
            </a:fld>
            <a:endParaRPr lang="en-US" sz="1200">
              <a:solidFill>
                <a:srgbClr val="045C75"/>
              </a:solidFill>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23">
                                            <p:txEl>
                                              <p:pRg st="5" end="5"/>
                                            </p:txEl>
                                          </p:spTgt>
                                        </p:tgtEl>
                                        <p:attrNameLst>
                                          <p:attrName>style.visibility</p:attrName>
                                        </p:attrNameLst>
                                      </p:cBhvr>
                                      <p:to>
                                        <p:strVal val="visible"/>
                                      </p:to>
                                    </p:set>
                                    <p:anim calcmode="lin" valueType="num">
                                      <p:cBhvr additive="base">
                                        <p:cTn id="37" dur="500" fill="hold"/>
                                        <p:tgtEl>
                                          <p:spTgt spid="307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7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723">
                                            <p:txEl>
                                              <p:pRg st="6" end="6"/>
                                            </p:txEl>
                                          </p:spTgt>
                                        </p:tgtEl>
                                        <p:attrNameLst>
                                          <p:attrName>style.visibility</p:attrName>
                                        </p:attrNameLst>
                                      </p:cBhvr>
                                      <p:to>
                                        <p:strVal val="visible"/>
                                      </p:to>
                                    </p:set>
                                    <p:anim calcmode="lin" valueType="num">
                                      <p:cBhvr additive="base">
                                        <p:cTn id="43" dur="500" fill="hold"/>
                                        <p:tgtEl>
                                          <p:spTgt spid="3072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07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0723">
                                            <p:txEl>
                                              <p:pRg st="7" end="7"/>
                                            </p:txEl>
                                          </p:spTgt>
                                        </p:tgtEl>
                                        <p:attrNameLst>
                                          <p:attrName>style.visibility</p:attrName>
                                        </p:attrNameLst>
                                      </p:cBhvr>
                                      <p:to>
                                        <p:strVal val="visible"/>
                                      </p:to>
                                    </p:set>
                                    <p:anim calcmode="lin" valueType="num">
                                      <p:cBhvr additive="base">
                                        <p:cTn id="49" dur="500" fill="hold"/>
                                        <p:tgtEl>
                                          <p:spTgt spid="3072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072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571500" y="428625"/>
            <a:ext cx="8183563" cy="1050925"/>
          </a:xfrm>
        </p:spPr>
        <p:txBody>
          <a:bodyPr/>
          <a:lstStyle/>
          <a:p>
            <a:r>
              <a:rPr lang="en-IE" b="1" dirty="0">
                <a:solidFill>
                  <a:srgbClr val="000000"/>
                </a:solidFill>
                <a:latin typeface="Arial"/>
                <a:cs typeface="Arial"/>
              </a:rPr>
              <a:t>Learning Check </a:t>
            </a:r>
            <a:r>
              <a:rPr lang="en-IE" b="1" dirty="0" smtClean="0">
                <a:solidFill>
                  <a:srgbClr val="000000"/>
                </a:solidFill>
                <a:latin typeface="Arial"/>
                <a:cs typeface="Arial"/>
              </a:rPr>
              <a:t>4</a:t>
            </a:r>
            <a:endParaRPr lang="en-US" dirty="0">
              <a:latin typeface="Arial"/>
              <a:cs typeface="Arial"/>
            </a:endParaRPr>
          </a:p>
        </p:txBody>
      </p:sp>
      <p:sp>
        <p:nvSpPr>
          <p:cNvPr id="108546" name="Content Placeholder 2"/>
          <p:cNvSpPr>
            <a:spLocks noGrp="1"/>
          </p:cNvSpPr>
          <p:nvPr>
            <p:ph idx="1"/>
          </p:nvPr>
        </p:nvSpPr>
        <p:spPr>
          <a:xfrm>
            <a:off x="357188" y="1714500"/>
            <a:ext cx="8358187" cy="4500563"/>
          </a:xfrm>
        </p:spPr>
        <p:txBody>
          <a:bodyPr>
            <a:normAutofit/>
          </a:bodyPr>
          <a:lstStyle/>
          <a:p>
            <a:pPr marL="514350" indent="-514350" eaLnBrk="1" hangingPunct="1">
              <a:buFont typeface="+mj-lt"/>
              <a:buAutoNum type="arabicPeriod"/>
            </a:pPr>
            <a:r>
              <a:rPr lang="en-US" sz="3600" dirty="0" smtClean="0">
                <a:latin typeface="Arial"/>
                <a:cs typeface="Arial"/>
              </a:rPr>
              <a:t>What are </a:t>
            </a:r>
            <a:r>
              <a:rPr lang="en-US" sz="3600" dirty="0">
                <a:latin typeface="Arial"/>
                <a:cs typeface="Arial"/>
              </a:rPr>
              <a:t>the stages involved in DNA profiling</a:t>
            </a:r>
          </a:p>
          <a:p>
            <a:pPr marL="514350" indent="-514350" eaLnBrk="1" hangingPunct="1">
              <a:buFont typeface="+mj-lt"/>
              <a:buAutoNum type="arabicPeriod"/>
            </a:pPr>
            <a:r>
              <a:rPr lang="en-US" sz="3600" dirty="0">
                <a:latin typeface="Arial"/>
                <a:cs typeface="Arial"/>
              </a:rPr>
              <a:t>Define the process of DNA profiling</a:t>
            </a:r>
          </a:p>
          <a:p>
            <a:pPr marL="514350" indent="-514350" eaLnBrk="1" hangingPunct="1">
              <a:buFont typeface="+mj-lt"/>
              <a:buAutoNum type="arabicPeriod"/>
            </a:pPr>
            <a:r>
              <a:rPr lang="en-US" sz="3600" dirty="0">
                <a:latin typeface="Arial"/>
                <a:cs typeface="Arial"/>
              </a:rPr>
              <a:t>Give two uses of DNA profiling</a:t>
            </a:r>
          </a:p>
          <a:p>
            <a:pPr marL="514350" indent="-514350" eaLnBrk="1" hangingPunct="1">
              <a:buFont typeface="+mj-lt"/>
              <a:buAutoNum type="arabicPeriod"/>
            </a:pPr>
            <a:r>
              <a:rPr lang="en-US" sz="3600" dirty="0">
                <a:latin typeface="Arial"/>
                <a:cs typeface="Arial"/>
              </a:rPr>
              <a:t>Define and give a use for genetic screening</a:t>
            </a:r>
          </a:p>
        </p:txBody>
      </p:sp>
      <p:sp>
        <p:nvSpPr>
          <p:cNvPr id="1085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A14EBA-E29E-7D4D-868A-BE1F70A9185E}" type="slidenum">
              <a:rPr lang="en-US" sz="1200">
                <a:solidFill>
                  <a:srgbClr val="045C75"/>
                </a:solidFill>
              </a:rPr>
              <a:pPr eaLnBrk="1" hangingPunct="1"/>
              <a:t>55</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5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69" name="Rectangle 4"/>
          <p:cNvSpPr>
            <a:spLocks noChangeArrowheads="1"/>
          </p:cNvSpPr>
          <p:nvPr/>
        </p:nvSpPr>
        <p:spPr bwMode="auto">
          <a:xfrm>
            <a:off x="1882775" y="3246438"/>
            <a:ext cx="5378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2"/>
              </a:rPr>
              <a:t>http://www.pbs.org/wgbh/nova/sheppard/lab01.html</a:t>
            </a:r>
            <a:endParaRPr lang="en-US"/>
          </a:p>
          <a:p>
            <a:endParaRPr lang="en-IE"/>
          </a:p>
          <a:p>
            <a:endParaRPr lang="en-IE"/>
          </a:p>
          <a:p>
            <a:endParaRPr lang="en-US"/>
          </a:p>
        </p:txBody>
      </p:sp>
      <p:sp>
        <p:nvSpPr>
          <p:cNvPr id="16387" name="Rectangle 5"/>
          <p:cNvSpPr>
            <a:spLocks noGrp="1" noChangeArrowheads="1"/>
          </p:cNvSpPr>
          <p:nvPr>
            <p:ph type="title"/>
          </p:nvPr>
        </p:nvSpPr>
        <p:spPr>
          <a:xfrm>
            <a:off x="500063" y="500063"/>
            <a:ext cx="8183562" cy="1050925"/>
          </a:xfrm>
          <a:ln>
            <a:miter lim="800000"/>
            <a:headEnd/>
            <a:tailEnd/>
          </a:ln>
          <a:extLst/>
        </p:spPr>
        <p:txBody>
          <a:bodyPr>
            <a:normAutofit fontScale="90000"/>
          </a:bodyPr>
          <a:lstStyle/>
          <a:p>
            <a:pPr algn="ctr" eaLnBrk="1" fontAlgn="auto" hangingPunct="1">
              <a:spcAft>
                <a:spcPts val="0"/>
              </a:spcAft>
              <a:defRPr/>
            </a:pPr>
            <a:r>
              <a:rPr lang="en-IE" sz="4000" dirty="0" smtClean="0">
                <a:solidFill>
                  <a:schemeClr val="tx1"/>
                </a:solidFill>
              </a:rPr>
              <a:t>Creating  DNA Fingerprint simulation</a:t>
            </a:r>
            <a:endParaRPr lang="en-US" sz="4000" dirty="0" smtClean="0">
              <a:solidFill>
                <a:schemeClr val="tx1"/>
              </a:solidFill>
            </a:endParaRPr>
          </a:p>
        </p:txBody>
      </p:sp>
      <p:sp>
        <p:nvSpPr>
          <p:cNvPr id="1095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002DEA-FC7B-D849-BCC4-74B77973B0BA}" type="slidenum">
              <a:rPr lang="en-US" sz="1200">
                <a:solidFill>
                  <a:srgbClr val="045C75"/>
                </a:solidFill>
              </a:rPr>
              <a:pPr eaLnBrk="1" hangingPunct="1"/>
              <a:t>56</a:t>
            </a:fld>
            <a:endParaRPr lang="en-US" sz="1200">
              <a:solidFill>
                <a:srgbClr val="045C75"/>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251520" y="0"/>
            <a:ext cx="8892480" cy="1196752"/>
          </a:xfrm>
        </p:spPr>
        <p:txBody>
          <a:bodyPr>
            <a:normAutofit/>
          </a:bodyPr>
          <a:lstStyle/>
          <a:p>
            <a:r>
              <a:rPr lang="en-US" b="1" dirty="0" smtClean="0">
                <a:solidFill>
                  <a:srgbClr val="000000"/>
                </a:solidFill>
                <a:latin typeface="Arial"/>
                <a:cs typeface="Arial"/>
              </a:rPr>
              <a:t>DNA Replication</a:t>
            </a:r>
            <a:endParaRPr lang="en-US" b="1" dirty="0">
              <a:solidFill>
                <a:srgbClr val="000000"/>
              </a:solidFill>
              <a:latin typeface="Arial"/>
              <a:cs typeface="Arial"/>
            </a:endParaRPr>
          </a:p>
        </p:txBody>
      </p:sp>
      <p:sp>
        <p:nvSpPr>
          <p:cNvPr id="110594" name="Rectangle 3"/>
          <p:cNvSpPr>
            <a:spLocks noGrp="1" noChangeArrowheads="1"/>
          </p:cNvSpPr>
          <p:nvPr>
            <p:ph idx="1"/>
          </p:nvPr>
        </p:nvSpPr>
        <p:spPr>
          <a:xfrm>
            <a:off x="237296" y="1124744"/>
            <a:ext cx="8906704" cy="5184576"/>
          </a:xfrm>
        </p:spPr>
        <p:txBody>
          <a:bodyPr>
            <a:noAutofit/>
          </a:bodyPr>
          <a:lstStyle/>
          <a:p>
            <a:pPr marL="0" indent="0">
              <a:buNone/>
            </a:pPr>
            <a:r>
              <a:rPr lang="en-GB" sz="3600" b="1" dirty="0">
                <a:latin typeface="Arial"/>
                <a:cs typeface="Arial"/>
              </a:rPr>
              <a:t>DNA makes exact copies of </a:t>
            </a:r>
            <a:r>
              <a:rPr lang="en-GB" sz="3600" b="1" dirty="0" smtClean="0">
                <a:latin typeface="Arial"/>
                <a:cs typeface="Arial"/>
              </a:rPr>
              <a:t>itself.</a:t>
            </a:r>
            <a:endParaRPr lang="en-US" sz="3600" dirty="0">
              <a:latin typeface="Arial"/>
              <a:cs typeface="Arial"/>
            </a:endParaRPr>
          </a:p>
          <a:p>
            <a:pPr marL="625475" lvl="1" indent="-625475">
              <a:buFont typeface="+mj-lt"/>
              <a:buAutoNum type="arabicPeriod"/>
            </a:pPr>
            <a:r>
              <a:rPr lang="en-GB" sz="3600" dirty="0" smtClean="0">
                <a:latin typeface="Arial"/>
                <a:cs typeface="Arial"/>
              </a:rPr>
              <a:t>The </a:t>
            </a:r>
            <a:r>
              <a:rPr lang="en-GB" sz="3600" dirty="0">
                <a:latin typeface="Arial"/>
                <a:cs typeface="Arial"/>
              </a:rPr>
              <a:t>DNA strands </a:t>
            </a:r>
            <a:r>
              <a:rPr lang="en-US" sz="3600" dirty="0" smtClean="0">
                <a:latin typeface="Arial"/>
                <a:cs typeface="Arial"/>
              </a:rPr>
              <a:t>unwind &amp; </a:t>
            </a:r>
            <a:r>
              <a:rPr lang="en-GB" sz="3600" dirty="0" smtClean="0">
                <a:latin typeface="Arial"/>
                <a:cs typeface="Arial"/>
              </a:rPr>
              <a:t>separate.</a:t>
            </a:r>
          </a:p>
          <a:p>
            <a:pPr marL="625475" lvl="1" indent="-95250">
              <a:buNone/>
            </a:pPr>
            <a:r>
              <a:rPr lang="en-US" sz="3600" dirty="0" smtClean="0">
                <a:latin typeface="Arial"/>
                <a:cs typeface="Arial"/>
              </a:rPr>
              <a:t> Separation </a:t>
            </a:r>
            <a:r>
              <a:rPr lang="en-US" sz="3600" dirty="0">
                <a:latin typeface="Arial"/>
                <a:cs typeface="Arial"/>
              </a:rPr>
              <a:t>of the 2 nucleotide chains by enzymes - that break the Hydrogen bonds between the complimentary bases</a:t>
            </a:r>
            <a:r>
              <a:rPr lang="en-US" sz="3600" dirty="0" smtClean="0">
                <a:latin typeface="Arial"/>
                <a:cs typeface="Arial"/>
              </a:rPr>
              <a:t>.</a:t>
            </a:r>
          </a:p>
          <a:p>
            <a:pPr marL="625475" lvl="1" indent="-95250">
              <a:buNone/>
            </a:pPr>
            <a:endParaRPr lang="en-US" sz="3600" dirty="0">
              <a:latin typeface="Arial"/>
              <a:cs typeface="Arial"/>
            </a:endParaRPr>
          </a:p>
          <a:p>
            <a:pPr marL="625475" lvl="1" indent="-95250">
              <a:buNone/>
            </a:pPr>
            <a:r>
              <a:rPr lang="en-US" sz="3600" dirty="0" smtClean="0">
                <a:latin typeface="Arial"/>
                <a:cs typeface="Arial"/>
                <a:hlinkClick r:id="rId3"/>
              </a:rPr>
              <a:t>Video on DNA Replication</a:t>
            </a:r>
            <a:r>
              <a:rPr lang="en-US" sz="3600" dirty="0" smtClean="0">
                <a:latin typeface="Arial"/>
                <a:cs typeface="Arial"/>
              </a:rPr>
              <a:t> </a:t>
            </a:r>
            <a:endParaRPr lang="en-US" sz="3600" dirty="0">
              <a:latin typeface="Arial"/>
              <a:cs typeface="Arial"/>
            </a:endParaRPr>
          </a:p>
        </p:txBody>
      </p:sp>
      <p:sp>
        <p:nvSpPr>
          <p:cNvPr id="1105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F4BBAC-1A36-DC41-B159-713814BF2FE3}" type="slidenum">
              <a:rPr lang="en-US" sz="1200">
                <a:solidFill>
                  <a:srgbClr val="045C75"/>
                </a:solidFill>
              </a:rPr>
              <a:pPr eaLnBrk="1" hangingPunct="1"/>
              <a:t>57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5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idx="1"/>
          </p:nvPr>
        </p:nvSpPr>
        <p:spPr>
          <a:xfrm>
            <a:off x="0" y="260648"/>
            <a:ext cx="9144000" cy="3312368"/>
          </a:xfrm>
        </p:spPr>
        <p:txBody>
          <a:bodyPr>
            <a:normAutofit/>
          </a:bodyPr>
          <a:lstStyle/>
          <a:p>
            <a:pPr marL="539750" lvl="1" indent="-539750">
              <a:buFont typeface="+mj-lt"/>
              <a:buAutoNum type="arabicPeriod" startAt="2"/>
              <a:tabLst>
                <a:tab pos="455613" algn="l"/>
              </a:tabLst>
            </a:pPr>
            <a:r>
              <a:rPr lang="en-GB" sz="3600" dirty="0">
                <a:latin typeface="Arial"/>
                <a:cs typeface="Arial"/>
              </a:rPr>
              <a:t>The exposed bases link up with complementary bases </a:t>
            </a:r>
            <a:r>
              <a:rPr lang="en-US" sz="3600" dirty="0" smtClean="0">
                <a:latin typeface="Arial"/>
                <a:cs typeface="Arial"/>
              </a:rPr>
              <a:t>found </a:t>
            </a:r>
            <a:r>
              <a:rPr lang="en-US" sz="3600" dirty="0">
                <a:latin typeface="Arial"/>
                <a:cs typeface="Arial"/>
              </a:rPr>
              <a:t>in the surroundings</a:t>
            </a:r>
            <a:r>
              <a:rPr lang="en-US" sz="3600" dirty="0" smtClean="0">
                <a:latin typeface="Arial"/>
                <a:cs typeface="Arial"/>
              </a:rPr>
              <a:t>.</a:t>
            </a:r>
          </a:p>
          <a:p>
            <a:pPr marL="539750" lvl="1" indent="-539750">
              <a:buFont typeface="+mj-lt"/>
              <a:buAutoNum type="arabicPeriod" startAt="2"/>
              <a:tabLst>
                <a:tab pos="455613" algn="l"/>
              </a:tabLst>
            </a:pPr>
            <a:r>
              <a:rPr lang="en-US" sz="3600" dirty="0">
                <a:latin typeface="Arial"/>
                <a:cs typeface="Arial"/>
              </a:rPr>
              <a:t>Hydrogen bonds join the new chain to the original chain between the </a:t>
            </a:r>
            <a:r>
              <a:rPr lang="en-US" sz="3600" dirty="0" smtClean="0">
                <a:latin typeface="Arial"/>
                <a:cs typeface="Arial"/>
              </a:rPr>
              <a:t>base pairs</a:t>
            </a:r>
            <a:r>
              <a:rPr lang="en-US" sz="3600" dirty="0">
                <a:latin typeface="Arial"/>
                <a:cs typeface="Arial"/>
              </a:rPr>
              <a:t>. </a:t>
            </a:r>
          </a:p>
          <a:p>
            <a:pPr marL="0" lvl="1" indent="0">
              <a:buNone/>
            </a:pPr>
            <a:endParaRPr lang="en-US" sz="3600" dirty="0">
              <a:latin typeface="Arial"/>
              <a:cs typeface="Arial"/>
            </a:endParaRPr>
          </a:p>
        </p:txBody>
      </p:sp>
      <p:sp>
        <p:nvSpPr>
          <p:cNvPr id="1116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11AD1A-3C7F-9D42-B5C3-799998D3576C}" type="slidenum">
              <a:rPr lang="en-US" sz="1200">
                <a:solidFill>
                  <a:srgbClr val="045C75"/>
                </a:solidFill>
              </a:rPr>
              <a:pPr eaLnBrk="1" hangingPunct="1"/>
              <a:t>58</a:t>
            </a:fld>
            <a:endParaRPr lang="en-US" sz="1200">
              <a:solidFill>
                <a:srgbClr val="045C75"/>
              </a:solidFill>
            </a:endParaRPr>
          </a:p>
        </p:txBody>
      </p:sp>
      <p:pic>
        <p:nvPicPr>
          <p:cNvPr id="2" name="Picture 1"/>
          <p:cNvPicPr>
            <a:picLocks noChangeAspect="1"/>
          </p:cNvPicPr>
          <p:nvPr/>
        </p:nvPicPr>
        <p:blipFill>
          <a:blip r:embed="rId2"/>
          <a:stretch>
            <a:fillRect/>
          </a:stretch>
        </p:blipFill>
        <p:spPr>
          <a:xfrm>
            <a:off x="497743" y="3429001"/>
            <a:ext cx="7026585" cy="335114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Content Placeholder 2"/>
          <p:cNvSpPr>
            <a:spLocks noGrp="1"/>
          </p:cNvSpPr>
          <p:nvPr>
            <p:ph idx="1"/>
          </p:nvPr>
        </p:nvSpPr>
        <p:spPr>
          <a:xfrm>
            <a:off x="179512" y="260648"/>
            <a:ext cx="8712968" cy="4176463"/>
          </a:xfrm>
        </p:spPr>
        <p:txBody>
          <a:bodyPr>
            <a:noAutofit/>
          </a:bodyPr>
          <a:lstStyle/>
          <a:p>
            <a:pPr marL="534988" indent="-534988" eaLnBrk="1" hangingPunct="1">
              <a:buFont typeface="+mj-lt"/>
              <a:buAutoNum type="arabicPeriod" startAt="4"/>
            </a:pPr>
            <a:r>
              <a:rPr lang="en-US" sz="3600" dirty="0" smtClean="0">
                <a:latin typeface="Arial"/>
                <a:cs typeface="Arial"/>
              </a:rPr>
              <a:t>When </a:t>
            </a:r>
            <a:r>
              <a:rPr lang="en-US" sz="3600" dirty="0">
                <a:latin typeface="Arial"/>
                <a:cs typeface="Arial"/>
              </a:rPr>
              <a:t>replication is completed, 2 new exact copies of the original DNA molecule are </a:t>
            </a:r>
            <a:r>
              <a:rPr lang="en-US" sz="3600" dirty="0" smtClean="0">
                <a:latin typeface="Arial"/>
                <a:cs typeface="Arial"/>
              </a:rPr>
              <a:t>produced. E</a:t>
            </a:r>
            <a:r>
              <a:rPr lang="en-GB" sz="3600" dirty="0" smtClean="0">
                <a:latin typeface="Arial"/>
                <a:cs typeface="Arial"/>
              </a:rPr>
              <a:t>ach </a:t>
            </a:r>
            <a:r>
              <a:rPr lang="en-GB" sz="3600" dirty="0">
                <a:latin typeface="Arial"/>
                <a:cs typeface="Arial"/>
              </a:rPr>
              <a:t>new strand being half new DNA and half old </a:t>
            </a:r>
            <a:r>
              <a:rPr lang="en-GB" sz="3600" dirty="0" smtClean="0">
                <a:latin typeface="Arial"/>
                <a:cs typeface="Arial"/>
              </a:rPr>
              <a:t>DNA</a:t>
            </a:r>
            <a:endParaRPr lang="en-US" sz="3600" dirty="0">
              <a:latin typeface="Arial"/>
              <a:cs typeface="Arial"/>
            </a:endParaRPr>
          </a:p>
          <a:p>
            <a:pPr marL="534988" indent="-534988" eaLnBrk="1" hangingPunct="1">
              <a:buFont typeface="+mj-lt"/>
              <a:buAutoNum type="arabicPeriod" startAt="4"/>
            </a:pPr>
            <a:r>
              <a:rPr lang="en-US" sz="3600" dirty="0" smtClean="0">
                <a:latin typeface="Arial"/>
                <a:cs typeface="Arial"/>
              </a:rPr>
              <a:t>The </a:t>
            </a:r>
            <a:r>
              <a:rPr lang="en-US" sz="3600" dirty="0">
                <a:latin typeface="Arial"/>
                <a:cs typeface="Arial"/>
              </a:rPr>
              <a:t>cell is ready to undergo cell division. </a:t>
            </a:r>
            <a:endParaRPr lang="en-GB" sz="3600" dirty="0">
              <a:latin typeface="Arial"/>
              <a:cs typeface="Arial"/>
            </a:endParaRPr>
          </a:p>
        </p:txBody>
      </p:sp>
      <p:sp>
        <p:nvSpPr>
          <p:cNvPr id="1126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75B4EA-45F0-024D-B28D-347F3CB3BAD8}" type="slidenum">
              <a:rPr lang="en-US" sz="1200">
                <a:solidFill>
                  <a:srgbClr val="045C75"/>
                </a:solidFill>
              </a:rPr>
              <a:pPr eaLnBrk="1" hangingPunct="1"/>
              <a:t>59</a:t>
            </a:fld>
            <a:endParaRPr lang="en-US" sz="1200">
              <a:solidFill>
                <a:srgbClr val="045C75"/>
              </a:solidFill>
            </a:endParaRPr>
          </a:p>
        </p:txBody>
      </p:sp>
      <p:pic>
        <p:nvPicPr>
          <p:cNvPr id="2" name="Picture 1"/>
          <p:cNvPicPr>
            <a:picLocks noChangeAspect="1"/>
          </p:cNvPicPr>
          <p:nvPr/>
        </p:nvPicPr>
        <p:blipFill>
          <a:blip r:embed="rId3"/>
          <a:stretch>
            <a:fillRect/>
          </a:stretch>
        </p:blipFill>
        <p:spPr>
          <a:xfrm rot="5400000">
            <a:off x="3704254" y="3162517"/>
            <a:ext cx="2425700" cy="463838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686800" cy="914400"/>
          </a:xfrm>
          <a:ln>
            <a:miter lim="800000"/>
            <a:headEnd/>
            <a:tailEnd/>
          </a:ln>
          <a:extLst/>
        </p:spPr>
        <p:txBody>
          <a:bodyPr>
            <a:normAutofit/>
          </a:bodyPr>
          <a:lstStyle/>
          <a:p>
            <a:pPr eaLnBrk="1" fontAlgn="auto" hangingPunct="1">
              <a:spcAft>
                <a:spcPts val="0"/>
              </a:spcAft>
              <a:defRPr/>
            </a:pPr>
            <a:r>
              <a:rPr lang="en-IE" dirty="0" smtClean="0"/>
              <a:t>Liger = Male Tiger + Female Lion</a:t>
            </a:r>
            <a:endParaRPr lang="en-US" dirty="0"/>
          </a:p>
        </p:txBody>
      </p:sp>
      <p:sp>
        <p:nvSpPr>
          <p:cNvPr id="2765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7C9E04-21A8-ED42-B054-73E2F916716E}" type="slidenum">
              <a:rPr lang="en-US" sz="1200">
                <a:solidFill>
                  <a:srgbClr val="045C75"/>
                </a:solidFill>
              </a:rPr>
              <a:pPr eaLnBrk="1" hangingPunct="1"/>
              <a:t>6</a:t>
            </a:fld>
            <a:endParaRPr lang="en-US" sz="1200">
              <a:solidFill>
                <a:srgbClr val="045C75"/>
              </a:solidFill>
            </a:endParaRPr>
          </a:p>
        </p:txBody>
      </p:sp>
      <p:pic>
        <p:nvPicPr>
          <p:cNvPr id="27650" name="Picture 2" descr="http://www.worth1000.com/entries/119500/119625vbDA_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643063"/>
            <a:ext cx="41179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Liger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643063"/>
            <a:ext cx="42322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NA replication.jpg"/>
          <p:cNvPicPr>
            <a:picLocks noChangeAspect="1"/>
          </p:cNvPicPr>
          <p:nvPr/>
        </p:nvPicPr>
        <p:blipFill>
          <a:blip r:embed="rId2">
            <a:extLst>
              <a:ext uri="{28A0092B-C50C-407E-A947-70E740481C1C}">
                <a14:useLocalDpi xmlns:a14="http://schemas.microsoft.com/office/drawing/2010/main" val="0"/>
              </a:ext>
            </a:extLst>
          </a:blip>
          <a:srcRect r="70161"/>
          <a:stretch>
            <a:fillRect/>
          </a:stretch>
        </p:blipFill>
        <p:spPr bwMode="auto">
          <a:xfrm>
            <a:off x="66675" y="1044575"/>
            <a:ext cx="2344738"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NA replication.jpg"/>
          <p:cNvPicPr>
            <a:picLocks noChangeAspect="1"/>
          </p:cNvPicPr>
          <p:nvPr/>
        </p:nvPicPr>
        <p:blipFill>
          <a:blip r:embed="rId2">
            <a:extLst>
              <a:ext uri="{28A0092B-C50C-407E-A947-70E740481C1C}">
                <a14:useLocalDpi xmlns:a14="http://schemas.microsoft.com/office/drawing/2010/main" val="0"/>
              </a:ext>
            </a:extLst>
          </a:blip>
          <a:srcRect l="40321" r="44099"/>
          <a:stretch>
            <a:fillRect/>
          </a:stretch>
        </p:blipFill>
        <p:spPr bwMode="auto">
          <a:xfrm>
            <a:off x="3779838" y="1044575"/>
            <a:ext cx="1223962"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NA replication.jpg"/>
          <p:cNvPicPr>
            <a:picLocks noChangeAspect="1"/>
          </p:cNvPicPr>
          <p:nvPr/>
        </p:nvPicPr>
        <p:blipFill>
          <a:blip r:embed="rId2">
            <a:extLst>
              <a:ext uri="{28A0092B-C50C-407E-A947-70E740481C1C}">
                <a14:useLocalDpi xmlns:a14="http://schemas.microsoft.com/office/drawing/2010/main" val="0"/>
              </a:ext>
            </a:extLst>
          </a:blip>
          <a:srcRect l="85225"/>
          <a:stretch>
            <a:fillRect/>
          </a:stretch>
        </p:blipFill>
        <p:spPr bwMode="auto">
          <a:xfrm>
            <a:off x="7875588" y="1044575"/>
            <a:ext cx="1160462"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2627313" y="3573463"/>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p>
        </p:txBody>
      </p:sp>
      <p:pic>
        <p:nvPicPr>
          <p:cNvPr id="8" name="Picture 7" descr="DNA replication.jpg"/>
          <p:cNvPicPr>
            <a:picLocks noChangeAspect="1"/>
          </p:cNvPicPr>
          <p:nvPr/>
        </p:nvPicPr>
        <p:blipFill>
          <a:blip r:embed="rId2">
            <a:extLst>
              <a:ext uri="{28A0092B-C50C-407E-A947-70E740481C1C}">
                <a14:useLocalDpi xmlns:a14="http://schemas.microsoft.com/office/drawing/2010/main" val="0"/>
              </a:ext>
            </a:extLst>
          </a:blip>
          <a:srcRect l="40321" r="29437"/>
          <a:stretch>
            <a:fillRect/>
          </a:stretch>
        </p:blipFill>
        <p:spPr bwMode="auto">
          <a:xfrm>
            <a:off x="3779838" y="1044575"/>
            <a:ext cx="2376487"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NA replication.jpg"/>
          <p:cNvPicPr>
            <a:picLocks noChangeAspect="1"/>
          </p:cNvPicPr>
          <p:nvPr/>
        </p:nvPicPr>
        <p:blipFill>
          <a:blip r:embed="rId2">
            <a:extLst>
              <a:ext uri="{28A0092B-C50C-407E-A947-70E740481C1C}">
                <a14:useLocalDpi xmlns:a14="http://schemas.microsoft.com/office/drawing/2010/main" val="0"/>
              </a:ext>
            </a:extLst>
          </a:blip>
          <a:srcRect l="70563"/>
          <a:stretch>
            <a:fillRect/>
          </a:stretch>
        </p:blipFill>
        <p:spPr bwMode="auto">
          <a:xfrm>
            <a:off x="6732588" y="1044575"/>
            <a:ext cx="2312987"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3"/>
          <p:cNvSpPr txBox="1">
            <a:spLocks noChangeArrowheads="1"/>
          </p:cNvSpPr>
          <p:nvPr/>
        </p:nvSpPr>
        <p:spPr bwMode="auto">
          <a:xfrm>
            <a:off x="3505200" y="2286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IE" sz="2000" b="1">
                <a:solidFill>
                  <a:srgbClr val="0066CC"/>
                </a:solidFill>
                <a:latin typeface="Arial Rounded MT Bold" charset="0"/>
              </a:rPr>
              <a:t>DNA Replication</a:t>
            </a:r>
            <a:endParaRPr lang="en-GB" sz="2000" b="1">
              <a:solidFill>
                <a:srgbClr val="0066CC"/>
              </a:solidFill>
              <a:latin typeface="Arial Rounded MT Bold" charset="0"/>
            </a:endParaRPr>
          </a:p>
        </p:txBody>
      </p:sp>
    </p:spTree>
    <p:extLst>
      <p:ext uri="{BB962C8B-B14F-4D97-AF65-F5344CB8AC3E}">
        <p14:creationId xmlns:p14="http://schemas.microsoft.com/office/powerpoint/2010/main" val="98599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1115616" y="357188"/>
            <a:ext cx="7285434" cy="509587"/>
          </a:xfrm>
        </p:spPr>
        <p:txBody>
          <a:bodyPr>
            <a:noAutofit/>
          </a:bodyPr>
          <a:lstStyle/>
          <a:p>
            <a:pPr eaLnBrk="1" hangingPunct="1"/>
            <a:r>
              <a:rPr lang="en-US" b="1" dirty="0">
                <a:latin typeface="Arial"/>
                <a:cs typeface="Arial"/>
              </a:rPr>
              <a:t>Accuracy and Repair</a:t>
            </a:r>
          </a:p>
        </p:txBody>
      </p:sp>
      <p:sp>
        <p:nvSpPr>
          <p:cNvPr id="114690" name="Rectangle 3"/>
          <p:cNvSpPr>
            <a:spLocks noGrp="1" noChangeArrowheads="1"/>
          </p:cNvSpPr>
          <p:nvPr>
            <p:ph idx="1"/>
          </p:nvPr>
        </p:nvSpPr>
        <p:spPr>
          <a:xfrm>
            <a:off x="39692" y="980728"/>
            <a:ext cx="8852788" cy="5877272"/>
          </a:xfrm>
        </p:spPr>
        <p:txBody>
          <a:bodyPr>
            <a:noAutofit/>
          </a:bodyPr>
          <a:lstStyle/>
          <a:p>
            <a:pPr eaLnBrk="1" hangingPunct="1">
              <a:lnSpc>
                <a:spcPct val="90000"/>
              </a:lnSpc>
            </a:pPr>
            <a:r>
              <a:rPr lang="en-US" sz="3600" dirty="0" smtClean="0">
                <a:latin typeface="Arial"/>
                <a:cs typeface="Arial"/>
              </a:rPr>
              <a:t>High </a:t>
            </a:r>
            <a:r>
              <a:rPr lang="en-US" sz="3600" dirty="0">
                <a:latin typeface="Arial"/>
                <a:cs typeface="Arial"/>
              </a:rPr>
              <a:t>degree of accuracy – only 1 error / 10,000 paired nucleotides.</a:t>
            </a:r>
          </a:p>
          <a:p>
            <a:pPr eaLnBrk="1" hangingPunct="1">
              <a:lnSpc>
                <a:spcPct val="90000"/>
              </a:lnSpc>
            </a:pPr>
            <a:r>
              <a:rPr lang="en-US" sz="3600" dirty="0">
                <a:latin typeface="Arial"/>
                <a:cs typeface="Arial"/>
              </a:rPr>
              <a:t>Mutation: a change in the nucleotide sequence. Even one may have serious effects in new cells.</a:t>
            </a:r>
          </a:p>
          <a:p>
            <a:pPr eaLnBrk="1" hangingPunct="1">
              <a:lnSpc>
                <a:spcPct val="90000"/>
              </a:lnSpc>
            </a:pPr>
            <a:r>
              <a:rPr lang="en-US" sz="3600" dirty="0">
                <a:latin typeface="Arial"/>
                <a:cs typeface="Arial"/>
              </a:rPr>
              <a:t>DNA can be damaged by a variety of agents including chemicals and ultraviolet (UV) radiation from the sun.</a:t>
            </a:r>
          </a:p>
          <a:p>
            <a:pPr eaLnBrk="1" hangingPunct="1">
              <a:lnSpc>
                <a:spcPct val="90000"/>
              </a:lnSpc>
            </a:pPr>
            <a:r>
              <a:rPr lang="en-US" sz="3600" dirty="0">
                <a:latin typeface="Arial"/>
                <a:cs typeface="Arial"/>
              </a:rPr>
              <a:t>Repair </a:t>
            </a:r>
            <a:r>
              <a:rPr lang="en-US" sz="3600" dirty="0" smtClean="0">
                <a:latin typeface="Arial"/>
                <a:cs typeface="Arial"/>
              </a:rPr>
              <a:t>enzymes </a:t>
            </a:r>
            <a:r>
              <a:rPr lang="en-US" sz="3600" dirty="0">
                <a:latin typeface="Arial"/>
                <a:cs typeface="Arial"/>
              </a:rPr>
              <a:t>continually recognize and repair errors. </a:t>
            </a:r>
          </a:p>
        </p:txBody>
      </p:sp>
      <p:sp>
        <p:nvSpPr>
          <p:cNvPr id="1146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01AF6-9FCB-A549-8E82-530372538C44}" type="slidenum">
              <a:rPr lang="en-US" sz="1200">
                <a:solidFill>
                  <a:srgbClr val="045C75"/>
                </a:solidFill>
              </a:rPr>
              <a:pPr eaLnBrk="1" hangingPunct="1"/>
              <a:t>61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6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6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467544" y="0"/>
            <a:ext cx="7772400" cy="1470025"/>
          </a:xfrm>
          <a:ln>
            <a:miter lim="800000"/>
            <a:headEnd/>
            <a:tailEnd/>
          </a:ln>
          <a:extLst/>
        </p:spPr>
        <p:txBody>
          <a:bodyPr/>
          <a:lstStyle/>
          <a:p>
            <a:pPr eaLnBrk="1" fontAlgn="auto" hangingPunct="1">
              <a:spcAft>
                <a:spcPts val="0"/>
              </a:spcAft>
              <a:defRPr/>
            </a:pPr>
            <a:r>
              <a:rPr lang="en-US" sz="5400" b="1" dirty="0" smtClean="0">
                <a:effectLst>
                  <a:outerShdw blurRad="38100" dist="38100" dir="2700000" algn="tl">
                    <a:srgbClr val="000000"/>
                  </a:outerShdw>
                </a:effectLst>
              </a:rPr>
              <a:t>PROTEIN SYNTHESIS</a:t>
            </a:r>
            <a:endParaRPr lang="en-US" b="1" dirty="0" smtClean="0"/>
          </a:p>
        </p:txBody>
      </p:sp>
      <p:sp>
        <p:nvSpPr>
          <p:cNvPr id="1157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827B7-001D-104A-BE9D-C10BEA66A601}" type="slidenum">
              <a:rPr lang="en-US" sz="1200">
                <a:solidFill>
                  <a:srgbClr val="D1EAEE"/>
                </a:solidFill>
              </a:rPr>
              <a:pPr eaLnBrk="1" hangingPunct="1"/>
              <a:t>62</a:t>
            </a:fld>
            <a:endParaRPr lang="en-US" sz="1200">
              <a:solidFill>
                <a:srgbClr val="D1EAEE"/>
              </a:solidFill>
            </a:endParaRPr>
          </a:p>
        </p:txBody>
      </p:sp>
      <p:pic>
        <p:nvPicPr>
          <p:cNvPr id="4" name="Picture 5" descr="proteinle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40768"/>
            <a:ext cx="5112568" cy="53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467544" y="0"/>
            <a:ext cx="8229600" cy="1143000"/>
          </a:xfrm>
        </p:spPr>
        <p:txBody>
          <a:bodyPr/>
          <a:lstStyle/>
          <a:p>
            <a:pPr eaLnBrk="1" hangingPunct="1"/>
            <a:r>
              <a:rPr lang="en-IE" b="1" dirty="0">
                <a:latin typeface="Calibri" charset="0"/>
              </a:rPr>
              <a:t>Lesson Objectives</a:t>
            </a:r>
            <a:endParaRPr lang="en-US" b="1" dirty="0">
              <a:latin typeface="Calibri" charset="0"/>
            </a:endParaRPr>
          </a:p>
        </p:txBody>
      </p:sp>
      <p:sp>
        <p:nvSpPr>
          <p:cNvPr id="2" name="Content Placeholder 1"/>
          <p:cNvSpPr>
            <a:spLocks noGrp="1"/>
          </p:cNvSpPr>
          <p:nvPr>
            <p:ph idx="1"/>
          </p:nvPr>
        </p:nvSpPr>
        <p:spPr>
          <a:xfrm>
            <a:off x="0" y="1268760"/>
            <a:ext cx="8964488" cy="5328592"/>
          </a:xfrm>
        </p:spPr>
        <p:txBody>
          <a:bodyPr>
            <a:normAutofit fontScale="92500" lnSpcReduction="10000"/>
          </a:bodyPr>
          <a:lstStyle/>
          <a:p>
            <a:pPr>
              <a:buNone/>
            </a:pPr>
            <a:r>
              <a:rPr lang="en-US" b="1" dirty="0">
                <a:latin typeface="Arial"/>
                <a:cs typeface="Arial"/>
              </a:rPr>
              <a:t>At the end of this lesson you should be able to </a:t>
            </a:r>
          </a:p>
          <a:p>
            <a:pPr marL="514350" indent="-514350">
              <a:buFont typeface="+mj-lt"/>
              <a:buAutoNum type="arabicPeriod"/>
            </a:pPr>
            <a:r>
              <a:rPr lang="en-US" dirty="0">
                <a:latin typeface="Arial"/>
                <a:cs typeface="Arial"/>
              </a:rPr>
              <a:t>Outline the steps in protein synthesis</a:t>
            </a:r>
          </a:p>
          <a:p>
            <a:pPr marL="514350" indent="-514350">
              <a:buFont typeface="+mj-lt"/>
              <a:buAutoNum type="arabicPeriod"/>
            </a:pPr>
            <a:r>
              <a:rPr lang="en-US" dirty="0">
                <a:latin typeface="Arial"/>
                <a:cs typeface="Arial"/>
              </a:rPr>
              <a:t>Understand that a strand of DNA is copied by transcription</a:t>
            </a:r>
          </a:p>
          <a:p>
            <a:pPr marL="514350" indent="-514350">
              <a:buFont typeface="+mj-lt"/>
              <a:buAutoNum type="arabicPeriod"/>
            </a:pPr>
            <a:r>
              <a:rPr lang="en-US" dirty="0">
                <a:latin typeface="Arial"/>
                <a:cs typeface="Arial"/>
              </a:rPr>
              <a:t>Understand the role of mRNA</a:t>
            </a:r>
          </a:p>
          <a:p>
            <a:pPr marL="514350" indent="-514350">
              <a:buFont typeface="+mj-lt"/>
              <a:buAutoNum type="arabicPeriod"/>
            </a:pPr>
            <a:r>
              <a:rPr lang="en-US" dirty="0">
                <a:latin typeface="Arial"/>
                <a:cs typeface="Arial"/>
              </a:rPr>
              <a:t>Know the function of a ribosome in protein synthesis</a:t>
            </a:r>
          </a:p>
          <a:p>
            <a:pPr marL="514350" indent="-514350">
              <a:buFont typeface="+mj-lt"/>
              <a:buAutoNum type="arabicPeriod"/>
            </a:pPr>
            <a:r>
              <a:rPr lang="en-US" dirty="0">
                <a:latin typeface="Arial"/>
                <a:cs typeface="Arial"/>
              </a:rPr>
              <a:t>Understand the process of translation that leads to the formation of a new protein</a:t>
            </a:r>
          </a:p>
          <a:p>
            <a:pPr marL="514350" indent="-514350">
              <a:buFont typeface="+mj-lt"/>
              <a:buAutoNum type="arabicPeriod"/>
            </a:pPr>
            <a:r>
              <a:rPr lang="en-US" dirty="0">
                <a:latin typeface="Arial"/>
                <a:cs typeface="Arial"/>
              </a:rPr>
              <a:t>Know that the shape of a protein determines its function</a:t>
            </a:r>
          </a:p>
          <a:p>
            <a:endParaRPr lang="en-US" dirty="0"/>
          </a:p>
        </p:txBody>
      </p:sp>
      <p:sp>
        <p:nvSpPr>
          <p:cNvPr id="1167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4FC0BA-5617-B34F-8F9F-01CC5E647BE1}" type="slidenum">
              <a:rPr lang="en-US" sz="1200">
                <a:solidFill>
                  <a:srgbClr val="045C75"/>
                </a:solidFill>
              </a:rPr>
              <a:pPr eaLnBrk="1" hangingPunct="1"/>
              <a:t>63</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528" y="0"/>
            <a:ext cx="8229600" cy="1143000"/>
          </a:xfrm>
        </p:spPr>
        <p:txBody>
          <a:bodyPr>
            <a:normAutofit/>
          </a:bodyPr>
          <a:lstStyle/>
          <a:p>
            <a:pPr eaLnBrk="1" hangingPunct="1">
              <a:defRPr/>
            </a:pPr>
            <a:r>
              <a:rPr lang="en-US" b="1" dirty="0">
                <a:solidFill>
                  <a:srgbClr val="000000"/>
                </a:solidFill>
                <a:effectLst>
                  <a:outerShdw blurRad="38100" dist="38100" dir="2700000" algn="tl">
                    <a:srgbClr val="DDDDDD"/>
                  </a:outerShdw>
                </a:effectLst>
                <a:latin typeface="Arial"/>
                <a:cs typeface="Arial"/>
              </a:rPr>
              <a:t>Protein </a:t>
            </a:r>
            <a:r>
              <a:rPr lang="en-US" b="1" dirty="0" smtClean="0">
                <a:solidFill>
                  <a:srgbClr val="000000"/>
                </a:solidFill>
                <a:effectLst>
                  <a:outerShdw blurRad="38100" dist="38100" dir="2700000" algn="tl">
                    <a:srgbClr val="DDDDDD"/>
                  </a:outerShdw>
                </a:effectLst>
                <a:latin typeface="Arial"/>
                <a:cs typeface="Arial"/>
              </a:rPr>
              <a:t>Synthesis</a:t>
            </a:r>
            <a:endParaRPr lang="en-US" b="1" dirty="0">
              <a:solidFill>
                <a:srgbClr val="000000"/>
              </a:solidFill>
              <a:effectLst>
                <a:outerShdw blurRad="38100" dist="38100" dir="2700000" algn="tl">
                  <a:srgbClr val="DDDDDD"/>
                </a:outerShdw>
              </a:effectLst>
              <a:latin typeface="Arial"/>
              <a:cs typeface="Arial"/>
            </a:endParaRPr>
          </a:p>
        </p:txBody>
      </p:sp>
      <p:sp>
        <p:nvSpPr>
          <p:cNvPr id="4099" name="Rectangle 3"/>
          <p:cNvSpPr>
            <a:spLocks noGrp="1" noChangeArrowheads="1"/>
          </p:cNvSpPr>
          <p:nvPr>
            <p:ph idx="1"/>
          </p:nvPr>
        </p:nvSpPr>
        <p:spPr>
          <a:xfrm>
            <a:off x="33806" y="836712"/>
            <a:ext cx="9002690" cy="3096344"/>
          </a:xfrm>
        </p:spPr>
        <p:txBody>
          <a:bodyPr>
            <a:normAutofit lnSpcReduction="10000"/>
          </a:bodyPr>
          <a:lstStyle/>
          <a:p>
            <a:pPr>
              <a:buNone/>
              <a:defRPr/>
            </a:pPr>
            <a:r>
              <a:rPr lang="en-US" sz="3600" dirty="0">
                <a:solidFill>
                  <a:srgbClr val="000000"/>
                </a:solidFill>
                <a:effectLst>
                  <a:outerShdw blurRad="38100" dist="38100" dir="2700000" algn="tl">
                    <a:srgbClr val="DDDDDD"/>
                  </a:outerShdw>
                </a:effectLst>
                <a:latin typeface="Arial"/>
                <a:cs typeface="Arial"/>
              </a:rPr>
              <a:t>3 </a:t>
            </a:r>
            <a:r>
              <a:rPr lang="en-US" sz="3600" dirty="0" smtClean="0">
                <a:solidFill>
                  <a:srgbClr val="000000"/>
                </a:solidFill>
                <a:effectLst>
                  <a:outerShdw blurRad="38100" dist="38100" dir="2700000" algn="tl">
                    <a:srgbClr val="DDDDDD"/>
                  </a:outerShdw>
                </a:effectLst>
                <a:latin typeface="Arial"/>
                <a:cs typeface="Arial"/>
              </a:rPr>
              <a:t>stages:</a:t>
            </a:r>
            <a:endParaRPr lang="en-US" sz="3600" dirty="0">
              <a:solidFill>
                <a:srgbClr val="000000"/>
              </a:solidFill>
              <a:latin typeface="Arial"/>
              <a:cs typeface="Arial"/>
            </a:endParaRPr>
          </a:p>
          <a:p>
            <a:pPr marL="742950" indent="-742950">
              <a:buFont typeface="+mj-lt"/>
              <a:buAutoNum type="arabicPeriod"/>
              <a:defRPr/>
            </a:pPr>
            <a:r>
              <a:rPr lang="en-US" sz="3600" dirty="0" smtClean="0">
                <a:solidFill>
                  <a:srgbClr val="000000"/>
                </a:solidFill>
                <a:effectLst>
                  <a:outerShdw blurRad="38100" dist="38100" dir="2700000" algn="tl">
                    <a:srgbClr val="DDDDDD"/>
                  </a:outerShdw>
                </a:effectLst>
                <a:latin typeface="Arial"/>
                <a:cs typeface="Arial"/>
              </a:rPr>
              <a:t>Transcription</a:t>
            </a:r>
            <a:endParaRPr lang="en-US" sz="3600" dirty="0">
              <a:solidFill>
                <a:srgbClr val="000000"/>
              </a:solidFill>
              <a:latin typeface="Arial"/>
              <a:cs typeface="Arial"/>
            </a:endParaRPr>
          </a:p>
          <a:p>
            <a:pPr marL="742950" indent="-742950">
              <a:buFont typeface="+mj-lt"/>
              <a:buAutoNum type="arabicPeriod"/>
              <a:defRPr/>
            </a:pPr>
            <a:r>
              <a:rPr lang="en-US" sz="3600" dirty="0" smtClean="0">
                <a:solidFill>
                  <a:srgbClr val="000000"/>
                </a:solidFill>
                <a:effectLst>
                  <a:outerShdw blurRad="38100" dist="38100" dir="2700000" algn="tl">
                    <a:srgbClr val="DDDDDD"/>
                  </a:outerShdw>
                </a:effectLst>
                <a:latin typeface="Arial"/>
                <a:cs typeface="Arial"/>
              </a:rPr>
              <a:t>RNA processing</a:t>
            </a:r>
            <a:endParaRPr lang="en-US" sz="3600" dirty="0">
              <a:solidFill>
                <a:srgbClr val="000000"/>
              </a:solidFill>
              <a:latin typeface="Arial"/>
              <a:cs typeface="Arial"/>
            </a:endParaRPr>
          </a:p>
          <a:p>
            <a:pPr marL="742950" indent="-742950">
              <a:buFont typeface="+mj-lt"/>
              <a:buAutoNum type="arabicPeriod"/>
              <a:defRPr/>
            </a:pPr>
            <a:r>
              <a:rPr lang="en-US" sz="3600" dirty="0" smtClean="0">
                <a:solidFill>
                  <a:srgbClr val="000000"/>
                </a:solidFill>
                <a:effectLst>
                  <a:outerShdw blurRad="38100" dist="38100" dir="2700000" algn="tl">
                    <a:srgbClr val="DDDDDD"/>
                  </a:outerShdw>
                </a:effectLst>
                <a:latin typeface="Arial"/>
                <a:cs typeface="Arial"/>
              </a:rPr>
              <a:t>Translation</a:t>
            </a:r>
            <a:endParaRPr lang="en-US" sz="3600" dirty="0">
              <a:solidFill>
                <a:srgbClr val="000000"/>
              </a:solidFill>
              <a:latin typeface="Arial"/>
              <a:cs typeface="Arial"/>
            </a:endParaRPr>
          </a:p>
          <a:p>
            <a:pPr eaLnBrk="1" hangingPunct="1">
              <a:buNone/>
              <a:defRPr/>
            </a:pPr>
            <a:r>
              <a:rPr lang="en-US" sz="3600" dirty="0">
                <a:solidFill>
                  <a:srgbClr val="000000"/>
                </a:solidFill>
                <a:effectLst>
                  <a:outerShdw blurRad="38100" dist="38100" dir="2700000" algn="tl">
                    <a:srgbClr val="DDDDDD"/>
                  </a:outerShdw>
                </a:effectLst>
                <a:latin typeface="Arial"/>
                <a:cs typeface="Arial"/>
              </a:rPr>
              <a:t>Remember:	DNA </a:t>
            </a:r>
            <a:r>
              <a:rPr lang="en-US" sz="3600" dirty="0">
                <a:solidFill>
                  <a:srgbClr val="000000"/>
                </a:solidFill>
                <a:effectLst>
                  <a:outerShdw blurRad="38100" dist="38100" dir="2700000" algn="tl">
                    <a:srgbClr val="DDDDDD"/>
                  </a:outerShdw>
                </a:effectLst>
                <a:latin typeface="Arial"/>
                <a:cs typeface="Arial"/>
                <a:sym typeface="Symbol" charset="0"/>
              </a:rPr>
              <a:t> </a:t>
            </a:r>
            <a:r>
              <a:rPr lang="en-US" sz="3600" dirty="0">
                <a:solidFill>
                  <a:srgbClr val="000000"/>
                </a:solidFill>
                <a:effectLst>
                  <a:outerShdw blurRad="38100" dist="38100" dir="2700000" algn="tl">
                    <a:srgbClr val="DDDDDD"/>
                  </a:outerShdw>
                </a:effectLst>
                <a:latin typeface="Arial"/>
                <a:cs typeface="Arial"/>
              </a:rPr>
              <a:t>RNA </a:t>
            </a:r>
            <a:r>
              <a:rPr lang="en-US" sz="3600" dirty="0">
                <a:solidFill>
                  <a:srgbClr val="000000"/>
                </a:solidFill>
                <a:effectLst>
                  <a:outerShdw blurRad="38100" dist="38100" dir="2700000" algn="tl">
                    <a:srgbClr val="DDDDDD"/>
                  </a:outerShdw>
                </a:effectLst>
                <a:latin typeface="Arial"/>
                <a:cs typeface="Arial"/>
                <a:sym typeface="Symbol" charset="0"/>
              </a:rPr>
              <a:t> </a:t>
            </a:r>
            <a:r>
              <a:rPr lang="en-US" sz="3600" dirty="0">
                <a:solidFill>
                  <a:srgbClr val="000000"/>
                </a:solidFill>
                <a:effectLst>
                  <a:outerShdw blurRad="38100" dist="38100" dir="2700000" algn="tl">
                    <a:srgbClr val="DDDDDD"/>
                  </a:outerShdw>
                </a:effectLst>
                <a:latin typeface="Arial"/>
                <a:cs typeface="Arial"/>
              </a:rPr>
              <a:t>Protein</a:t>
            </a:r>
          </a:p>
        </p:txBody>
      </p:sp>
      <p:sp>
        <p:nvSpPr>
          <p:cNvPr id="1187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813A2C-AE3C-724A-9B1D-40CAF2D8E664}" type="slidenum">
              <a:rPr lang="en-US" sz="1200">
                <a:solidFill>
                  <a:srgbClr val="045C75"/>
                </a:solidFill>
              </a:rPr>
              <a:pPr eaLnBrk="1" hangingPunct="1"/>
              <a:t>64</a:t>
            </a:fld>
            <a:endParaRPr lang="en-US" sz="1200">
              <a:solidFill>
                <a:srgbClr val="045C75"/>
              </a:solidFill>
            </a:endParaRPr>
          </a:p>
        </p:txBody>
      </p:sp>
      <p:pic>
        <p:nvPicPr>
          <p:cNvPr id="5" name="Picture 1" descr="http___www2.visalia.k12.ca.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717032"/>
            <a:ext cx="4392488" cy="313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wipe(left)">
                                      <p:cBhvr>
                                        <p:cTn id="7" dur="500"/>
                                        <p:tgtEl>
                                          <p:spTgt spid="40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wipe(left)">
                                      <p:cBhvr>
                                        <p:cTn id="17" dur="500"/>
                                        <p:tgtEl>
                                          <p:spTgt spid="40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Effect transition="in" filter="wipe(left)">
                                      <p:cBhvr>
                                        <p:cTn id="22" dur="500"/>
                                        <p:tgtEl>
                                          <p:spTgt spid="40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99">
                                            <p:txEl>
                                              <p:pRg st="3" end="3"/>
                                            </p:txEl>
                                          </p:spTgt>
                                        </p:tgtEl>
                                        <p:attrNameLst>
                                          <p:attrName>style.visibility</p:attrName>
                                        </p:attrNameLst>
                                      </p:cBhvr>
                                      <p:to>
                                        <p:strVal val="visible"/>
                                      </p:to>
                                    </p:set>
                                    <p:animEffect transition="in" filter="wipe(left)">
                                      <p:cBhvr>
                                        <p:cTn id="27" dur="500"/>
                                        <p:tgtEl>
                                          <p:spTgt spid="409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99">
                                            <p:txEl>
                                              <p:pRg st="4" end="4"/>
                                            </p:txEl>
                                          </p:spTgt>
                                        </p:tgtEl>
                                        <p:attrNameLst>
                                          <p:attrName>style.visibility</p:attrName>
                                        </p:attrNameLst>
                                      </p:cBhvr>
                                      <p:to>
                                        <p:strVal val="visible"/>
                                      </p:to>
                                    </p:set>
                                    <p:animEffect transition="in" filter="wipe(left)">
                                      <p:cBhvr>
                                        <p:cTn id="32"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p:bldP spid="409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0" y="332656"/>
            <a:ext cx="8892480" cy="4464496"/>
          </a:xfrm>
        </p:spPr>
        <p:txBody>
          <a:bodyPr>
            <a:noAutofit/>
          </a:bodyPr>
          <a:lstStyle/>
          <a:p>
            <a:pPr marL="623888" indent="-623888">
              <a:buFont typeface="+mj-lt"/>
              <a:buAutoNum type="arabicPeriod"/>
              <a:defRPr/>
            </a:pPr>
            <a:r>
              <a:rPr lang="en-GB" sz="3600" dirty="0" smtClean="0">
                <a:latin typeface="Arial"/>
                <a:cs typeface="Arial"/>
              </a:rPr>
              <a:t>Firstly enzymes in the nucleus begin to unwind the DNA double helix &amp; b</a:t>
            </a:r>
            <a:r>
              <a:rPr lang="en-GB" sz="3600" dirty="0">
                <a:latin typeface="Arial"/>
                <a:cs typeface="Arial"/>
              </a:rPr>
              <a:t>reak</a:t>
            </a:r>
            <a:r>
              <a:rPr lang="en-GB" sz="3600" dirty="0" smtClean="0">
                <a:latin typeface="Arial"/>
                <a:cs typeface="Arial"/>
              </a:rPr>
              <a:t> the bonds between its base pairs.</a:t>
            </a:r>
          </a:p>
          <a:p>
            <a:pPr marL="623888" indent="-623888">
              <a:buFont typeface="+mj-lt"/>
              <a:buAutoNum type="arabicPeriod"/>
              <a:defRPr/>
            </a:pPr>
            <a:r>
              <a:rPr lang="en-GB" sz="3600" dirty="0" smtClean="0">
                <a:latin typeface="Arial"/>
                <a:cs typeface="Arial"/>
              </a:rPr>
              <a:t>The </a:t>
            </a:r>
            <a:r>
              <a:rPr lang="en-US" sz="3600" b="1" dirty="0" smtClean="0">
                <a:latin typeface="Arial"/>
                <a:cs typeface="Arial"/>
              </a:rPr>
              <a:t>DNA </a:t>
            </a:r>
            <a:r>
              <a:rPr lang="en-US" sz="3600" b="1" dirty="0">
                <a:latin typeface="Arial"/>
                <a:cs typeface="Arial"/>
              </a:rPr>
              <a:t>uncoils and unzips</a:t>
            </a:r>
            <a:r>
              <a:rPr lang="en-US" sz="3600" dirty="0">
                <a:latin typeface="Arial"/>
                <a:cs typeface="Arial"/>
              </a:rPr>
              <a:t>. </a:t>
            </a:r>
            <a:endParaRPr lang="en-US" sz="3600" dirty="0" smtClean="0">
              <a:latin typeface="Arial"/>
              <a:cs typeface="Arial"/>
            </a:endParaRPr>
          </a:p>
          <a:p>
            <a:pPr marL="623888" indent="-623888">
              <a:buFont typeface="+mj-lt"/>
              <a:buAutoNum type="arabicPeriod"/>
              <a:defRPr/>
            </a:pPr>
            <a:r>
              <a:rPr lang="en-US" sz="3600" dirty="0" smtClean="0">
                <a:latin typeface="Arial"/>
                <a:cs typeface="Arial"/>
              </a:rPr>
              <a:t>One </a:t>
            </a:r>
            <a:r>
              <a:rPr lang="en-US" sz="3600" dirty="0">
                <a:latin typeface="Arial"/>
                <a:cs typeface="Arial"/>
              </a:rPr>
              <a:t>of the DNA chains, called the </a:t>
            </a:r>
            <a:r>
              <a:rPr lang="en-US" sz="3600" b="1" dirty="0">
                <a:latin typeface="Arial"/>
                <a:cs typeface="Arial"/>
              </a:rPr>
              <a:t>template,</a:t>
            </a:r>
            <a:r>
              <a:rPr lang="en-US" sz="3600" dirty="0">
                <a:latin typeface="Arial"/>
                <a:cs typeface="Arial"/>
              </a:rPr>
              <a:t> is used for transcription</a:t>
            </a:r>
            <a:r>
              <a:rPr lang="en-US" sz="3600" dirty="0" smtClean="0">
                <a:latin typeface="Arial"/>
                <a:cs typeface="Arial"/>
              </a:rPr>
              <a:t>.</a:t>
            </a:r>
            <a:endParaRPr lang="en-US" sz="3600" dirty="0">
              <a:latin typeface="Arial"/>
              <a:cs typeface="Arial"/>
            </a:endParaRPr>
          </a:p>
        </p:txBody>
      </p:sp>
      <p:sp>
        <p:nvSpPr>
          <p:cNvPr id="1249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F313EE-1FE4-DE43-8326-51EE08B97A87}" type="slidenum">
              <a:rPr lang="en-US" sz="1200">
                <a:solidFill>
                  <a:srgbClr val="045C75"/>
                </a:solidFill>
              </a:rPr>
              <a:pPr eaLnBrk="1" hangingPunct="1"/>
              <a:t>65</a:t>
            </a:fld>
            <a:endParaRPr lang="en-US" sz="1200">
              <a:solidFill>
                <a:srgbClr val="045C75"/>
              </a:solidFill>
            </a:endParaRPr>
          </a:p>
        </p:txBody>
      </p:sp>
    </p:spTree>
    <p:extLst>
      <p:ext uri="{BB962C8B-B14F-4D97-AF65-F5344CB8AC3E}">
        <p14:creationId xmlns:p14="http://schemas.microsoft.com/office/powerpoint/2010/main" val="982675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9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7544" y="6038"/>
            <a:ext cx="8229600" cy="1143000"/>
          </a:xfrm>
        </p:spPr>
        <p:txBody>
          <a:bodyPr>
            <a:noAutofit/>
          </a:bodyPr>
          <a:lstStyle/>
          <a:p>
            <a:pPr eaLnBrk="1" hangingPunct="1">
              <a:defRPr/>
            </a:pPr>
            <a:r>
              <a:rPr lang="en-IE" b="1" dirty="0" smtClean="0">
                <a:solidFill>
                  <a:srgbClr val="000000"/>
                </a:solidFill>
                <a:latin typeface="Arial"/>
                <a:cs typeface="Arial"/>
              </a:rPr>
              <a:t>1. Transcription  </a:t>
            </a:r>
            <a:r>
              <a:rPr lang="en-IE" b="1" dirty="0">
                <a:solidFill>
                  <a:srgbClr val="000000"/>
                </a:solidFill>
                <a:latin typeface="Arial"/>
                <a:cs typeface="Arial"/>
              </a:rPr>
              <a:t/>
            </a:r>
            <a:br>
              <a:rPr lang="en-IE" b="1" dirty="0">
                <a:solidFill>
                  <a:srgbClr val="000000"/>
                </a:solidFill>
                <a:latin typeface="Arial"/>
                <a:cs typeface="Arial"/>
              </a:rPr>
            </a:br>
            <a:endParaRPr lang="en-US" b="1" dirty="0">
              <a:solidFill>
                <a:srgbClr val="7030A0"/>
              </a:solidFill>
              <a:latin typeface="Arial"/>
              <a:cs typeface="Arial"/>
            </a:endParaRPr>
          </a:p>
        </p:txBody>
      </p:sp>
      <p:sp>
        <p:nvSpPr>
          <p:cNvPr id="1249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F313EE-1FE4-DE43-8326-51EE08B97A87}" type="slidenum">
              <a:rPr lang="en-US" sz="1200">
                <a:solidFill>
                  <a:srgbClr val="045C75"/>
                </a:solidFill>
              </a:rPr>
              <a:pPr eaLnBrk="1" hangingPunct="1"/>
              <a:t>66</a:t>
            </a:fld>
            <a:endParaRPr lang="en-US" sz="1200">
              <a:solidFill>
                <a:srgbClr val="045C75"/>
              </a:solidFill>
            </a:endParaRPr>
          </a:p>
        </p:txBody>
      </p:sp>
      <p:sp>
        <p:nvSpPr>
          <p:cNvPr id="2" name="Content Placeholder 1"/>
          <p:cNvSpPr>
            <a:spLocks noGrp="1"/>
          </p:cNvSpPr>
          <p:nvPr>
            <p:ph idx="1"/>
          </p:nvPr>
        </p:nvSpPr>
        <p:spPr>
          <a:xfrm>
            <a:off x="0" y="764704"/>
            <a:ext cx="9144000" cy="3024336"/>
          </a:xfrm>
        </p:spPr>
        <p:txBody>
          <a:bodyPr>
            <a:normAutofit/>
          </a:bodyPr>
          <a:lstStyle/>
          <a:p>
            <a:pPr marL="0" indent="0">
              <a:buNone/>
            </a:pPr>
            <a:r>
              <a:rPr lang="en-US" sz="3600" dirty="0">
                <a:latin typeface="Arial"/>
                <a:cs typeface="Arial"/>
              </a:rPr>
              <a:t>The process by which the information from DNA is transferred to mRNA. </a:t>
            </a:r>
            <a:endParaRPr lang="en-US" sz="3600" dirty="0" smtClean="0">
              <a:latin typeface="Arial"/>
              <a:cs typeface="Arial"/>
            </a:endParaRPr>
          </a:p>
          <a:p>
            <a:pPr marL="541338" indent="-541338">
              <a:buFont typeface="+mj-lt"/>
              <a:buAutoNum type="arabicPeriod" startAt="4"/>
              <a:defRPr/>
            </a:pPr>
            <a:r>
              <a:rPr lang="en-US" sz="3600" dirty="0" smtClean="0">
                <a:latin typeface="Arial"/>
                <a:cs typeface="Arial"/>
              </a:rPr>
              <a:t>An </a:t>
            </a:r>
            <a:r>
              <a:rPr lang="en-US" sz="3600" dirty="0">
                <a:latin typeface="Arial"/>
                <a:cs typeface="Arial"/>
              </a:rPr>
              <a:t>enzyme </a:t>
            </a:r>
            <a:r>
              <a:rPr lang="en-US" sz="3600" b="1" dirty="0">
                <a:latin typeface="Arial"/>
                <a:cs typeface="Arial"/>
              </a:rPr>
              <a:t>RNA polymerase </a:t>
            </a:r>
            <a:r>
              <a:rPr lang="en-US" sz="3600" b="1" dirty="0" smtClean="0">
                <a:latin typeface="Arial"/>
                <a:cs typeface="Arial"/>
              </a:rPr>
              <a:t>joins </a:t>
            </a:r>
            <a:r>
              <a:rPr lang="en-US" sz="3600" dirty="0">
                <a:latin typeface="Arial"/>
                <a:cs typeface="Arial"/>
              </a:rPr>
              <a:t>t</a:t>
            </a:r>
            <a:r>
              <a:rPr lang="en-US" sz="3600" dirty="0" smtClean="0">
                <a:latin typeface="Arial"/>
                <a:cs typeface="Arial"/>
              </a:rPr>
              <a:t>he </a:t>
            </a:r>
            <a:r>
              <a:rPr lang="en-US" sz="3600" b="1" dirty="0">
                <a:latin typeface="Arial"/>
                <a:cs typeface="Arial"/>
              </a:rPr>
              <a:t>exposed DNA bases </a:t>
            </a:r>
            <a:r>
              <a:rPr lang="en-US" sz="3600" b="1" dirty="0" smtClean="0">
                <a:latin typeface="Arial"/>
                <a:cs typeface="Arial"/>
              </a:rPr>
              <a:t>with </a:t>
            </a:r>
            <a:r>
              <a:rPr lang="en-US" sz="3600" b="1" dirty="0">
                <a:latin typeface="Arial"/>
                <a:cs typeface="Arial"/>
              </a:rPr>
              <a:t>RNA bases </a:t>
            </a:r>
            <a:r>
              <a:rPr lang="en-US" sz="3600" dirty="0">
                <a:latin typeface="Arial"/>
                <a:cs typeface="Arial"/>
              </a:rPr>
              <a:t>in the nucleus to form </a:t>
            </a:r>
            <a:r>
              <a:rPr lang="en-US" sz="3600" b="1" dirty="0">
                <a:latin typeface="Arial"/>
                <a:cs typeface="Arial"/>
              </a:rPr>
              <a:t>mRNA</a:t>
            </a:r>
            <a:r>
              <a:rPr lang="en-US" sz="3600" dirty="0" smtClean="0">
                <a:latin typeface="Arial"/>
                <a:cs typeface="Arial"/>
              </a:rPr>
              <a:t>.</a:t>
            </a:r>
            <a:endParaRPr lang="en-US" sz="3600" dirty="0">
              <a:latin typeface="Arial"/>
              <a:cs typeface="Arial"/>
            </a:endParaRPr>
          </a:p>
        </p:txBody>
      </p:sp>
      <p:grpSp>
        <p:nvGrpSpPr>
          <p:cNvPr id="65" name="Group 13"/>
          <p:cNvGrpSpPr>
            <a:grpSpLocks/>
          </p:cNvGrpSpPr>
          <p:nvPr/>
        </p:nvGrpSpPr>
        <p:grpSpPr bwMode="auto">
          <a:xfrm>
            <a:off x="107504" y="3933056"/>
            <a:ext cx="8784975" cy="2759844"/>
            <a:chOff x="0" y="1306"/>
            <a:chExt cx="5753" cy="2056"/>
          </a:xfrm>
        </p:grpSpPr>
        <p:sp>
          <p:nvSpPr>
            <p:cNvPr id="66" name="Freeform 4"/>
            <p:cNvSpPr>
              <a:spLocks/>
            </p:cNvSpPr>
            <p:nvPr/>
          </p:nvSpPr>
          <p:spPr bwMode="auto">
            <a:xfrm>
              <a:off x="144" y="158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AutoShape 5"/>
            <p:cNvSpPr>
              <a:spLocks noChangeArrowheads="1"/>
            </p:cNvSpPr>
            <p:nvPr/>
          </p:nvSpPr>
          <p:spPr bwMode="auto">
            <a:xfrm>
              <a:off x="1648" y="1504"/>
              <a:ext cx="1984" cy="1024"/>
            </a:xfrm>
            <a:prstGeom prst="octagon">
              <a:avLst>
                <a:gd name="adj" fmla="val 29282"/>
              </a:avLst>
            </a:prstGeom>
            <a:solidFill>
              <a:srgbClr val="FAFD00"/>
            </a:solidFill>
            <a:ln w="50800">
              <a:solidFill>
                <a:schemeClr val="tx1"/>
              </a:solidFill>
              <a:miter lim="800000"/>
              <a:headEnd/>
              <a:tailEnd/>
            </a:ln>
          </p:spPr>
          <p:txBody>
            <a:bodyPr wrap="none" anchor="ctr"/>
            <a:lstStyle/>
            <a:p>
              <a:pPr eaLnBrk="0" hangingPunct="0"/>
              <a:endParaRPr lang="en-US"/>
            </a:p>
          </p:txBody>
        </p:sp>
        <p:sp>
          <p:nvSpPr>
            <p:cNvPr id="68" name="Freeform 6"/>
            <p:cNvSpPr>
              <a:spLocks/>
            </p:cNvSpPr>
            <p:nvPr/>
          </p:nvSpPr>
          <p:spPr bwMode="auto">
            <a:xfrm>
              <a:off x="48" y="1500"/>
              <a:ext cx="5705" cy="1069"/>
            </a:xfrm>
            <a:custGeom>
              <a:avLst/>
              <a:gdLst>
                <a:gd name="T0" fmla="*/ 108 w 5705"/>
                <a:gd name="T1" fmla="*/ 204 h 1069"/>
                <a:gd name="T2" fmla="*/ 168 w 5705"/>
                <a:gd name="T3" fmla="*/ 348 h 1069"/>
                <a:gd name="T4" fmla="*/ 180 w 5705"/>
                <a:gd name="T5" fmla="*/ 516 h 1069"/>
                <a:gd name="T6" fmla="*/ 204 w 5705"/>
                <a:gd name="T7" fmla="*/ 660 h 1069"/>
                <a:gd name="T8" fmla="*/ 228 w 5705"/>
                <a:gd name="T9" fmla="*/ 804 h 1069"/>
                <a:gd name="T10" fmla="*/ 300 w 5705"/>
                <a:gd name="T11" fmla="*/ 948 h 1069"/>
                <a:gd name="T12" fmla="*/ 456 w 5705"/>
                <a:gd name="T13" fmla="*/ 1044 h 1069"/>
                <a:gd name="T14" fmla="*/ 600 w 5705"/>
                <a:gd name="T15" fmla="*/ 1020 h 1069"/>
                <a:gd name="T16" fmla="*/ 708 w 5705"/>
                <a:gd name="T17" fmla="*/ 876 h 1069"/>
                <a:gd name="T18" fmla="*/ 732 w 5705"/>
                <a:gd name="T19" fmla="*/ 732 h 1069"/>
                <a:gd name="T20" fmla="*/ 756 w 5705"/>
                <a:gd name="T21" fmla="*/ 588 h 1069"/>
                <a:gd name="T22" fmla="*/ 804 w 5705"/>
                <a:gd name="T23" fmla="*/ 432 h 1069"/>
                <a:gd name="T24" fmla="*/ 876 w 5705"/>
                <a:gd name="T25" fmla="*/ 288 h 1069"/>
                <a:gd name="T26" fmla="*/ 972 w 5705"/>
                <a:gd name="T27" fmla="*/ 156 h 1069"/>
                <a:gd name="T28" fmla="*/ 1116 w 5705"/>
                <a:gd name="T29" fmla="*/ 180 h 1069"/>
                <a:gd name="T30" fmla="*/ 1272 w 5705"/>
                <a:gd name="T31" fmla="*/ 300 h 1069"/>
                <a:gd name="T32" fmla="*/ 1356 w 5705"/>
                <a:gd name="T33" fmla="*/ 456 h 1069"/>
                <a:gd name="T34" fmla="*/ 1428 w 5705"/>
                <a:gd name="T35" fmla="*/ 600 h 1069"/>
                <a:gd name="T36" fmla="*/ 1512 w 5705"/>
                <a:gd name="T37" fmla="*/ 804 h 1069"/>
                <a:gd name="T38" fmla="*/ 1632 w 5705"/>
                <a:gd name="T39" fmla="*/ 912 h 1069"/>
                <a:gd name="T40" fmla="*/ 1788 w 5705"/>
                <a:gd name="T41" fmla="*/ 936 h 1069"/>
                <a:gd name="T42" fmla="*/ 2040 w 5705"/>
                <a:gd name="T43" fmla="*/ 948 h 1069"/>
                <a:gd name="T44" fmla="*/ 2268 w 5705"/>
                <a:gd name="T45" fmla="*/ 948 h 1069"/>
                <a:gd name="T46" fmla="*/ 2508 w 5705"/>
                <a:gd name="T47" fmla="*/ 960 h 1069"/>
                <a:gd name="T48" fmla="*/ 2760 w 5705"/>
                <a:gd name="T49" fmla="*/ 972 h 1069"/>
                <a:gd name="T50" fmla="*/ 2916 w 5705"/>
                <a:gd name="T51" fmla="*/ 984 h 1069"/>
                <a:gd name="T52" fmla="*/ 3060 w 5705"/>
                <a:gd name="T53" fmla="*/ 984 h 1069"/>
                <a:gd name="T54" fmla="*/ 3228 w 5705"/>
                <a:gd name="T55" fmla="*/ 972 h 1069"/>
                <a:gd name="T56" fmla="*/ 3432 w 5705"/>
                <a:gd name="T57" fmla="*/ 960 h 1069"/>
                <a:gd name="T58" fmla="*/ 3576 w 5705"/>
                <a:gd name="T59" fmla="*/ 912 h 1069"/>
                <a:gd name="T60" fmla="*/ 3660 w 5705"/>
                <a:gd name="T61" fmla="*/ 780 h 1069"/>
                <a:gd name="T62" fmla="*/ 3672 w 5705"/>
                <a:gd name="T63" fmla="*/ 624 h 1069"/>
                <a:gd name="T64" fmla="*/ 3672 w 5705"/>
                <a:gd name="T65" fmla="*/ 444 h 1069"/>
                <a:gd name="T66" fmla="*/ 3672 w 5705"/>
                <a:gd name="T67" fmla="*/ 252 h 1069"/>
                <a:gd name="T68" fmla="*/ 3720 w 5705"/>
                <a:gd name="T69" fmla="*/ 96 h 1069"/>
                <a:gd name="T70" fmla="*/ 3864 w 5705"/>
                <a:gd name="T71" fmla="*/ 12 h 1069"/>
                <a:gd name="T72" fmla="*/ 4008 w 5705"/>
                <a:gd name="T73" fmla="*/ 0 h 1069"/>
                <a:gd name="T74" fmla="*/ 4176 w 5705"/>
                <a:gd name="T75" fmla="*/ 144 h 1069"/>
                <a:gd name="T76" fmla="*/ 4284 w 5705"/>
                <a:gd name="T77" fmla="*/ 360 h 1069"/>
                <a:gd name="T78" fmla="*/ 4332 w 5705"/>
                <a:gd name="T79" fmla="*/ 564 h 1069"/>
                <a:gd name="T80" fmla="*/ 4356 w 5705"/>
                <a:gd name="T81" fmla="*/ 804 h 1069"/>
                <a:gd name="T82" fmla="*/ 4380 w 5705"/>
                <a:gd name="T83" fmla="*/ 996 h 1069"/>
                <a:gd name="T84" fmla="*/ 4512 w 5705"/>
                <a:gd name="T85" fmla="*/ 1068 h 1069"/>
                <a:gd name="T86" fmla="*/ 4668 w 5705"/>
                <a:gd name="T87" fmla="*/ 1056 h 1069"/>
                <a:gd name="T88" fmla="*/ 4824 w 5705"/>
                <a:gd name="T89" fmla="*/ 972 h 1069"/>
                <a:gd name="T90" fmla="*/ 4920 w 5705"/>
                <a:gd name="T91" fmla="*/ 804 h 1069"/>
                <a:gd name="T92" fmla="*/ 4932 w 5705"/>
                <a:gd name="T93" fmla="*/ 540 h 1069"/>
                <a:gd name="T94" fmla="*/ 4932 w 5705"/>
                <a:gd name="T95" fmla="*/ 252 h 1069"/>
                <a:gd name="T96" fmla="*/ 4932 w 5705"/>
                <a:gd name="T97" fmla="*/ 108 h 1069"/>
                <a:gd name="T98" fmla="*/ 5064 w 5705"/>
                <a:gd name="T99" fmla="*/ 0 h 1069"/>
                <a:gd name="T100" fmla="*/ 5220 w 5705"/>
                <a:gd name="T101" fmla="*/ 12 h 1069"/>
                <a:gd name="T102" fmla="*/ 5424 w 5705"/>
                <a:gd name="T103" fmla="*/ 60 h 1069"/>
                <a:gd name="T104" fmla="*/ 5556 w 5705"/>
                <a:gd name="T105" fmla="*/ 180 h 1069"/>
                <a:gd name="T106" fmla="*/ 5640 w 5705"/>
                <a:gd name="T107" fmla="*/ 312 h 1069"/>
                <a:gd name="T108" fmla="*/ 5676 w 5705"/>
                <a:gd name="T109" fmla="*/ 480 h 1069"/>
                <a:gd name="T110" fmla="*/ 5704 w 5705"/>
                <a:gd name="T111" fmla="*/ 624 h 10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05"/>
                <a:gd name="T169" fmla="*/ 0 h 1069"/>
                <a:gd name="T170" fmla="*/ 5705 w 5705"/>
                <a:gd name="T171" fmla="*/ 1069 h 10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05" h="1069">
                  <a:moveTo>
                    <a:pt x="0" y="180"/>
                  </a:moveTo>
                  <a:lnTo>
                    <a:pt x="36" y="180"/>
                  </a:lnTo>
                  <a:lnTo>
                    <a:pt x="72" y="180"/>
                  </a:lnTo>
                  <a:lnTo>
                    <a:pt x="108" y="204"/>
                  </a:lnTo>
                  <a:lnTo>
                    <a:pt x="132" y="240"/>
                  </a:lnTo>
                  <a:lnTo>
                    <a:pt x="156" y="276"/>
                  </a:lnTo>
                  <a:lnTo>
                    <a:pt x="168" y="312"/>
                  </a:lnTo>
                  <a:lnTo>
                    <a:pt x="168" y="348"/>
                  </a:lnTo>
                  <a:lnTo>
                    <a:pt x="180" y="384"/>
                  </a:lnTo>
                  <a:lnTo>
                    <a:pt x="180" y="432"/>
                  </a:lnTo>
                  <a:lnTo>
                    <a:pt x="180" y="480"/>
                  </a:lnTo>
                  <a:lnTo>
                    <a:pt x="180" y="516"/>
                  </a:lnTo>
                  <a:lnTo>
                    <a:pt x="180" y="552"/>
                  </a:lnTo>
                  <a:lnTo>
                    <a:pt x="192" y="588"/>
                  </a:lnTo>
                  <a:lnTo>
                    <a:pt x="192" y="624"/>
                  </a:lnTo>
                  <a:lnTo>
                    <a:pt x="204" y="660"/>
                  </a:lnTo>
                  <a:lnTo>
                    <a:pt x="216" y="696"/>
                  </a:lnTo>
                  <a:lnTo>
                    <a:pt x="216" y="732"/>
                  </a:lnTo>
                  <a:lnTo>
                    <a:pt x="228" y="768"/>
                  </a:lnTo>
                  <a:lnTo>
                    <a:pt x="228" y="804"/>
                  </a:lnTo>
                  <a:lnTo>
                    <a:pt x="240" y="840"/>
                  </a:lnTo>
                  <a:lnTo>
                    <a:pt x="264" y="876"/>
                  </a:lnTo>
                  <a:lnTo>
                    <a:pt x="276" y="912"/>
                  </a:lnTo>
                  <a:lnTo>
                    <a:pt x="300" y="948"/>
                  </a:lnTo>
                  <a:lnTo>
                    <a:pt x="336" y="972"/>
                  </a:lnTo>
                  <a:lnTo>
                    <a:pt x="384" y="1008"/>
                  </a:lnTo>
                  <a:lnTo>
                    <a:pt x="420" y="1032"/>
                  </a:lnTo>
                  <a:lnTo>
                    <a:pt x="456" y="1044"/>
                  </a:lnTo>
                  <a:lnTo>
                    <a:pt x="492" y="1056"/>
                  </a:lnTo>
                  <a:lnTo>
                    <a:pt x="528" y="1056"/>
                  </a:lnTo>
                  <a:lnTo>
                    <a:pt x="564" y="1032"/>
                  </a:lnTo>
                  <a:lnTo>
                    <a:pt x="600" y="1020"/>
                  </a:lnTo>
                  <a:lnTo>
                    <a:pt x="636" y="984"/>
                  </a:lnTo>
                  <a:lnTo>
                    <a:pt x="672" y="948"/>
                  </a:lnTo>
                  <a:lnTo>
                    <a:pt x="696" y="912"/>
                  </a:lnTo>
                  <a:lnTo>
                    <a:pt x="708" y="876"/>
                  </a:lnTo>
                  <a:lnTo>
                    <a:pt x="708" y="840"/>
                  </a:lnTo>
                  <a:lnTo>
                    <a:pt x="720" y="804"/>
                  </a:lnTo>
                  <a:lnTo>
                    <a:pt x="720" y="768"/>
                  </a:lnTo>
                  <a:lnTo>
                    <a:pt x="732" y="732"/>
                  </a:lnTo>
                  <a:lnTo>
                    <a:pt x="744" y="696"/>
                  </a:lnTo>
                  <a:lnTo>
                    <a:pt x="744" y="660"/>
                  </a:lnTo>
                  <a:lnTo>
                    <a:pt x="756" y="624"/>
                  </a:lnTo>
                  <a:lnTo>
                    <a:pt x="756" y="588"/>
                  </a:lnTo>
                  <a:lnTo>
                    <a:pt x="768" y="552"/>
                  </a:lnTo>
                  <a:lnTo>
                    <a:pt x="780" y="504"/>
                  </a:lnTo>
                  <a:lnTo>
                    <a:pt x="804" y="468"/>
                  </a:lnTo>
                  <a:lnTo>
                    <a:pt x="804" y="432"/>
                  </a:lnTo>
                  <a:lnTo>
                    <a:pt x="828" y="396"/>
                  </a:lnTo>
                  <a:lnTo>
                    <a:pt x="840" y="360"/>
                  </a:lnTo>
                  <a:lnTo>
                    <a:pt x="852" y="324"/>
                  </a:lnTo>
                  <a:lnTo>
                    <a:pt x="876" y="288"/>
                  </a:lnTo>
                  <a:lnTo>
                    <a:pt x="888" y="252"/>
                  </a:lnTo>
                  <a:lnTo>
                    <a:pt x="912" y="216"/>
                  </a:lnTo>
                  <a:lnTo>
                    <a:pt x="936" y="180"/>
                  </a:lnTo>
                  <a:lnTo>
                    <a:pt x="972" y="156"/>
                  </a:lnTo>
                  <a:lnTo>
                    <a:pt x="1008" y="144"/>
                  </a:lnTo>
                  <a:lnTo>
                    <a:pt x="1044" y="144"/>
                  </a:lnTo>
                  <a:lnTo>
                    <a:pt x="1080" y="156"/>
                  </a:lnTo>
                  <a:lnTo>
                    <a:pt x="1116" y="180"/>
                  </a:lnTo>
                  <a:lnTo>
                    <a:pt x="1152" y="216"/>
                  </a:lnTo>
                  <a:lnTo>
                    <a:pt x="1188" y="228"/>
                  </a:lnTo>
                  <a:lnTo>
                    <a:pt x="1224" y="264"/>
                  </a:lnTo>
                  <a:lnTo>
                    <a:pt x="1272" y="300"/>
                  </a:lnTo>
                  <a:lnTo>
                    <a:pt x="1296" y="336"/>
                  </a:lnTo>
                  <a:lnTo>
                    <a:pt x="1320" y="372"/>
                  </a:lnTo>
                  <a:lnTo>
                    <a:pt x="1344" y="408"/>
                  </a:lnTo>
                  <a:lnTo>
                    <a:pt x="1356" y="456"/>
                  </a:lnTo>
                  <a:lnTo>
                    <a:pt x="1380" y="492"/>
                  </a:lnTo>
                  <a:lnTo>
                    <a:pt x="1392" y="528"/>
                  </a:lnTo>
                  <a:lnTo>
                    <a:pt x="1416" y="564"/>
                  </a:lnTo>
                  <a:lnTo>
                    <a:pt x="1428" y="600"/>
                  </a:lnTo>
                  <a:lnTo>
                    <a:pt x="1452" y="648"/>
                  </a:lnTo>
                  <a:lnTo>
                    <a:pt x="1476" y="732"/>
                  </a:lnTo>
                  <a:lnTo>
                    <a:pt x="1500" y="768"/>
                  </a:lnTo>
                  <a:lnTo>
                    <a:pt x="1512" y="804"/>
                  </a:lnTo>
                  <a:lnTo>
                    <a:pt x="1536" y="840"/>
                  </a:lnTo>
                  <a:lnTo>
                    <a:pt x="1560" y="876"/>
                  </a:lnTo>
                  <a:lnTo>
                    <a:pt x="1596" y="900"/>
                  </a:lnTo>
                  <a:lnTo>
                    <a:pt x="1632" y="912"/>
                  </a:lnTo>
                  <a:lnTo>
                    <a:pt x="1680" y="924"/>
                  </a:lnTo>
                  <a:lnTo>
                    <a:pt x="1716" y="924"/>
                  </a:lnTo>
                  <a:lnTo>
                    <a:pt x="1752" y="924"/>
                  </a:lnTo>
                  <a:lnTo>
                    <a:pt x="1788" y="936"/>
                  </a:lnTo>
                  <a:lnTo>
                    <a:pt x="1836" y="936"/>
                  </a:lnTo>
                  <a:lnTo>
                    <a:pt x="1872" y="936"/>
                  </a:lnTo>
                  <a:lnTo>
                    <a:pt x="1944" y="936"/>
                  </a:lnTo>
                  <a:lnTo>
                    <a:pt x="2040" y="948"/>
                  </a:lnTo>
                  <a:lnTo>
                    <a:pt x="2112" y="948"/>
                  </a:lnTo>
                  <a:lnTo>
                    <a:pt x="2184" y="948"/>
                  </a:lnTo>
                  <a:lnTo>
                    <a:pt x="2232" y="948"/>
                  </a:lnTo>
                  <a:lnTo>
                    <a:pt x="2268" y="948"/>
                  </a:lnTo>
                  <a:lnTo>
                    <a:pt x="2316" y="948"/>
                  </a:lnTo>
                  <a:lnTo>
                    <a:pt x="2364" y="948"/>
                  </a:lnTo>
                  <a:lnTo>
                    <a:pt x="2460" y="948"/>
                  </a:lnTo>
                  <a:lnTo>
                    <a:pt x="2508" y="960"/>
                  </a:lnTo>
                  <a:lnTo>
                    <a:pt x="2580" y="972"/>
                  </a:lnTo>
                  <a:lnTo>
                    <a:pt x="2628" y="972"/>
                  </a:lnTo>
                  <a:lnTo>
                    <a:pt x="2724" y="972"/>
                  </a:lnTo>
                  <a:lnTo>
                    <a:pt x="2760" y="972"/>
                  </a:lnTo>
                  <a:lnTo>
                    <a:pt x="2808" y="984"/>
                  </a:lnTo>
                  <a:lnTo>
                    <a:pt x="2844" y="984"/>
                  </a:lnTo>
                  <a:lnTo>
                    <a:pt x="2880" y="984"/>
                  </a:lnTo>
                  <a:lnTo>
                    <a:pt x="2916" y="984"/>
                  </a:lnTo>
                  <a:lnTo>
                    <a:pt x="2952" y="984"/>
                  </a:lnTo>
                  <a:lnTo>
                    <a:pt x="2988" y="984"/>
                  </a:lnTo>
                  <a:lnTo>
                    <a:pt x="3024" y="984"/>
                  </a:lnTo>
                  <a:lnTo>
                    <a:pt x="3060" y="984"/>
                  </a:lnTo>
                  <a:lnTo>
                    <a:pt x="3108" y="984"/>
                  </a:lnTo>
                  <a:lnTo>
                    <a:pt x="3144" y="984"/>
                  </a:lnTo>
                  <a:lnTo>
                    <a:pt x="3180" y="984"/>
                  </a:lnTo>
                  <a:lnTo>
                    <a:pt x="3228" y="972"/>
                  </a:lnTo>
                  <a:lnTo>
                    <a:pt x="3324" y="960"/>
                  </a:lnTo>
                  <a:lnTo>
                    <a:pt x="3360" y="960"/>
                  </a:lnTo>
                  <a:lnTo>
                    <a:pt x="3396" y="960"/>
                  </a:lnTo>
                  <a:lnTo>
                    <a:pt x="3432" y="960"/>
                  </a:lnTo>
                  <a:lnTo>
                    <a:pt x="3468" y="960"/>
                  </a:lnTo>
                  <a:lnTo>
                    <a:pt x="3504" y="960"/>
                  </a:lnTo>
                  <a:lnTo>
                    <a:pt x="3540" y="936"/>
                  </a:lnTo>
                  <a:lnTo>
                    <a:pt x="3576" y="912"/>
                  </a:lnTo>
                  <a:lnTo>
                    <a:pt x="3612" y="888"/>
                  </a:lnTo>
                  <a:lnTo>
                    <a:pt x="3636" y="852"/>
                  </a:lnTo>
                  <a:lnTo>
                    <a:pt x="3648" y="816"/>
                  </a:lnTo>
                  <a:lnTo>
                    <a:pt x="3660" y="780"/>
                  </a:lnTo>
                  <a:lnTo>
                    <a:pt x="3672" y="744"/>
                  </a:lnTo>
                  <a:lnTo>
                    <a:pt x="3672" y="708"/>
                  </a:lnTo>
                  <a:lnTo>
                    <a:pt x="3672" y="660"/>
                  </a:lnTo>
                  <a:lnTo>
                    <a:pt x="3672" y="624"/>
                  </a:lnTo>
                  <a:lnTo>
                    <a:pt x="3672" y="588"/>
                  </a:lnTo>
                  <a:lnTo>
                    <a:pt x="3672" y="540"/>
                  </a:lnTo>
                  <a:lnTo>
                    <a:pt x="3672" y="492"/>
                  </a:lnTo>
                  <a:lnTo>
                    <a:pt x="3672" y="444"/>
                  </a:lnTo>
                  <a:lnTo>
                    <a:pt x="3672" y="396"/>
                  </a:lnTo>
                  <a:lnTo>
                    <a:pt x="3672" y="348"/>
                  </a:lnTo>
                  <a:lnTo>
                    <a:pt x="3672" y="300"/>
                  </a:lnTo>
                  <a:lnTo>
                    <a:pt x="3672" y="252"/>
                  </a:lnTo>
                  <a:lnTo>
                    <a:pt x="3684" y="216"/>
                  </a:lnTo>
                  <a:lnTo>
                    <a:pt x="3684" y="180"/>
                  </a:lnTo>
                  <a:lnTo>
                    <a:pt x="3708" y="132"/>
                  </a:lnTo>
                  <a:lnTo>
                    <a:pt x="3720" y="96"/>
                  </a:lnTo>
                  <a:lnTo>
                    <a:pt x="3756" y="72"/>
                  </a:lnTo>
                  <a:lnTo>
                    <a:pt x="3792" y="48"/>
                  </a:lnTo>
                  <a:lnTo>
                    <a:pt x="3828" y="36"/>
                  </a:lnTo>
                  <a:lnTo>
                    <a:pt x="3864" y="12"/>
                  </a:lnTo>
                  <a:lnTo>
                    <a:pt x="3900" y="12"/>
                  </a:lnTo>
                  <a:lnTo>
                    <a:pt x="3936" y="0"/>
                  </a:lnTo>
                  <a:lnTo>
                    <a:pt x="3972" y="0"/>
                  </a:lnTo>
                  <a:lnTo>
                    <a:pt x="4008" y="0"/>
                  </a:lnTo>
                  <a:lnTo>
                    <a:pt x="4056" y="24"/>
                  </a:lnTo>
                  <a:lnTo>
                    <a:pt x="4092" y="72"/>
                  </a:lnTo>
                  <a:lnTo>
                    <a:pt x="4140" y="108"/>
                  </a:lnTo>
                  <a:lnTo>
                    <a:pt x="4176" y="144"/>
                  </a:lnTo>
                  <a:lnTo>
                    <a:pt x="4200" y="180"/>
                  </a:lnTo>
                  <a:lnTo>
                    <a:pt x="4236" y="276"/>
                  </a:lnTo>
                  <a:lnTo>
                    <a:pt x="4260" y="312"/>
                  </a:lnTo>
                  <a:lnTo>
                    <a:pt x="4284" y="360"/>
                  </a:lnTo>
                  <a:lnTo>
                    <a:pt x="4308" y="396"/>
                  </a:lnTo>
                  <a:lnTo>
                    <a:pt x="4308" y="468"/>
                  </a:lnTo>
                  <a:lnTo>
                    <a:pt x="4320" y="516"/>
                  </a:lnTo>
                  <a:lnTo>
                    <a:pt x="4332" y="564"/>
                  </a:lnTo>
                  <a:lnTo>
                    <a:pt x="4344" y="612"/>
                  </a:lnTo>
                  <a:lnTo>
                    <a:pt x="4344" y="684"/>
                  </a:lnTo>
                  <a:lnTo>
                    <a:pt x="4344" y="756"/>
                  </a:lnTo>
                  <a:lnTo>
                    <a:pt x="4356" y="804"/>
                  </a:lnTo>
                  <a:lnTo>
                    <a:pt x="4356" y="876"/>
                  </a:lnTo>
                  <a:lnTo>
                    <a:pt x="4368" y="924"/>
                  </a:lnTo>
                  <a:lnTo>
                    <a:pt x="4368" y="960"/>
                  </a:lnTo>
                  <a:lnTo>
                    <a:pt x="4380" y="996"/>
                  </a:lnTo>
                  <a:lnTo>
                    <a:pt x="4404" y="1032"/>
                  </a:lnTo>
                  <a:lnTo>
                    <a:pt x="4440" y="1044"/>
                  </a:lnTo>
                  <a:lnTo>
                    <a:pt x="4476" y="1056"/>
                  </a:lnTo>
                  <a:lnTo>
                    <a:pt x="4512" y="1068"/>
                  </a:lnTo>
                  <a:lnTo>
                    <a:pt x="4548" y="1068"/>
                  </a:lnTo>
                  <a:lnTo>
                    <a:pt x="4596" y="1068"/>
                  </a:lnTo>
                  <a:lnTo>
                    <a:pt x="4632" y="1068"/>
                  </a:lnTo>
                  <a:lnTo>
                    <a:pt x="4668" y="1056"/>
                  </a:lnTo>
                  <a:lnTo>
                    <a:pt x="4716" y="1044"/>
                  </a:lnTo>
                  <a:lnTo>
                    <a:pt x="4752" y="1032"/>
                  </a:lnTo>
                  <a:lnTo>
                    <a:pt x="4788" y="1008"/>
                  </a:lnTo>
                  <a:lnTo>
                    <a:pt x="4824" y="972"/>
                  </a:lnTo>
                  <a:lnTo>
                    <a:pt x="4860" y="936"/>
                  </a:lnTo>
                  <a:lnTo>
                    <a:pt x="4884" y="900"/>
                  </a:lnTo>
                  <a:lnTo>
                    <a:pt x="4896" y="852"/>
                  </a:lnTo>
                  <a:lnTo>
                    <a:pt x="4920" y="804"/>
                  </a:lnTo>
                  <a:lnTo>
                    <a:pt x="4920" y="756"/>
                  </a:lnTo>
                  <a:lnTo>
                    <a:pt x="4932" y="660"/>
                  </a:lnTo>
                  <a:lnTo>
                    <a:pt x="4932" y="612"/>
                  </a:lnTo>
                  <a:lnTo>
                    <a:pt x="4932" y="540"/>
                  </a:lnTo>
                  <a:lnTo>
                    <a:pt x="4932" y="492"/>
                  </a:lnTo>
                  <a:lnTo>
                    <a:pt x="4932" y="420"/>
                  </a:lnTo>
                  <a:lnTo>
                    <a:pt x="4932" y="348"/>
                  </a:lnTo>
                  <a:lnTo>
                    <a:pt x="4932" y="252"/>
                  </a:lnTo>
                  <a:lnTo>
                    <a:pt x="4932" y="216"/>
                  </a:lnTo>
                  <a:lnTo>
                    <a:pt x="4932" y="180"/>
                  </a:lnTo>
                  <a:lnTo>
                    <a:pt x="4932" y="144"/>
                  </a:lnTo>
                  <a:lnTo>
                    <a:pt x="4932" y="108"/>
                  </a:lnTo>
                  <a:lnTo>
                    <a:pt x="4968" y="84"/>
                  </a:lnTo>
                  <a:lnTo>
                    <a:pt x="4992" y="48"/>
                  </a:lnTo>
                  <a:lnTo>
                    <a:pt x="5028" y="24"/>
                  </a:lnTo>
                  <a:lnTo>
                    <a:pt x="5064" y="0"/>
                  </a:lnTo>
                  <a:lnTo>
                    <a:pt x="5100" y="0"/>
                  </a:lnTo>
                  <a:lnTo>
                    <a:pt x="5136" y="0"/>
                  </a:lnTo>
                  <a:lnTo>
                    <a:pt x="5172" y="0"/>
                  </a:lnTo>
                  <a:lnTo>
                    <a:pt x="5220" y="12"/>
                  </a:lnTo>
                  <a:lnTo>
                    <a:pt x="5292" y="24"/>
                  </a:lnTo>
                  <a:lnTo>
                    <a:pt x="5340" y="36"/>
                  </a:lnTo>
                  <a:lnTo>
                    <a:pt x="5388" y="48"/>
                  </a:lnTo>
                  <a:lnTo>
                    <a:pt x="5424" y="60"/>
                  </a:lnTo>
                  <a:lnTo>
                    <a:pt x="5460" y="84"/>
                  </a:lnTo>
                  <a:lnTo>
                    <a:pt x="5496" y="108"/>
                  </a:lnTo>
                  <a:lnTo>
                    <a:pt x="5532" y="144"/>
                  </a:lnTo>
                  <a:lnTo>
                    <a:pt x="5556" y="180"/>
                  </a:lnTo>
                  <a:lnTo>
                    <a:pt x="5592" y="204"/>
                  </a:lnTo>
                  <a:lnTo>
                    <a:pt x="5604" y="240"/>
                  </a:lnTo>
                  <a:lnTo>
                    <a:pt x="5628" y="276"/>
                  </a:lnTo>
                  <a:lnTo>
                    <a:pt x="5640" y="312"/>
                  </a:lnTo>
                  <a:lnTo>
                    <a:pt x="5652" y="360"/>
                  </a:lnTo>
                  <a:lnTo>
                    <a:pt x="5664" y="396"/>
                  </a:lnTo>
                  <a:lnTo>
                    <a:pt x="5676" y="432"/>
                  </a:lnTo>
                  <a:lnTo>
                    <a:pt x="5676" y="480"/>
                  </a:lnTo>
                  <a:lnTo>
                    <a:pt x="5688" y="516"/>
                  </a:lnTo>
                  <a:lnTo>
                    <a:pt x="5688" y="552"/>
                  </a:lnTo>
                  <a:lnTo>
                    <a:pt x="5700" y="588"/>
                  </a:lnTo>
                  <a:lnTo>
                    <a:pt x="5704" y="624"/>
                  </a:lnTo>
                </a:path>
              </a:pathLst>
            </a:custGeom>
            <a:noFill/>
            <a:ln w="50800" cap="rnd">
              <a:solidFill>
                <a:srgbClr val="006B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7"/>
            <p:cNvSpPr>
              <a:spLocks/>
            </p:cNvSpPr>
            <p:nvPr/>
          </p:nvSpPr>
          <p:spPr bwMode="auto">
            <a:xfrm>
              <a:off x="0" y="1500"/>
              <a:ext cx="5737" cy="1105"/>
            </a:xfrm>
            <a:custGeom>
              <a:avLst/>
              <a:gdLst>
                <a:gd name="T0" fmla="*/ 132 w 5737"/>
                <a:gd name="T1" fmla="*/ 1068 h 1105"/>
                <a:gd name="T2" fmla="*/ 300 w 5737"/>
                <a:gd name="T3" fmla="*/ 984 h 1105"/>
                <a:gd name="T4" fmla="*/ 360 w 5737"/>
                <a:gd name="T5" fmla="*/ 804 h 1105"/>
                <a:gd name="T6" fmla="*/ 360 w 5737"/>
                <a:gd name="T7" fmla="*/ 624 h 1105"/>
                <a:gd name="T8" fmla="*/ 360 w 5737"/>
                <a:gd name="T9" fmla="*/ 432 h 1105"/>
                <a:gd name="T10" fmla="*/ 396 w 5737"/>
                <a:gd name="T11" fmla="*/ 240 h 1105"/>
                <a:gd name="T12" fmla="*/ 564 w 5737"/>
                <a:gd name="T13" fmla="*/ 144 h 1105"/>
                <a:gd name="T14" fmla="*/ 720 w 5737"/>
                <a:gd name="T15" fmla="*/ 204 h 1105"/>
                <a:gd name="T16" fmla="*/ 840 w 5737"/>
                <a:gd name="T17" fmla="*/ 384 h 1105"/>
                <a:gd name="T18" fmla="*/ 900 w 5737"/>
                <a:gd name="T19" fmla="*/ 588 h 1105"/>
                <a:gd name="T20" fmla="*/ 960 w 5737"/>
                <a:gd name="T21" fmla="*/ 780 h 1105"/>
                <a:gd name="T22" fmla="*/ 1020 w 5737"/>
                <a:gd name="T23" fmla="*/ 960 h 1105"/>
                <a:gd name="T24" fmla="*/ 1176 w 5737"/>
                <a:gd name="T25" fmla="*/ 1068 h 1105"/>
                <a:gd name="T26" fmla="*/ 1344 w 5737"/>
                <a:gd name="T27" fmla="*/ 960 h 1105"/>
                <a:gd name="T28" fmla="*/ 1404 w 5737"/>
                <a:gd name="T29" fmla="*/ 768 h 1105"/>
                <a:gd name="T30" fmla="*/ 1440 w 5737"/>
                <a:gd name="T31" fmla="*/ 588 h 1105"/>
                <a:gd name="T32" fmla="*/ 1500 w 5737"/>
                <a:gd name="T33" fmla="*/ 396 h 1105"/>
                <a:gd name="T34" fmla="*/ 1656 w 5737"/>
                <a:gd name="T35" fmla="*/ 228 h 1105"/>
                <a:gd name="T36" fmla="*/ 1836 w 5737"/>
                <a:gd name="T37" fmla="*/ 156 h 1105"/>
                <a:gd name="T38" fmla="*/ 2052 w 5737"/>
                <a:gd name="T39" fmla="*/ 132 h 1105"/>
                <a:gd name="T40" fmla="*/ 2280 w 5737"/>
                <a:gd name="T41" fmla="*/ 132 h 1105"/>
                <a:gd name="T42" fmla="*/ 2544 w 5737"/>
                <a:gd name="T43" fmla="*/ 132 h 1105"/>
                <a:gd name="T44" fmla="*/ 2748 w 5737"/>
                <a:gd name="T45" fmla="*/ 144 h 1105"/>
                <a:gd name="T46" fmla="*/ 2940 w 5737"/>
                <a:gd name="T47" fmla="*/ 144 h 1105"/>
                <a:gd name="T48" fmla="*/ 3168 w 5737"/>
                <a:gd name="T49" fmla="*/ 156 h 1105"/>
                <a:gd name="T50" fmla="*/ 3360 w 5737"/>
                <a:gd name="T51" fmla="*/ 168 h 1105"/>
                <a:gd name="T52" fmla="*/ 3540 w 5737"/>
                <a:gd name="T53" fmla="*/ 216 h 1105"/>
                <a:gd name="T54" fmla="*/ 3684 w 5737"/>
                <a:gd name="T55" fmla="*/ 348 h 1105"/>
                <a:gd name="T56" fmla="*/ 3756 w 5737"/>
                <a:gd name="T57" fmla="*/ 540 h 1105"/>
                <a:gd name="T58" fmla="*/ 3780 w 5737"/>
                <a:gd name="T59" fmla="*/ 744 h 1105"/>
                <a:gd name="T60" fmla="*/ 3828 w 5737"/>
                <a:gd name="T61" fmla="*/ 936 h 1105"/>
                <a:gd name="T62" fmla="*/ 3984 w 5737"/>
                <a:gd name="T63" fmla="*/ 1080 h 1105"/>
                <a:gd name="T64" fmla="*/ 4176 w 5737"/>
                <a:gd name="T65" fmla="*/ 1080 h 1105"/>
                <a:gd name="T66" fmla="*/ 4308 w 5737"/>
                <a:gd name="T67" fmla="*/ 936 h 1105"/>
                <a:gd name="T68" fmla="*/ 4332 w 5737"/>
                <a:gd name="T69" fmla="*/ 732 h 1105"/>
                <a:gd name="T70" fmla="*/ 4332 w 5737"/>
                <a:gd name="T71" fmla="*/ 540 h 1105"/>
                <a:gd name="T72" fmla="*/ 4332 w 5737"/>
                <a:gd name="T73" fmla="*/ 348 h 1105"/>
                <a:gd name="T74" fmla="*/ 4416 w 5737"/>
                <a:gd name="T75" fmla="*/ 156 h 1105"/>
                <a:gd name="T76" fmla="*/ 4584 w 5737"/>
                <a:gd name="T77" fmla="*/ 12 h 1105"/>
                <a:gd name="T78" fmla="*/ 4764 w 5737"/>
                <a:gd name="T79" fmla="*/ 12 h 1105"/>
                <a:gd name="T80" fmla="*/ 4932 w 5737"/>
                <a:gd name="T81" fmla="*/ 120 h 1105"/>
                <a:gd name="T82" fmla="*/ 5004 w 5737"/>
                <a:gd name="T83" fmla="*/ 312 h 1105"/>
                <a:gd name="T84" fmla="*/ 5016 w 5737"/>
                <a:gd name="T85" fmla="*/ 516 h 1105"/>
                <a:gd name="T86" fmla="*/ 5028 w 5737"/>
                <a:gd name="T87" fmla="*/ 708 h 1105"/>
                <a:gd name="T88" fmla="*/ 5064 w 5737"/>
                <a:gd name="T89" fmla="*/ 912 h 1105"/>
                <a:gd name="T90" fmla="*/ 5184 w 5737"/>
                <a:gd name="T91" fmla="*/ 1056 h 1105"/>
                <a:gd name="T92" fmla="*/ 5376 w 5737"/>
                <a:gd name="T93" fmla="*/ 1056 h 1105"/>
                <a:gd name="T94" fmla="*/ 5556 w 5737"/>
                <a:gd name="T95" fmla="*/ 984 h 1105"/>
                <a:gd name="T96" fmla="*/ 5676 w 5737"/>
                <a:gd name="T97" fmla="*/ 816 h 1105"/>
                <a:gd name="T98" fmla="*/ 5700 w 5737"/>
                <a:gd name="T99" fmla="*/ 636 h 1105"/>
                <a:gd name="T100" fmla="*/ 5700 w 5737"/>
                <a:gd name="T101" fmla="*/ 456 h 1105"/>
                <a:gd name="T102" fmla="*/ 5688 w 5737"/>
                <a:gd name="T103" fmla="*/ 276 h 11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37"/>
                <a:gd name="T157" fmla="*/ 0 h 1105"/>
                <a:gd name="T158" fmla="*/ 5737 w 5737"/>
                <a:gd name="T159" fmla="*/ 1105 h 11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37" h="1105">
                  <a:moveTo>
                    <a:pt x="0" y="996"/>
                  </a:moveTo>
                  <a:lnTo>
                    <a:pt x="36" y="1008"/>
                  </a:lnTo>
                  <a:lnTo>
                    <a:pt x="60" y="1044"/>
                  </a:lnTo>
                  <a:lnTo>
                    <a:pt x="96" y="1056"/>
                  </a:lnTo>
                  <a:lnTo>
                    <a:pt x="132" y="1068"/>
                  </a:lnTo>
                  <a:lnTo>
                    <a:pt x="168" y="1080"/>
                  </a:lnTo>
                  <a:lnTo>
                    <a:pt x="204" y="1068"/>
                  </a:lnTo>
                  <a:lnTo>
                    <a:pt x="240" y="1044"/>
                  </a:lnTo>
                  <a:lnTo>
                    <a:pt x="276" y="1020"/>
                  </a:lnTo>
                  <a:lnTo>
                    <a:pt x="300" y="984"/>
                  </a:lnTo>
                  <a:lnTo>
                    <a:pt x="324" y="948"/>
                  </a:lnTo>
                  <a:lnTo>
                    <a:pt x="336" y="912"/>
                  </a:lnTo>
                  <a:lnTo>
                    <a:pt x="348" y="876"/>
                  </a:lnTo>
                  <a:lnTo>
                    <a:pt x="348" y="840"/>
                  </a:lnTo>
                  <a:lnTo>
                    <a:pt x="360" y="804"/>
                  </a:lnTo>
                  <a:lnTo>
                    <a:pt x="360" y="768"/>
                  </a:lnTo>
                  <a:lnTo>
                    <a:pt x="360" y="732"/>
                  </a:lnTo>
                  <a:lnTo>
                    <a:pt x="360" y="696"/>
                  </a:lnTo>
                  <a:lnTo>
                    <a:pt x="360" y="660"/>
                  </a:lnTo>
                  <a:lnTo>
                    <a:pt x="360" y="624"/>
                  </a:lnTo>
                  <a:lnTo>
                    <a:pt x="360" y="588"/>
                  </a:lnTo>
                  <a:lnTo>
                    <a:pt x="360" y="552"/>
                  </a:lnTo>
                  <a:lnTo>
                    <a:pt x="360" y="504"/>
                  </a:lnTo>
                  <a:lnTo>
                    <a:pt x="360" y="468"/>
                  </a:lnTo>
                  <a:lnTo>
                    <a:pt x="360" y="432"/>
                  </a:lnTo>
                  <a:lnTo>
                    <a:pt x="360" y="396"/>
                  </a:lnTo>
                  <a:lnTo>
                    <a:pt x="372" y="360"/>
                  </a:lnTo>
                  <a:lnTo>
                    <a:pt x="384" y="312"/>
                  </a:lnTo>
                  <a:lnTo>
                    <a:pt x="384" y="276"/>
                  </a:lnTo>
                  <a:lnTo>
                    <a:pt x="396" y="240"/>
                  </a:lnTo>
                  <a:lnTo>
                    <a:pt x="420" y="204"/>
                  </a:lnTo>
                  <a:lnTo>
                    <a:pt x="456" y="180"/>
                  </a:lnTo>
                  <a:lnTo>
                    <a:pt x="492" y="168"/>
                  </a:lnTo>
                  <a:lnTo>
                    <a:pt x="528" y="156"/>
                  </a:lnTo>
                  <a:lnTo>
                    <a:pt x="564" y="144"/>
                  </a:lnTo>
                  <a:lnTo>
                    <a:pt x="600" y="144"/>
                  </a:lnTo>
                  <a:lnTo>
                    <a:pt x="636" y="144"/>
                  </a:lnTo>
                  <a:lnTo>
                    <a:pt x="672" y="144"/>
                  </a:lnTo>
                  <a:lnTo>
                    <a:pt x="708" y="168"/>
                  </a:lnTo>
                  <a:lnTo>
                    <a:pt x="720" y="204"/>
                  </a:lnTo>
                  <a:lnTo>
                    <a:pt x="756" y="228"/>
                  </a:lnTo>
                  <a:lnTo>
                    <a:pt x="780" y="264"/>
                  </a:lnTo>
                  <a:lnTo>
                    <a:pt x="804" y="312"/>
                  </a:lnTo>
                  <a:lnTo>
                    <a:pt x="828" y="348"/>
                  </a:lnTo>
                  <a:lnTo>
                    <a:pt x="840" y="384"/>
                  </a:lnTo>
                  <a:lnTo>
                    <a:pt x="852" y="420"/>
                  </a:lnTo>
                  <a:lnTo>
                    <a:pt x="864" y="456"/>
                  </a:lnTo>
                  <a:lnTo>
                    <a:pt x="876" y="504"/>
                  </a:lnTo>
                  <a:lnTo>
                    <a:pt x="888" y="540"/>
                  </a:lnTo>
                  <a:lnTo>
                    <a:pt x="900" y="588"/>
                  </a:lnTo>
                  <a:lnTo>
                    <a:pt x="912" y="624"/>
                  </a:lnTo>
                  <a:lnTo>
                    <a:pt x="924" y="672"/>
                  </a:lnTo>
                  <a:lnTo>
                    <a:pt x="936" y="708"/>
                  </a:lnTo>
                  <a:lnTo>
                    <a:pt x="948" y="744"/>
                  </a:lnTo>
                  <a:lnTo>
                    <a:pt x="960" y="780"/>
                  </a:lnTo>
                  <a:lnTo>
                    <a:pt x="972" y="816"/>
                  </a:lnTo>
                  <a:lnTo>
                    <a:pt x="984" y="852"/>
                  </a:lnTo>
                  <a:lnTo>
                    <a:pt x="996" y="888"/>
                  </a:lnTo>
                  <a:lnTo>
                    <a:pt x="1008" y="924"/>
                  </a:lnTo>
                  <a:lnTo>
                    <a:pt x="1020" y="960"/>
                  </a:lnTo>
                  <a:lnTo>
                    <a:pt x="1044" y="996"/>
                  </a:lnTo>
                  <a:lnTo>
                    <a:pt x="1068" y="1032"/>
                  </a:lnTo>
                  <a:lnTo>
                    <a:pt x="1104" y="1056"/>
                  </a:lnTo>
                  <a:lnTo>
                    <a:pt x="1140" y="1068"/>
                  </a:lnTo>
                  <a:lnTo>
                    <a:pt x="1176" y="1068"/>
                  </a:lnTo>
                  <a:lnTo>
                    <a:pt x="1212" y="1068"/>
                  </a:lnTo>
                  <a:lnTo>
                    <a:pt x="1248" y="1056"/>
                  </a:lnTo>
                  <a:lnTo>
                    <a:pt x="1296" y="1032"/>
                  </a:lnTo>
                  <a:lnTo>
                    <a:pt x="1332" y="996"/>
                  </a:lnTo>
                  <a:lnTo>
                    <a:pt x="1344" y="960"/>
                  </a:lnTo>
                  <a:lnTo>
                    <a:pt x="1368" y="924"/>
                  </a:lnTo>
                  <a:lnTo>
                    <a:pt x="1380" y="876"/>
                  </a:lnTo>
                  <a:lnTo>
                    <a:pt x="1392" y="840"/>
                  </a:lnTo>
                  <a:lnTo>
                    <a:pt x="1404" y="804"/>
                  </a:lnTo>
                  <a:lnTo>
                    <a:pt x="1404" y="768"/>
                  </a:lnTo>
                  <a:lnTo>
                    <a:pt x="1416" y="732"/>
                  </a:lnTo>
                  <a:lnTo>
                    <a:pt x="1428" y="696"/>
                  </a:lnTo>
                  <a:lnTo>
                    <a:pt x="1428" y="660"/>
                  </a:lnTo>
                  <a:lnTo>
                    <a:pt x="1440" y="624"/>
                  </a:lnTo>
                  <a:lnTo>
                    <a:pt x="1440" y="588"/>
                  </a:lnTo>
                  <a:lnTo>
                    <a:pt x="1452" y="540"/>
                  </a:lnTo>
                  <a:lnTo>
                    <a:pt x="1464" y="504"/>
                  </a:lnTo>
                  <a:lnTo>
                    <a:pt x="1476" y="468"/>
                  </a:lnTo>
                  <a:lnTo>
                    <a:pt x="1488" y="432"/>
                  </a:lnTo>
                  <a:lnTo>
                    <a:pt x="1500" y="396"/>
                  </a:lnTo>
                  <a:lnTo>
                    <a:pt x="1524" y="360"/>
                  </a:lnTo>
                  <a:lnTo>
                    <a:pt x="1548" y="324"/>
                  </a:lnTo>
                  <a:lnTo>
                    <a:pt x="1584" y="288"/>
                  </a:lnTo>
                  <a:lnTo>
                    <a:pt x="1620" y="252"/>
                  </a:lnTo>
                  <a:lnTo>
                    <a:pt x="1656" y="228"/>
                  </a:lnTo>
                  <a:lnTo>
                    <a:pt x="1692" y="204"/>
                  </a:lnTo>
                  <a:lnTo>
                    <a:pt x="1728" y="192"/>
                  </a:lnTo>
                  <a:lnTo>
                    <a:pt x="1764" y="180"/>
                  </a:lnTo>
                  <a:lnTo>
                    <a:pt x="1800" y="156"/>
                  </a:lnTo>
                  <a:lnTo>
                    <a:pt x="1836" y="156"/>
                  </a:lnTo>
                  <a:lnTo>
                    <a:pt x="1884" y="144"/>
                  </a:lnTo>
                  <a:lnTo>
                    <a:pt x="1920" y="144"/>
                  </a:lnTo>
                  <a:lnTo>
                    <a:pt x="1956" y="144"/>
                  </a:lnTo>
                  <a:lnTo>
                    <a:pt x="2004" y="132"/>
                  </a:lnTo>
                  <a:lnTo>
                    <a:pt x="2052" y="132"/>
                  </a:lnTo>
                  <a:lnTo>
                    <a:pt x="2088" y="132"/>
                  </a:lnTo>
                  <a:lnTo>
                    <a:pt x="2136" y="132"/>
                  </a:lnTo>
                  <a:lnTo>
                    <a:pt x="2172" y="132"/>
                  </a:lnTo>
                  <a:lnTo>
                    <a:pt x="2244" y="132"/>
                  </a:lnTo>
                  <a:lnTo>
                    <a:pt x="2280" y="132"/>
                  </a:lnTo>
                  <a:lnTo>
                    <a:pt x="2328" y="132"/>
                  </a:lnTo>
                  <a:lnTo>
                    <a:pt x="2424" y="132"/>
                  </a:lnTo>
                  <a:lnTo>
                    <a:pt x="2460" y="132"/>
                  </a:lnTo>
                  <a:lnTo>
                    <a:pt x="2508" y="132"/>
                  </a:lnTo>
                  <a:lnTo>
                    <a:pt x="2544" y="132"/>
                  </a:lnTo>
                  <a:lnTo>
                    <a:pt x="2580" y="132"/>
                  </a:lnTo>
                  <a:lnTo>
                    <a:pt x="2616" y="132"/>
                  </a:lnTo>
                  <a:lnTo>
                    <a:pt x="2664" y="132"/>
                  </a:lnTo>
                  <a:lnTo>
                    <a:pt x="2700" y="132"/>
                  </a:lnTo>
                  <a:lnTo>
                    <a:pt x="2748" y="144"/>
                  </a:lnTo>
                  <a:lnTo>
                    <a:pt x="2784" y="144"/>
                  </a:lnTo>
                  <a:lnTo>
                    <a:pt x="2820" y="144"/>
                  </a:lnTo>
                  <a:lnTo>
                    <a:pt x="2868" y="144"/>
                  </a:lnTo>
                  <a:lnTo>
                    <a:pt x="2904" y="144"/>
                  </a:lnTo>
                  <a:lnTo>
                    <a:pt x="2940" y="144"/>
                  </a:lnTo>
                  <a:lnTo>
                    <a:pt x="2988" y="144"/>
                  </a:lnTo>
                  <a:lnTo>
                    <a:pt x="3036" y="144"/>
                  </a:lnTo>
                  <a:lnTo>
                    <a:pt x="3084" y="156"/>
                  </a:lnTo>
                  <a:lnTo>
                    <a:pt x="3120" y="156"/>
                  </a:lnTo>
                  <a:lnTo>
                    <a:pt x="3168" y="156"/>
                  </a:lnTo>
                  <a:lnTo>
                    <a:pt x="3216" y="156"/>
                  </a:lnTo>
                  <a:lnTo>
                    <a:pt x="3252" y="156"/>
                  </a:lnTo>
                  <a:lnTo>
                    <a:pt x="3288" y="156"/>
                  </a:lnTo>
                  <a:lnTo>
                    <a:pt x="3324" y="168"/>
                  </a:lnTo>
                  <a:lnTo>
                    <a:pt x="3360" y="168"/>
                  </a:lnTo>
                  <a:lnTo>
                    <a:pt x="3396" y="180"/>
                  </a:lnTo>
                  <a:lnTo>
                    <a:pt x="3432" y="180"/>
                  </a:lnTo>
                  <a:lnTo>
                    <a:pt x="3468" y="192"/>
                  </a:lnTo>
                  <a:lnTo>
                    <a:pt x="3504" y="192"/>
                  </a:lnTo>
                  <a:lnTo>
                    <a:pt x="3540" y="216"/>
                  </a:lnTo>
                  <a:lnTo>
                    <a:pt x="3576" y="228"/>
                  </a:lnTo>
                  <a:lnTo>
                    <a:pt x="3612" y="252"/>
                  </a:lnTo>
                  <a:lnTo>
                    <a:pt x="3636" y="288"/>
                  </a:lnTo>
                  <a:lnTo>
                    <a:pt x="3672" y="312"/>
                  </a:lnTo>
                  <a:lnTo>
                    <a:pt x="3684" y="348"/>
                  </a:lnTo>
                  <a:lnTo>
                    <a:pt x="3708" y="384"/>
                  </a:lnTo>
                  <a:lnTo>
                    <a:pt x="3720" y="420"/>
                  </a:lnTo>
                  <a:lnTo>
                    <a:pt x="3744" y="456"/>
                  </a:lnTo>
                  <a:lnTo>
                    <a:pt x="3744" y="504"/>
                  </a:lnTo>
                  <a:lnTo>
                    <a:pt x="3756" y="540"/>
                  </a:lnTo>
                  <a:lnTo>
                    <a:pt x="3756" y="576"/>
                  </a:lnTo>
                  <a:lnTo>
                    <a:pt x="3756" y="612"/>
                  </a:lnTo>
                  <a:lnTo>
                    <a:pt x="3768" y="648"/>
                  </a:lnTo>
                  <a:lnTo>
                    <a:pt x="3780" y="696"/>
                  </a:lnTo>
                  <a:lnTo>
                    <a:pt x="3780" y="744"/>
                  </a:lnTo>
                  <a:lnTo>
                    <a:pt x="3792" y="780"/>
                  </a:lnTo>
                  <a:lnTo>
                    <a:pt x="3804" y="816"/>
                  </a:lnTo>
                  <a:lnTo>
                    <a:pt x="3816" y="864"/>
                  </a:lnTo>
                  <a:lnTo>
                    <a:pt x="3816" y="900"/>
                  </a:lnTo>
                  <a:lnTo>
                    <a:pt x="3828" y="936"/>
                  </a:lnTo>
                  <a:lnTo>
                    <a:pt x="3840" y="972"/>
                  </a:lnTo>
                  <a:lnTo>
                    <a:pt x="3864" y="1008"/>
                  </a:lnTo>
                  <a:lnTo>
                    <a:pt x="3912" y="1044"/>
                  </a:lnTo>
                  <a:lnTo>
                    <a:pt x="3948" y="1068"/>
                  </a:lnTo>
                  <a:lnTo>
                    <a:pt x="3984" y="1080"/>
                  </a:lnTo>
                  <a:lnTo>
                    <a:pt x="4032" y="1092"/>
                  </a:lnTo>
                  <a:lnTo>
                    <a:pt x="4068" y="1104"/>
                  </a:lnTo>
                  <a:lnTo>
                    <a:pt x="4104" y="1104"/>
                  </a:lnTo>
                  <a:lnTo>
                    <a:pt x="4140" y="1104"/>
                  </a:lnTo>
                  <a:lnTo>
                    <a:pt x="4176" y="1080"/>
                  </a:lnTo>
                  <a:lnTo>
                    <a:pt x="4212" y="1068"/>
                  </a:lnTo>
                  <a:lnTo>
                    <a:pt x="4248" y="1032"/>
                  </a:lnTo>
                  <a:lnTo>
                    <a:pt x="4284" y="1008"/>
                  </a:lnTo>
                  <a:lnTo>
                    <a:pt x="4296" y="972"/>
                  </a:lnTo>
                  <a:lnTo>
                    <a:pt x="4308" y="936"/>
                  </a:lnTo>
                  <a:lnTo>
                    <a:pt x="4332" y="888"/>
                  </a:lnTo>
                  <a:lnTo>
                    <a:pt x="4332" y="840"/>
                  </a:lnTo>
                  <a:lnTo>
                    <a:pt x="4332" y="804"/>
                  </a:lnTo>
                  <a:lnTo>
                    <a:pt x="4332" y="768"/>
                  </a:lnTo>
                  <a:lnTo>
                    <a:pt x="4332" y="732"/>
                  </a:lnTo>
                  <a:lnTo>
                    <a:pt x="4332" y="696"/>
                  </a:lnTo>
                  <a:lnTo>
                    <a:pt x="4332" y="648"/>
                  </a:lnTo>
                  <a:lnTo>
                    <a:pt x="4332" y="612"/>
                  </a:lnTo>
                  <a:lnTo>
                    <a:pt x="4332" y="576"/>
                  </a:lnTo>
                  <a:lnTo>
                    <a:pt x="4332" y="540"/>
                  </a:lnTo>
                  <a:lnTo>
                    <a:pt x="4332" y="504"/>
                  </a:lnTo>
                  <a:lnTo>
                    <a:pt x="4332" y="468"/>
                  </a:lnTo>
                  <a:lnTo>
                    <a:pt x="4332" y="432"/>
                  </a:lnTo>
                  <a:lnTo>
                    <a:pt x="4332" y="384"/>
                  </a:lnTo>
                  <a:lnTo>
                    <a:pt x="4332" y="348"/>
                  </a:lnTo>
                  <a:lnTo>
                    <a:pt x="4344" y="312"/>
                  </a:lnTo>
                  <a:lnTo>
                    <a:pt x="4356" y="276"/>
                  </a:lnTo>
                  <a:lnTo>
                    <a:pt x="4368" y="240"/>
                  </a:lnTo>
                  <a:lnTo>
                    <a:pt x="4392" y="192"/>
                  </a:lnTo>
                  <a:lnTo>
                    <a:pt x="4416" y="156"/>
                  </a:lnTo>
                  <a:lnTo>
                    <a:pt x="4452" y="120"/>
                  </a:lnTo>
                  <a:lnTo>
                    <a:pt x="4476" y="84"/>
                  </a:lnTo>
                  <a:lnTo>
                    <a:pt x="4512" y="48"/>
                  </a:lnTo>
                  <a:lnTo>
                    <a:pt x="4548" y="24"/>
                  </a:lnTo>
                  <a:lnTo>
                    <a:pt x="4584" y="12"/>
                  </a:lnTo>
                  <a:lnTo>
                    <a:pt x="4620" y="0"/>
                  </a:lnTo>
                  <a:lnTo>
                    <a:pt x="4656" y="0"/>
                  </a:lnTo>
                  <a:lnTo>
                    <a:pt x="4692" y="0"/>
                  </a:lnTo>
                  <a:lnTo>
                    <a:pt x="4728" y="0"/>
                  </a:lnTo>
                  <a:lnTo>
                    <a:pt x="4764" y="12"/>
                  </a:lnTo>
                  <a:lnTo>
                    <a:pt x="4800" y="12"/>
                  </a:lnTo>
                  <a:lnTo>
                    <a:pt x="4836" y="24"/>
                  </a:lnTo>
                  <a:lnTo>
                    <a:pt x="4872" y="48"/>
                  </a:lnTo>
                  <a:lnTo>
                    <a:pt x="4908" y="84"/>
                  </a:lnTo>
                  <a:lnTo>
                    <a:pt x="4932" y="120"/>
                  </a:lnTo>
                  <a:lnTo>
                    <a:pt x="4956" y="156"/>
                  </a:lnTo>
                  <a:lnTo>
                    <a:pt x="4968" y="192"/>
                  </a:lnTo>
                  <a:lnTo>
                    <a:pt x="4980" y="240"/>
                  </a:lnTo>
                  <a:lnTo>
                    <a:pt x="4992" y="276"/>
                  </a:lnTo>
                  <a:lnTo>
                    <a:pt x="5004" y="312"/>
                  </a:lnTo>
                  <a:lnTo>
                    <a:pt x="5004" y="360"/>
                  </a:lnTo>
                  <a:lnTo>
                    <a:pt x="5004" y="396"/>
                  </a:lnTo>
                  <a:lnTo>
                    <a:pt x="5004" y="432"/>
                  </a:lnTo>
                  <a:lnTo>
                    <a:pt x="5004" y="480"/>
                  </a:lnTo>
                  <a:lnTo>
                    <a:pt x="5016" y="516"/>
                  </a:lnTo>
                  <a:lnTo>
                    <a:pt x="5016" y="552"/>
                  </a:lnTo>
                  <a:lnTo>
                    <a:pt x="5016" y="588"/>
                  </a:lnTo>
                  <a:lnTo>
                    <a:pt x="5028" y="624"/>
                  </a:lnTo>
                  <a:lnTo>
                    <a:pt x="5028" y="660"/>
                  </a:lnTo>
                  <a:lnTo>
                    <a:pt x="5028" y="708"/>
                  </a:lnTo>
                  <a:lnTo>
                    <a:pt x="5028" y="744"/>
                  </a:lnTo>
                  <a:lnTo>
                    <a:pt x="5040" y="792"/>
                  </a:lnTo>
                  <a:lnTo>
                    <a:pt x="5040" y="828"/>
                  </a:lnTo>
                  <a:lnTo>
                    <a:pt x="5052" y="876"/>
                  </a:lnTo>
                  <a:lnTo>
                    <a:pt x="5064" y="912"/>
                  </a:lnTo>
                  <a:lnTo>
                    <a:pt x="5076" y="948"/>
                  </a:lnTo>
                  <a:lnTo>
                    <a:pt x="5088" y="984"/>
                  </a:lnTo>
                  <a:lnTo>
                    <a:pt x="5112" y="1020"/>
                  </a:lnTo>
                  <a:lnTo>
                    <a:pt x="5148" y="1044"/>
                  </a:lnTo>
                  <a:lnTo>
                    <a:pt x="5184" y="1056"/>
                  </a:lnTo>
                  <a:lnTo>
                    <a:pt x="5232" y="1068"/>
                  </a:lnTo>
                  <a:lnTo>
                    <a:pt x="5268" y="1068"/>
                  </a:lnTo>
                  <a:lnTo>
                    <a:pt x="5304" y="1068"/>
                  </a:lnTo>
                  <a:lnTo>
                    <a:pt x="5340" y="1056"/>
                  </a:lnTo>
                  <a:lnTo>
                    <a:pt x="5376" y="1056"/>
                  </a:lnTo>
                  <a:lnTo>
                    <a:pt x="5412" y="1044"/>
                  </a:lnTo>
                  <a:lnTo>
                    <a:pt x="5448" y="1032"/>
                  </a:lnTo>
                  <a:lnTo>
                    <a:pt x="5484" y="1020"/>
                  </a:lnTo>
                  <a:lnTo>
                    <a:pt x="5520" y="1008"/>
                  </a:lnTo>
                  <a:lnTo>
                    <a:pt x="5556" y="984"/>
                  </a:lnTo>
                  <a:lnTo>
                    <a:pt x="5592" y="960"/>
                  </a:lnTo>
                  <a:lnTo>
                    <a:pt x="5604" y="924"/>
                  </a:lnTo>
                  <a:lnTo>
                    <a:pt x="5640" y="888"/>
                  </a:lnTo>
                  <a:lnTo>
                    <a:pt x="5652" y="852"/>
                  </a:lnTo>
                  <a:lnTo>
                    <a:pt x="5676" y="816"/>
                  </a:lnTo>
                  <a:lnTo>
                    <a:pt x="5688" y="780"/>
                  </a:lnTo>
                  <a:lnTo>
                    <a:pt x="5700" y="744"/>
                  </a:lnTo>
                  <a:lnTo>
                    <a:pt x="5700" y="708"/>
                  </a:lnTo>
                  <a:lnTo>
                    <a:pt x="5700" y="672"/>
                  </a:lnTo>
                  <a:lnTo>
                    <a:pt x="5700" y="636"/>
                  </a:lnTo>
                  <a:lnTo>
                    <a:pt x="5700" y="600"/>
                  </a:lnTo>
                  <a:lnTo>
                    <a:pt x="5700" y="564"/>
                  </a:lnTo>
                  <a:lnTo>
                    <a:pt x="5700" y="528"/>
                  </a:lnTo>
                  <a:lnTo>
                    <a:pt x="5700" y="492"/>
                  </a:lnTo>
                  <a:lnTo>
                    <a:pt x="5700" y="456"/>
                  </a:lnTo>
                  <a:lnTo>
                    <a:pt x="5700" y="420"/>
                  </a:lnTo>
                  <a:lnTo>
                    <a:pt x="5688" y="384"/>
                  </a:lnTo>
                  <a:lnTo>
                    <a:pt x="5688" y="348"/>
                  </a:lnTo>
                  <a:lnTo>
                    <a:pt x="5688" y="312"/>
                  </a:lnTo>
                  <a:lnTo>
                    <a:pt x="5688" y="276"/>
                  </a:lnTo>
                  <a:lnTo>
                    <a:pt x="5688" y="240"/>
                  </a:lnTo>
                  <a:lnTo>
                    <a:pt x="5700" y="204"/>
                  </a:lnTo>
                  <a:lnTo>
                    <a:pt x="5724" y="168"/>
                  </a:lnTo>
                  <a:lnTo>
                    <a:pt x="5736" y="132"/>
                  </a:lnTo>
                </a:path>
              </a:pathLst>
            </a:custGeom>
            <a:noFill/>
            <a:ln w="50800" cap="rnd">
              <a:solidFill>
                <a:srgbClr val="006B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8"/>
            <p:cNvSpPr>
              <a:spLocks noChangeArrowheads="1"/>
            </p:cNvSpPr>
            <p:nvPr/>
          </p:nvSpPr>
          <p:spPr bwMode="auto">
            <a:xfrm>
              <a:off x="39" y="1306"/>
              <a:ext cx="600" cy="325"/>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2800" b="1">
                  <a:solidFill>
                    <a:schemeClr val="accent1"/>
                  </a:solidFill>
                  <a:effectLst>
                    <a:outerShdw blurRad="38100" dist="38100" dir="2700000" algn="tl">
                      <a:srgbClr val="DDDDDD"/>
                    </a:outerShdw>
                  </a:effectLst>
                  <a:cs typeface="+mn-cs"/>
                </a:rPr>
                <a:t>DNA</a:t>
              </a:r>
            </a:p>
          </p:txBody>
        </p:sp>
        <p:sp>
          <p:nvSpPr>
            <p:cNvPr id="71" name="Freeform 9"/>
            <p:cNvSpPr>
              <a:spLocks/>
            </p:cNvSpPr>
            <p:nvPr/>
          </p:nvSpPr>
          <p:spPr bwMode="auto">
            <a:xfrm>
              <a:off x="180" y="2352"/>
              <a:ext cx="3133" cy="937"/>
            </a:xfrm>
            <a:custGeom>
              <a:avLst/>
              <a:gdLst>
                <a:gd name="T0" fmla="*/ 3096 w 3133"/>
                <a:gd name="T1" fmla="*/ 24 h 937"/>
                <a:gd name="T2" fmla="*/ 3024 w 3133"/>
                <a:gd name="T3" fmla="*/ 36 h 937"/>
                <a:gd name="T4" fmla="*/ 2952 w 3133"/>
                <a:gd name="T5" fmla="*/ 36 h 937"/>
                <a:gd name="T6" fmla="*/ 2880 w 3133"/>
                <a:gd name="T7" fmla="*/ 48 h 937"/>
                <a:gd name="T8" fmla="*/ 2808 w 3133"/>
                <a:gd name="T9" fmla="*/ 48 h 937"/>
                <a:gd name="T10" fmla="*/ 2736 w 3133"/>
                <a:gd name="T11" fmla="*/ 48 h 937"/>
                <a:gd name="T12" fmla="*/ 2664 w 3133"/>
                <a:gd name="T13" fmla="*/ 48 h 937"/>
                <a:gd name="T14" fmla="*/ 2592 w 3133"/>
                <a:gd name="T15" fmla="*/ 36 h 937"/>
                <a:gd name="T16" fmla="*/ 2520 w 3133"/>
                <a:gd name="T17" fmla="*/ 24 h 937"/>
                <a:gd name="T18" fmla="*/ 2448 w 3133"/>
                <a:gd name="T19" fmla="*/ 24 h 937"/>
                <a:gd name="T20" fmla="*/ 2376 w 3133"/>
                <a:gd name="T21" fmla="*/ 12 h 937"/>
                <a:gd name="T22" fmla="*/ 2304 w 3133"/>
                <a:gd name="T23" fmla="*/ 12 h 937"/>
                <a:gd name="T24" fmla="*/ 2232 w 3133"/>
                <a:gd name="T25" fmla="*/ 12 h 937"/>
                <a:gd name="T26" fmla="*/ 2160 w 3133"/>
                <a:gd name="T27" fmla="*/ 12 h 937"/>
                <a:gd name="T28" fmla="*/ 2088 w 3133"/>
                <a:gd name="T29" fmla="*/ 0 h 937"/>
                <a:gd name="T30" fmla="*/ 2016 w 3133"/>
                <a:gd name="T31" fmla="*/ 0 h 937"/>
                <a:gd name="T32" fmla="*/ 1944 w 3133"/>
                <a:gd name="T33" fmla="*/ 0 h 937"/>
                <a:gd name="T34" fmla="*/ 1872 w 3133"/>
                <a:gd name="T35" fmla="*/ 0 h 937"/>
                <a:gd name="T36" fmla="*/ 1800 w 3133"/>
                <a:gd name="T37" fmla="*/ 12 h 937"/>
                <a:gd name="T38" fmla="*/ 1728 w 3133"/>
                <a:gd name="T39" fmla="*/ 36 h 937"/>
                <a:gd name="T40" fmla="*/ 1656 w 3133"/>
                <a:gd name="T41" fmla="*/ 84 h 937"/>
                <a:gd name="T42" fmla="*/ 1584 w 3133"/>
                <a:gd name="T43" fmla="*/ 144 h 937"/>
                <a:gd name="T44" fmla="*/ 1524 w 3133"/>
                <a:gd name="T45" fmla="*/ 228 h 937"/>
                <a:gd name="T46" fmla="*/ 1452 w 3133"/>
                <a:gd name="T47" fmla="*/ 300 h 937"/>
                <a:gd name="T48" fmla="*/ 1392 w 3133"/>
                <a:gd name="T49" fmla="*/ 372 h 937"/>
                <a:gd name="T50" fmla="*/ 1332 w 3133"/>
                <a:gd name="T51" fmla="*/ 444 h 937"/>
                <a:gd name="T52" fmla="*/ 1260 w 3133"/>
                <a:gd name="T53" fmla="*/ 504 h 937"/>
                <a:gd name="T54" fmla="*/ 1188 w 3133"/>
                <a:gd name="T55" fmla="*/ 564 h 937"/>
                <a:gd name="T56" fmla="*/ 1128 w 3133"/>
                <a:gd name="T57" fmla="*/ 624 h 937"/>
                <a:gd name="T58" fmla="*/ 1056 w 3133"/>
                <a:gd name="T59" fmla="*/ 684 h 937"/>
                <a:gd name="T60" fmla="*/ 972 w 3133"/>
                <a:gd name="T61" fmla="*/ 732 h 937"/>
                <a:gd name="T62" fmla="*/ 900 w 3133"/>
                <a:gd name="T63" fmla="*/ 780 h 937"/>
                <a:gd name="T64" fmla="*/ 816 w 3133"/>
                <a:gd name="T65" fmla="*/ 816 h 937"/>
                <a:gd name="T66" fmla="*/ 744 w 3133"/>
                <a:gd name="T67" fmla="*/ 840 h 937"/>
                <a:gd name="T68" fmla="*/ 660 w 3133"/>
                <a:gd name="T69" fmla="*/ 864 h 937"/>
                <a:gd name="T70" fmla="*/ 576 w 3133"/>
                <a:gd name="T71" fmla="*/ 888 h 937"/>
                <a:gd name="T72" fmla="*/ 492 w 3133"/>
                <a:gd name="T73" fmla="*/ 900 h 937"/>
                <a:gd name="T74" fmla="*/ 408 w 3133"/>
                <a:gd name="T75" fmla="*/ 912 h 937"/>
                <a:gd name="T76" fmla="*/ 312 w 3133"/>
                <a:gd name="T77" fmla="*/ 912 h 937"/>
                <a:gd name="T78" fmla="*/ 216 w 3133"/>
                <a:gd name="T79" fmla="*/ 912 h 937"/>
                <a:gd name="T80" fmla="*/ 144 w 3133"/>
                <a:gd name="T81" fmla="*/ 924 h 937"/>
                <a:gd name="T82" fmla="*/ 72 w 3133"/>
                <a:gd name="T83" fmla="*/ 924 h 937"/>
                <a:gd name="T84" fmla="*/ 0 w 3133"/>
                <a:gd name="T85" fmla="*/ 936 h 9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33"/>
                <a:gd name="T130" fmla="*/ 0 h 937"/>
                <a:gd name="T131" fmla="*/ 3133 w 3133"/>
                <a:gd name="T132" fmla="*/ 937 h 9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33" h="937">
                  <a:moveTo>
                    <a:pt x="3132" y="48"/>
                  </a:moveTo>
                  <a:lnTo>
                    <a:pt x="3096" y="24"/>
                  </a:lnTo>
                  <a:lnTo>
                    <a:pt x="3060" y="36"/>
                  </a:lnTo>
                  <a:lnTo>
                    <a:pt x="3024" y="36"/>
                  </a:lnTo>
                  <a:lnTo>
                    <a:pt x="2988" y="36"/>
                  </a:lnTo>
                  <a:lnTo>
                    <a:pt x="2952" y="36"/>
                  </a:lnTo>
                  <a:lnTo>
                    <a:pt x="2916" y="48"/>
                  </a:lnTo>
                  <a:lnTo>
                    <a:pt x="2880" y="48"/>
                  </a:lnTo>
                  <a:lnTo>
                    <a:pt x="2844" y="48"/>
                  </a:lnTo>
                  <a:lnTo>
                    <a:pt x="2808" y="48"/>
                  </a:lnTo>
                  <a:lnTo>
                    <a:pt x="2772" y="48"/>
                  </a:lnTo>
                  <a:lnTo>
                    <a:pt x="2736" y="48"/>
                  </a:lnTo>
                  <a:lnTo>
                    <a:pt x="2700" y="48"/>
                  </a:lnTo>
                  <a:lnTo>
                    <a:pt x="2664" y="48"/>
                  </a:lnTo>
                  <a:lnTo>
                    <a:pt x="2628" y="48"/>
                  </a:lnTo>
                  <a:lnTo>
                    <a:pt x="2592" y="36"/>
                  </a:lnTo>
                  <a:lnTo>
                    <a:pt x="2556" y="36"/>
                  </a:lnTo>
                  <a:lnTo>
                    <a:pt x="2520" y="24"/>
                  </a:lnTo>
                  <a:lnTo>
                    <a:pt x="2484" y="24"/>
                  </a:lnTo>
                  <a:lnTo>
                    <a:pt x="2448" y="24"/>
                  </a:lnTo>
                  <a:lnTo>
                    <a:pt x="2412" y="24"/>
                  </a:lnTo>
                  <a:lnTo>
                    <a:pt x="2376" y="12"/>
                  </a:lnTo>
                  <a:lnTo>
                    <a:pt x="2340" y="12"/>
                  </a:lnTo>
                  <a:lnTo>
                    <a:pt x="2304" y="12"/>
                  </a:lnTo>
                  <a:lnTo>
                    <a:pt x="2268" y="12"/>
                  </a:lnTo>
                  <a:lnTo>
                    <a:pt x="2232" y="12"/>
                  </a:lnTo>
                  <a:lnTo>
                    <a:pt x="2196" y="12"/>
                  </a:lnTo>
                  <a:lnTo>
                    <a:pt x="2160" y="12"/>
                  </a:lnTo>
                  <a:lnTo>
                    <a:pt x="2124" y="0"/>
                  </a:lnTo>
                  <a:lnTo>
                    <a:pt x="2088" y="0"/>
                  </a:lnTo>
                  <a:lnTo>
                    <a:pt x="2052" y="0"/>
                  </a:lnTo>
                  <a:lnTo>
                    <a:pt x="2016" y="0"/>
                  </a:lnTo>
                  <a:lnTo>
                    <a:pt x="1980" y="0"/>
                  </a:lnTo>
                  <a:lnTo>
                    <a:pt x="1944" y="0"/>
                  </a:lnTo>
                  <a:lnTo>
                    <a:pt x="1908" y="0"/>
                  </a:lnTo>
                  <a:lnTo>
                    <a:pt x="1872" y="0"/>
                  </a:lnTo>
                  <a:lnTo>
                    <a:pt x="1836" y="0"/>
                  </a:lnTo>
                  <a:lnTo>
                    <a:pt x="1800" y="12"/>
                  </a:lnTo>
                  <a:lnTo>
                    <a:pt x="1764" y="12"/>
                  </a:lnTo>
                  <a:lnTo>
                    <a:pt x="1728" y="36"/>
                  </a:lnTo>
                  <a:lnTo>
                    <a:pt x="1692" y="48"/>
                  </a:lnTo>
                  <a:lnTo>
                    <a:pt x="1656" y="84"/>
                  </a:lnTo>
                  <a:lnTo>
                    <a:pt x="1620" y="108"/>
                  </a:lnTo>
                  <a:lnTo>
                    <a:pt x="1584" y="144"/>
                  </a:lnTo>
                  <a:lnTo>
                    <a:pt x="1548" y="192"/>
                  </a:lnTo>
                  <a:lnTo>
                    <a:pt x="1524" y="228"/>
                  </a:lnTo>
                  <a:lnTo>
                    <a:pt x="1488" y="264"/>
                  </a:lnTo>
                  <a:lnTo>
                    <a:pt x="1452" y="300"/>
                  </a:lnTo>
                  <a:lnTo>
                    <a:pt x="1428" y="336"/>
                  </a:lnTo>
                  <a:lnTo>
                    <a:pt x="1392" y="372"/>
                  </a:lnTo>
                  <a:lnTo>
                    <a:pt x="1368" y="408"/>
                  </a:lnTo>
                  <a:lnTo>
                    <a:pt x="1332" y="444"/>
                  </a:lnTo>
                  <a:lnTo>
                    <a:pt x="1296" y="468"/>
                  </a:lnTo>
                  <a:lnTo>
                    <a:pt x="1260" y="504"/>
                  </a:lnTo>
                  <a:lnTo>
                    <a:pt x="1224" y="528"/>
                  </a:lnTo>
                  <a:lnTo>
                    <a:pt x="1188" y="564"/>
                  </a:lnTo>
                  <a:lnTo>
                    <a:pt x="1164" y="600"/>
                  </a:lnTo>
                  <a:lnTo>
                    <a:pt x="1128" y="624"/>
                  </a:lnTo>
                  <a:lnTo>
                    <a:pt x="1092" y="660"/>
                  </a:lnTo>
                  <a:lnTo>
                    <a:pt x="1056" y="684"/>
                  </a:lnTo>
                  <a:lnTo>
                    <a:pt x="1020" y="708"/>
                  </a:lnTo>
                  <a:lnTo>
                    <a:pt x="972" y="732"/>
                  </a:lnTo>
                  <a:lnTo>
                    <a:pt x="936" y="756"/>
                  </a:lnTo>
                  <a:lnTo>
                    <a:pt x="900" y="780"/>
                  </a:lnTo>
                  <a:lnTo>
                    <a:pt x="852" y="804"/>
                  </a:lnTo>
                  <a:lnTo>
                    <a:pt x="816" y="816"/>
                  </a:lnTo>
                  <a:lnTo>
                    <a:pt x="780" y="828"/>
                  </a:lnTo>
                  <a:lnTo>
                    <a:pt x="744" y="840"/>
                  </a:lnTo>
                  <a:lnTo>
                    <a:pt x="708" y="852"/>
                  </a:lnTo>
                  <a:lnTo>
                    <a:pt x="660" y="864"/>
                  </a:lnTo>
                  <a:lnTo>
                    <a:pt x="624" y="876"/>
                  </a:lnTo>
                  <a:lnTo>
                    <a:pt x="576" y="888"/>
                  </a:lnTo>
                  <a:lnTo>
                    <a:pt x="528" y="888"/>
                  </a:lnTo>
                  <a:lnTo>
                    <a:pt x="492" y="900"/>
                  </a:lnTo>
                  <a:lnTo>
                    <a:pt x="444" y="900"/>
                  </a:lnTo>
                  <a:lnTo>
                    <a:pt x="408" y="912"/>
                  </a:lnTo>
                  <a:lnTo>
                    <a:pt x="360" y="912"/>
                  </a:lnTo>
                  <a:lnTo>
                    <a:pt x="312" y="912"/>
                  </a:lnTo>
                  <a:lnTo>
                    <a:pt x="264" y="912"/>
                  </a:lnTo>
                  <a:lnTo>
                    <a:pt x="216" y="912"/>
                  </a:lnTo>
                  <a:lnTo>
                    <a:pt x="180" y="912"/>
                  </a:lnTo>
                  <a:lnTo>
                    <a:pt x="144" y="924"/>
                  </a:lnTo>
                  <a:lnTo>
                    <a:pt x="108" y="924"/>
                  </a:lnTo>
                  <a:lnTo>
                    <a:pt x="72" y="924"/>
                  </a:lnTo>
                  <a:lnTo>
                    <a:pt x="36" y="936"/>
                  </a:lnTo>
                  <a:lnTo>
                    <a:pt x="0" y="936"/>
                  </a:lnTo>
                </a:path>
              </a:pathLst>
            </a:custGeom>
            <a:noFill/>
            <a:ln w="50800" cap="rnd">
              <a:solidFill>
                <a:srgbClr val="9234D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Rectangle 10"/>
            <p:cNvSpPr>
              <a:spLocks noChangeArrowheads="1"/>
            </p:cNvSpPr>
            <p:nvPr/>
          </p:nvSpPr>
          <p:spPr bwMode="auto">
            <a:xfrm>
              <a:off x="1191" y="3034"/>
              <a:ext cx="807" cy="32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2800" b="1">
                  <a:solidFill>
                    <a:srgbClr val="9234DB"/>
                  </a:solidFill>
                  <a:effectLst>
                    <a:outerShdw blurRad="38100" dist="38100" dir="2700000" algn="tl">
                      <a:srgbClr val="DDDDDD"/>
                    </a:outerShdw>
                  </a:effectLst>
                  <a:cs typeface="+mn-cs"/>
                </a:rPr>
                <a:t>mRNA</a:t>
              </a:r>
            </a:p>
          </p:txBody>
        </p:sp>
        <p:sp>
          <p:nvSpPr>
            <p:cNvPr id="73" name="Rectangle 11"/>
            <p:cNvSpPr>
              <a:spLocks noChangeArrowheads="1"/>
            </p:cNvSpPr>
            <p:nvPr/>
          </p:nvSpPr>
          <p:spPr bwMode="auto">
            <a:xfrm>
              <a:off x="1623" y="1834"/>
              <a:ext cx="1921" cy="325"/>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2800" b="1" dirty="0">
                  <a:solidFill>
                    <a:srgbClr val="F35B1B"/>
                  </a:solidFill>
                  <a:effectLst>
                    <a:outerShdw blurRad="38100" dist="38100" dir="2700000" algn="tl">
                      <a:srgbClr val="DDDDDD"/>
                    </a:outerShdw>
                  </a:effectLst>
                  <a:cs typeface="+mn-cs"/>
                </a:rPr>
                <a:t>RNA Polymerase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descr="transcription_mov"/>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0"/>
            <a:ext cx="9001125" cy="6000750"/>
          </a:xfrm>
          <a:noFill/>
        </p:spPr>
      </p:pic>
      <p:sp>
        <p:nvSpPr>
          <p:cNvPr id="1259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698E3E-1B4F-E940-AAE5-4DD692D66FF2}" type="slidenum">
              <a:rPr lang="en-US" sz="1200">
                <a:solidFill>
                  <a:srgbClr val="045C75"/>
                </a:solidFill>
              </a:rPr>
              <a:pPr eaLnBrk="1" hangingPunct="1"/>
              <a:t>67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3"/>
          <p:cNvSpPr>
            <a:spLocks noGrp="1" noChangeArrowheads="1"/>
          </p:cNvSpPr>
          <p:nvPr>
            <p:ph idx="1"/>
          </p:nvPr>
        </p:nvSpPr>
        <p:spPr/>
        <p:txBody>
          <a:bodyPr/>
          <a:lstStyle/>
          <a:p>
            <a:pPr eaLnBrk="1" hangingPunct="1">
              <a:buFontTx/>
              <a:buNone/>
            </a:pPr>
            <a:r>
              <a:rPr lang="en-US">
                <a:latin typeface="Constantia" charset="0"/>
              </a:rPr>
              <a:t> </a:t>
            </a:r>
          </a:p>
        </p:txBody>
      </p:sp>
      <p:sp>
        <p:nvSpPr>
          <p:cNvPr id="126979" name="Slide Number Placeholder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FEA827-C116-EF4F-AA80-C81BF91E3E95}" type="slidenum">
              <a:rPr lang="en-US" sz="1200">
                <a:solidFill>
                  <a:srgbClr val="045C75"/>
                </a:solidFill>
              </a:rPr>
              <a:pPr eaLnBrk="1" hangingPunct="1"/>
              <a:t>68</a:t>
            </a:fld>
            <a:endParaRPr lang="en-US" sz="1200">
              <a:solidFill>
                <a:srgbClr val="045C75"/>
              </a:solidFill>
            </a:endParaRPr>
          </a:p>
        </p:txBody>
      </p:sp>
      <p:sp>
        <p:nvSpPr>
          <p:cNvPr id="7" name="TextBox 6"/>
          <p:cNvSpPr txBox="1"/>
          <p:nvPr/>
        </p:nvSpPr>
        <p:spPr>
          <a:xfrm>
            <a:off x="251520" y="404664"/>
            <a:ext cx="8712968" cy="1754327"/>
          </a:xfrm>
          <a:prstGeom prst="rect">
            <a:avLst/>
          </a:prstGeom>
          <a:noFill/>
        </p:spPr>
        <p:txBody>
          <a:bodyPr wrap="square" rtlCol="0">
            <a:spAutoFit/>
          </a:bodyPr>
          <a:lstStyle/>
          <a:p>
            <a:r>
              <a:rPr lang="en-US" sz="3600" dirty="0" smtClean="0">
                <a:hlinkClick r:id="rId2"/>
              </a:rPr>
              <a:t>Animation on Protein synthesis</a:t>
            </a:r>
            <a:endParaRPr lang="en-US" sz="3600" dirty="0" smtClean="0"/>
          </a:p>
          <a:p>
            <a:r>
              <a:rPr lang="en-US" sz="3600" dirty="0" smtClean="0">
                <a:hlinkClick r:id="rId3"/>
              </a:rPr>
              <a:t>Protein Synthesis video</a:t>
            </a:r>
            <a:endParaRPr lang="en-US" sz="3600" dirty="0" smtClean="0"/>
          </a:p>
          <a:p>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260350"/>
            <a:ext cx="8229600" cy="1143000"/>
          </a:xfrm>
        </p:spPr>
        <p:txBody>
          <a:bodyPr>
            <a:normAutofit/>
          </a:bodyPr>
          <a:lstStyle/>
          <a:p>
            <a:pPr eaLnBrk="1" hangingPunct="1">
              <a:defRPr/>
            </a:pPr>
            <a:r>
              <a:rPr lang="en-US" b="1" dirty="0">
                <a:solidFill>
                  <a:srgbClr val="000000"/>
                </a:solidFill>
                <a:effectLst>
                  <a:outerShdw blurRad="38100" dist="38100" dir="2700000" algn="tl">
                    <a:srgbClr val="DDDDDD"/>
                  </a:outerShdw>
                </a:effectLst>
                <a:latin typeface="Arial"/>
                <a:cs typeface="Arial"/>
              </a:rPr>
              <a:t>2. RNA Processing</a:t>
            </a:r>
          </a:p>
        </p:txBody>
      </p:sp>
      <p:sp>
        <p:nvSpPr>
          <p:cNvPr id="131074" name="Rectangle 3"/>
          <p:cNvSpPr>
            <a:spLocks noGrp="1" noChangeArrowheads="1"/>
          </p:cNvSpPr>
          <p:nvPr>
            <p:ph idx="1"/>
          </p:nvPr>
        </p:nvSpPr>
        <p:spPr>
          <a:xfrm>
            <a:off x="685800" y="1828800"/>
            <a:ext cx="7772400" cy="4114800"/>
          </a:xfrm>
        </p:spPr>
        <p:txBody>
          <a:bodyPr/>
          <a:lstStyle/>
          <a:p>
            <a:pPr eaLnBrk="1" hangingPunct="1">
              <a:buFontTx/>
              <a:buNone/>
            </a:pPr>
            <a:r>
              <a:rPr lang="en-US">
                <a:latin typeface="Constantia" charset="0"/>
              </a:rPr>
              <a:t> </a:t>
            </a:r>
          </a:p>
        </p:txBody>
      </p:sp>
      <p:sp>
        <p:nvSpPr>
          <p:cNvPr id="131075" name="Slide Number Placeholder 3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5993D-D162-F24C-B020-4F5612C51729}" type="slidenum">
              <a:rPr lang="en-US" sz="1200">
                <a:solidFill>
                  <a:srgbClr val="045C75"/>
                </a:solidFill>
              </a:rPr>
              <a:pPr eaLnBrk="1" hangingPunct="1"/>
              <a:t>69</a:t>
            </a:fld>
            <a:endParaRPr lang="en-US" sz="1200">
              <a:solidFill>
                <a:srgbClr val="045C75"/>
              </a:solidFill>
            </a:endParaRPr>
          </a:p>
        </p:txBody>
      </p:sp>
      <p:sp>
        <p:nvSpPr>
          <p:cNvPr id="131076" name="Rectangle 4"/>
          <p:cNvSpPr>
            <a:spLocks noChangeArrowheads="1"/>
          </p:cNvSpPr>
          <p:nvPr/>
        </p:nvSpPr>
        <p:spPr bwMode="auto">
          <a:xfrm>
            <a:off x="838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spcBef>
                <a:spcPct val="20000"/>
              </a:spcBef>
            </a:pPr>
            <a:r>
              <a:rPr lang="en-US" sz="3200"/>
              <a:t> </a:t>
            </a:r>
          </a:p>
        </p:txBody>
      </p:sp>
      <p:sp>
        <p:nvSpPr>
          <p:cNvPr id="131077" name="Rectangle 5"/>
          <p:cNvSpPr>
            <a:spLocks noChangeArrowheads="1"/>
          </p:cNvSpPr>
          <p:nvPr/>
        </p:nvSpPr>
        <p:spPr bwMode="auto">
          <a:xfrm>
            <a:off x="1447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spcBef>
                <a:spcPct val="20000"/>
              </a:spcBef>
            </a:pPr>
            <a:r>
              <a:rPr lang="en-US" sz="3200"/>
              <a:t>  </a:t>
            </a:r>
          </a:p>
        </p:txBody>
      </p:sp>
      <p:grpSp>
        <p:nvGrpSpPr>
          <p:cNvPr id="2" name="Group 39"/>
          <p:cNvGrpSpPr>
            <a:grpSpLocks/>
          </p:cNvGrpSpPr>
          <p:nvPr/>
        </p:nvGrpSpPr>
        <p:grpSpPr bwMode="auto">
          <a:xfrm>
            <a:off x="2844800" y="1701800"/>
            <a:ext cx="5435600" cy="4978400"/>
            <a:chOff x="1792" y="1072"/>
            <a:chExt cx="3424" cy="3136"/>
          </a:xfrm>
        </p:grpSpPr>
        <p:sp>
          <p:nvSpPr>
            <p:cNvPr id="131080" name="AutoShape 6"/>
            <p:cNvSpPr>
              <a:spLocks noChangeArrowheads="1"/>
            </p:cNvSpPr>
            <p:nvPr/>
          </p:nvSpPr>
          <p:spPr bwMode="auto">
            <a:xfrm>
              <a:off x="1792" y="1072"/>
              <a:ext cx="3424" cy="3136"/>
            </a:xfrm>
            <a:prstGeom prst="roundRect">
              <a:avLst>
                <a:gd name="adj" fmla="val 12495"/>
              </a:avLst>
            </a:prstGeom>
            <a:solidFill>
              <a:schemeClr val="folHlink"/>
            </a:solidFill>
            <a:ln w="50800">
              <a:solidFill>
                <a:schemeClr val="tx1"/>
              </a:solidFill>
              <a:round/>
              <a:headEnd/>
              <a:tailEnd/>
            </a:ln>
          </p:spPr>
          <p:txBody>
            <a:bodyPr wrap="none" anchor="ctr"/>
            <a:lstStyle/>
            <a:p>
              <a:pPr eaLnBrk="0" hangingPunct="0"/>
              <a:endParaRPr lang="en-US"/>
            </a:p>
          </p:txBody>
        </p:sp>
        <p:sp>
          <p:nvSpPr>
            <p:cNvPr id="131081" name="Oval 7"/>
            <p:cNvSpPr>
              <a:spLocks noChangeArrowheads="1"/>
            </p:cNvSpPr>
            <p:nvPr/>
          </p:nvSpPr>
          <p:spPr bwMode="auto">
            <a:xfrm>
              <a:off x="2024" y="1304"/>
              <a:ext cx="2768" cy="1856"/>
            </a:xfrm>
            <a:prstGeom prst="ellipse">
              <a:avLst/>
            </a:prstGeom>
            <a:solidFill>
              <a:srgbClr val="66FF66"/>
            </a:solidFill>
            <a:ln w="25400">
              <a:solidFill>
                <a:schemeClr val="tx1"/>
              </a:solidFill>
              <a:round/>
              <a:headEnd/>
              <a:tailEnd/>
            </a:ln>
          </p:spPr>
          <p:txBody>
            <a:bodyPr wrap="none" anchor="ctr"/>
            <a:lstStyle/>
            <a:p>
              <a:pPr eaLnBrk="0" hangingPunct="0"/>
              <a:endParaRPr lang="en-US"/>
            </a:p>
          </p:txBody>
        </p:sp>
        <p:sp>
          <p:nvSpPr>
            <p:cNvPr id="131082" name="Rectangle 8"/>
            <p:cNvSpPr>
              <a:spLocks noChangeArrowheads="1"/>
            </p:cNvSpPr>
            <p:nvPr/>
          </p:nvSpPr>
          <p:spPr bwMode="auto">
            <a:xfrm>
              <a:off x="4311" y="1138"/>
              <a:ext cx="84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b="1"/>
                <a:t>Nuclear</a:t>
              </a:r>
            </a:p>
            <a:p>
              <a:pPr eaLnBrk="0" hangingPunct="0"/>
              <a:r>
                <a:rPr lang="en-US" b="1"/>
                <a:t>membrane</a:t>
              </a:r>
            </a:p>
          </p:txBody>
        </p:sp>
        <p:sp>
          <p:nvSpPr>
            <p:cNvPr id="131083" name="Line 9"/>
            <p:cNvSpPr>
              <a:spLocks noChangeShapeType="1"/>
            </p:cNvSpPr>
            <p:nvPr/>
          </p:nvSpPr>
          <p:spPr bwMode="auto">
            <a:xfrm flipV="1">
              <a:off x="4616" y="1480"/>
              <a:ext cx="224" cy="256"/>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84" name="Rectangle 10"/>
            <p:cNvSpPr>
              <a:spLocks noChangeArrowheads="1"/>
            </p:cNvSpPr>
            <p:nvPr/>
          </p:nvSpPr>
          <p:spPr bwMode="auto">
            <a:xfrm>
              <a:off x="2260" y="1924"/>
              <a:ext cx="1000" cy="184"/>
            </a:xfrm>
            <a:prstGeom prst="rect">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16395" name="Rectangle 11"/>
            <p:cNvSpPr>
              <a:spLocks noChangeArrowheads="1"/>
            </p:cNvSpPr>
            <p:nvPr/>
          </p:nvSpPr>
          <p:spPr bwMode="auto">
            <a:xfrm>
              <a:off x="2247" y="1906"/>
              <a:ext cx="1034" cy="229"/>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b="1">
                  <a:effectLst>
                    <a:outerShdw blurRad="38100" dist="38100" dir="2700000" algn="tl">
                      <a:srgbClr val="DDDDDD"/>
                    </a:outerShdw>
                  </a:effectLst>
                  <a:cs typeface="+mn-cs"/>
                </a:rPr>
                <a:t>Transcription</a:t>
              </a:r>
            </a:p>
          </p:txBody>
        </p:sp>
        <p:sp>
          <p:nvSpPr>
            <p:cNvPr id="131086" name="Rectangle 12"/>
            <p:cNvSpPr>
              <a:spLocks noChangeArrowheads="1"/>
            </p:cNvSpPr>
            <p:nvPr/>
          </p:nvSpPr>
          <p:spPr bwMode="auto">
            <a:xfrm>
              <a:off x="2260" y="2452"/>
              <a:ext cx="1096" cy="184"/>
            </a:xfrm>
            <a:prstGeom prst="rect">
              <a:avLst/>
            </a:prstGeom>
            <a:solidFill>
              <a:srgbClr val="9234DB"/>
            </a:solidFill>
            <a:ln w="12700">
              <a:solidFill>
                <a:schemeClr val="tx1"/>
              </a:solidFill>
              <a:miter lim="800000"/>
              <a:headEnd/>
              <a:tailEnd/>
            </a:ln>
          </p:spPr>
          <p:txBody>
            <a:bodyPr wrap="none" anchor="ctr"/>
            <a:lstStyle/>
            <a:p>
              <a:pPr eaLnBrk="0" hangingPunct="0"/>
              <a:endParaRPr lang="en-US"/>
            </a:p>
          </p:txBody>
        </p:sp>
        <p:sp>
          <p:nvSpPr>
            <p:cNvPr id="16397" name="Rectangle 13"/>
            <p:cNvSpPr>
              <a:spLocks noChangeArrowheads="1"/>
            </p:cNvSpPr>
            <p:nvPr/>
          </p:nvSpPr>
          <p:spPr bwMode="auto">
            <a:xfrm>
              <a:off x="2247" y="2448"/>
              <a:ext cx="1115" cy="210"/>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1600" b="1">
                  <a:effectLst>
                    <a:outerShdw blurRad="38100" dist="38100" dir="2700000" algn="tl">
                      <a:srgbClr val="DDDDDD"/>
                    </a:outerShdw>
                  </a:effectLst>
                  <a:cs typeface="+mn-cs"/>
                </a:rPr>
                <a:t>RNA Processing</a:t>
              </a:r>
            </a:p>
          </p:txBody>
        </p:sp>
        <p:sp>
          <p:nvSpPr>
            <p:cNvPr id="131088" name="Rectangle 14"/>
            <p:cNvSpPr>
              <a:spLocks noChangeArrowheads="1"/>
            </p:cNvSpPr>
            <p:nvPr/>
          </p:nvSpPr>
          <p:spPr bwMode="auto">
            <a:xfrm>
              <a:off x="2308" y="3460"/>
              <a:ext cx="856" cy="184"/>
            </a:xfrm>
            <a:prstGeom prst="rect">
              <a:avLst/>
            </a:prstGeom>
            <a:solidFill>
              <a:srgbClr val="F39FD1"/>
            </a:solidFill>
            <a:ln w="12700">
              <a:solidFill>
                <a:schemeClr val="tx1"/>
              </a:solidFill>
              <a:miter lim="800000"/>
              <a:headEnd/>
              <a:tailEnd/>
            </a:ln>
          </p:spPr>
          <p:txBody>
            <a:bodyPr wrap="none" anchor="ctr"/>
            <a:lstStyle/>
            <a:p>
              <a:pPr eaLnBrk="0" hangingPunct="0"/>
              <a:endParaRPr lang="en-US"/>
            </a:p>
          </p:txBody>
        </p:sp>
        <p:sp>
          <p:nvSpPr>
            <p:cNvPr id="16399" name="Rectangle 15"/>
            <p:cNvSpPr>
              <a:spLocks noChangeArrowheads="1"/>
            </p:cNvSpPr>
            <p:nvPr/>
          </p:nvSpPr>
          <p:spPr bwMode="auto">
            <a:xfrm>
              <a:off x="2295" y="3442"/>
              <a:ext cx="890" cy="229"/>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b="1">
                  <a:effectLst>
                    <a:outerShdw blurRad="38100" dist="38100" dir="2700000" algn="tl">
                      <a:srgbClr val="DDDDDD"/>
                    </a:outerShdw>
                  </a:effectLst>
                  <a:cs typeface="+mn-cs"/>
                </a:rPr>
                <a:t>Translation</a:t>
              </a:r>
            </a:p>
          </p:txBody>
        </p:sp>
        <p:sp>
          <p:nvSpPr>
            <p:cNvPr id="131090" name="Freeform 16"/>
            <p:cNvSpPr>
              <a:spLocks/>
            </p:cNvSpPr>
            <p:nvPr/>
          </p:nvSpPr>
          <p:spPr bwMode="auto">
            <a:xfrm>
              <a:off x="3168" y="1596"/>
              <a:ext cx="1189" cy="217"/>
            </a:xfrm>
            <a:custGeom>
              <a:avLst/>
              <a:gdLst>
                <a:gd name="T0" fmla="*/ 0 w 1189"/>
                <a:gd name="T1" fmla="*/ 180 h 217"/>
                <a:gd name="T2" fmla="*/ 12 w 1189"/>
                <a:gd name="T3" fmla="*/ 144 h 217"/>
                <a:gd name="T4" fmla="*/ 24 w 1189"/>
                <a:gd name="T5" fmla="*/ 108 h 217"/>
                <a:gd name="T6" fmla="*/ 48 w 1189"/>
                <a:gd name="T7" fmla="*/ 72 h 217"/>
                <a:gd name="T8" fmla="*/ 72 w 1189"/>
                <a:gd name="T9" fmla="*/ 36 h 217"/>
                <a:gd name="T10" fmla="*/ 108 w 1189"/>
                <a:gd name="T11" fmla="*/ 12 h 217"/>
                <a:gd name="T12" fmla="*/ 144 w 1189"/>
                <a:gd name="T13" fmla="*/ 0 h 217"/>
                <a:gd name="T14" fmla="*/ 180 w 1189"/>
                <a:gd name="T15" fmla="*/ 24 h 217"/>
                <a:gd name="T16" fmla="*/ 216 w 1189"/>
                <a:gd name="T17" fmla="*/ 60 h 217"/>
                <a:gd name="T18" fmla="*/ 252 w 1189"/>
                <a:gd name="T19" fmla="*/ 84 h 217"/>
                <a:gd name="T20" fmla="*/ 264 w 1189"/>
                <a:gd name="T21" fmla="*/ 120 h 217"/>
                <a:gd name="T22" fmla="*/ 288 w 1189"/>
                <a:gd name="T23" fmla="*/ 156 h 217"/>
                <a:gd name="T24" fmla="*/ 324 w 1189"/>
                <a:gd name="T25" fmla="*/ 180 h 217"/>
                <a:gd name="T26" fmla="*/ 360 w 1189"/>
                <a:gd name="T27" fmla="*/ 192 h 217"/>
                <a:gd name="T28" fmla="*/ 396 w 1189"/>
                <a:gd name="T29" fmla="*/ 168 h 217"/>
                <a:gd name="T30" fmla="*/ 420 w 1189"/>
                <a:gd name="T31" fmla="*/ 132 h 217"/>
                <a:gd name="T32" fmla="*/ 444 w 1189"/>
                <a:gd name="T33" fmla="*/ 96 h 217"/>
                <a:gd name="T34" fmla="*/ 456 w 1189"/>
                <a:gd name="T35" fmla="*/ 60 h 217"/>
                <a:gd name="T36" fmla="*/ 480 w 1189"/>
                <a:gd name="T37" fmla="*/ 24 h 217"/>
                <a:gd name="T38" fmla="*/ 516 w 1189"/>
                <a:gd name="T39" fmla="*/ 0 h 217"/>
                <a:gd name="T40" fmla="*/ 552 w 1189"/>
                <a:gd name="T41" fmla="*/ 0 h 217"/>
                <a:gd name="T42" fmla="*/ 588 w 1189"/>
                <a:gd name="T43" fmla="*/ 0 h 217"/>
                <a:gd name="T44" fmla="*/ 612 w 1189"/>
                <a:gd name="T45" fmla="*/ 36 h 217"/>
                <a:gd name="T46" fmla="*/ 648 w 1189"/>
                <a:gd name="T47" fmla="*/ 72 h 217"/>
                <a:gd name="T48" fmla="*/ 660 w 1189"/>
                <a:gd name="T49" fmla="*/ 108 h 217"/>
                <a:gd name="T50" fmla="*/ 684 w 1189"/>
                <a:gd name="T51" fmla="*/ 144 h 217"/>
                <a:gd name="T52" fmla="*/ 708 w 1189"/>
                <a:gd name="T53" fmla="*/ 180 h 217"/>
                <a:gd name="T54" fmla="*/ 744 w 1189"/>
                <a:gd name="T55" fmla="*/ 204 h 217"/>
                <a:gd name="T56" fmla="*/ 780 w 1189"/>
                <a:gd name="T57" fmla="*/ 192 h 217"/>
                <a:gd name="T58" fmla="*/ 792 w 1189"/>
                <a:gd name="T59" fmla="*/ 156 h 217"/>
                <a:gd name="T60" fmla="*/ 816 w 1189"/>
                <a:gd name="T61" fmla="*/ 120 h 217"/>
                <a:gd name="T62" fmla="*/ 828 w 1189"/>
                <a:gd name="T63" fmla="*/ 84 h 217"/>
                <a:gd name="T64" fmla="*/ 840 w 1189"/>
                <a:gd name="T65" fmla="*/ 48 h 217"/>
                <a:gd name="T66" fmla="*/ 828 w 1189"/>
                <a:gd name="T67" fmla="*/ 12 h 217"/>
                <a:gd name="T68" fmla="*/ 864 w 1189"/>
                <a:gd name="T69" fmla="*/ 12 h 217"/>
                <a:gd name="T70" fmla="*/ 900 w 1189"/>
                <a:gd name="T71" fmla="*/ 12 h 217"/>
                <a:gd name="T72" fmla="*/ 936 w 1189"/>
                <a:gd name="T73" fmla="*/ 12 h 217"/>
                <a:gd name="T74" fmla="*/ 972 w 1189"/>
                <a:gd name="T75" fmla="*/ 24 h 217"/>
                <a:gd name="T76" fmla="*/ 984 w 1189"/>
                <a:gd name="T77" fmla="*/ 60 h 217"/>
                <a:gd name="T78" fmla="*/ 1020 w 1189"/>
                <a:gd name="T79" fmla="*/ 96 h 217"/>
                <a:gd name="T80" fmla="*/ 1032 w 1189"/>
                <a:gd name="T81" fmla="*/ 132 h 217"/>
                <a:gd name="T82" fmla="*/ 1056 w 1189"/>
                <a:gd name="T83" fmla="*/ 168 h 217"/>
                <a:gd name="T84" fmla="*/ 1068 w 1189"/>
                <a:gd name="T85" fmla="*/ 204 h 217"/>
                <a:gd name="T86" fmla="*/ 1104 w 1189"/>
                <a:gd name="T87" fmla="*/ 216 h 217"/>
                <a:gd name="T88" fmla="*/ 1140 w 1189"/>
                <a:gd name="T89" fmla="*/ 192 h 217"/>
                <a:gd name="T90" fmla="*/ 1152 w 1189"/>
                <a:gd name="T91" fmla="*/ 156 h 217"/>
                <a:gd name="T92" fmla="*/ 1164 w 1189"/>
                <a:gd name="T93" fmla="*/ 120 h 217"/>
                <a:gd name="T94" fmla="*/ 1176 w 1189"/>
                <a:gd name="T95" fmla="*/ 84 h 217"/>
                <a:gd name="T96" fmla="*/ 1188 w 1189"/>
                <a:gd name="T97" fmla="*/ 48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9"/>
                <a:gd name="T148" fmla="*/ 0 h 217"/>
                <a:gd name="T149" fmla="*/ 1189 w 1189"/>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9" h="217">
                  <a:moveTo>
                    <a:pt x="0" y="180"/>
                  </a:moveTo>
                  <a:lnTo>
                    <a:pt x="12" y="144"/>
                  </a:lnTo>
                  <a:lnTo>
                    <a:pt x="24" y="108"/>
                  </a:lnTo>
                  <a:lnTo>
                    <a:pt x="48" y="72"/>
                  </a:lnTo>
                  <a:lnTo>
                    <a:pt x="72" y="36"/>
                  </a:lnTo>
                  <a:lnTo>
                    <a:pt x="108" y="12"/>
                  </a:lnTo>
                  <a:lnTo>
                    <a:pt x="144" y="0"/>
                  </a:lnTo>
                  <a:lnTo>
                    <a:pt x="180" y="24"/>
                  </a:lnTo>
                  <a:lnTo>
                    <a:pt x="216" y="60"/>
                  </a:lnTo>
                  <a:lnTo>
                    <a:pt x="252" y="84"/>
                  </a:lnTo>
                  <a:lnTo>
                    <a:pt x="264" y="120"/>
                  </a:lnTo>
                  <a:lnTo>
                    <a:pt x="288" y="156"/>
                  </a:lnTo>
                  <a:lnTo>
                    <a:pt x="324" y="180"/>
                  </a:lnTo>
                  <a:lnTo>
                    <a:pt x="360" y="192"/>
                  </a:lnTo>
                  <a:lnTo>
                    <a:pt x="396" y="168"/>
                  </a:lnTo>
                  <a:lnTo>
                    <a:pt x="420" y="132"/>
                  </a:lnTo>
                  <a:lnTo>
                    <a:pt x="444" y="96"/>
                  </a:lnTo>
                  <a:lnTo>
                    <a:pt x="456" y="60"/>
                  </a:lnTo>
                  <a:lnTo>
                    <a:pt x="480" y="24"/>
                  </a:lnTo>
                  <a:lnTo>
                    <a:pt x="516" y="0"/>
                  </a:lnTo>
                  <a:lnTo>
                    <a:pt x="552" y="0"/>
                  </a:lnTo>
                  <a:lnTo>
                    <a:pt x="588" y="0"/>
                  </a:lnTo>
                  <a:lnTo>
                    <a:pt x="612" y="36"/>
                  </a:lnTo>
                  <a:lnTo>
                    <a:pt x="648" y="72"/>
                  </a:lnTo>
                  <a:lnTo>
                    <a:pt x="660" y="108"/>
                  </a:lnTo>
                  <a:lnTo>
                    <a:pt x="684" y="144"/>
                  </a:lnTo>
                  <a:lnTo>
                    <a:pt x="708" y="180"/>
                  </a:lnTo>
                  <a:lnTo>
                    <a:pt x="744" y="204"/>
                  </a:lnTo>
                  <a:lnTo>
                    <a:pt x="780" y="192"/>
                  </a:lnTo>
                  <a:lnTo>
                    <a:pt x="792" y="156"/>
                  </a:lnTo>
                  <a:lnTo>
                    <a:pt x="816" y="120"/>
                  </a:lnTo>
                  <a:lnTo>
                    <a:pt x="828" y="84"/>
                  </a:lnTo>
                  <a:lnTo>
                    <a:pt x="840" y="48"/>
                  </a:lnTo>
                  <a:lnTo>
                    <a:pt x="828" y="12"/>
                  </a:lnTo>
                  <a:lnTo>
                    <a:pt x="864" y="12"/>
                  </a:lnTo>
                  <a:lnTo>
                    <a:pt x="900" y="12"/>
                  </a:lnTo>
                  <a:lnTo>
                    <a:pt x="936" y="12"/>
                  </a:lnTo>
                  <a:lnTo>
                    <a:pt x="972" y="24"/>
                  </a:lnTo>
                  <a:lnTo>
                    <a:pt x="984" y="60"/>
                  </a:lnTo>
                  <a:lnTo>
                    <a:pt x="1020" y="96"/>
                  </a:lnTo>
                  <a:lnTo>
                    <a:pt x="1032" y="132"/>
                  </a:lnTo>
                  <a:lnTo>
                    <a:pt x="1056" y="168"/>
                  </a:lnTo>
                  <a:lnTo>
                    <a:pt x="1068" y="204"/>
                  </a:lnTo>
                  <a:lnTo>
                    <a:pt x="1104" y="216"/>
                  </a:lnTo>
                  <a:lnTo>
                    <a:pt x="1140" y="192"/>
                  </a:lnTo>
                  <a:lnTo>
                    <a:pt x="1152" y="156"/>
                  </a:lnTo>
                  <a:lnTo>
                    <a:pt x="1164" y="120"/>
                  </a:lnTo>
                  <a:lnTo>
                    <a:pt x="1176" y="84"/>
                  </a:lnTo>
                  <a:lnTo>
                    <a:pt x="1188" y="48"/>
                  </a:lnTo>
                </a:path>
              </a:pathLst>
            </a:custGeom>
            <a:noFill/>
            <a:ln w="1270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091" name="Freeform 17"/>
            <p:cNvSpPr>
              <a:spLocks/>
            </p:cNvSpPr>
            <p:nvPr/>
          </p:nvSpPr>
          <p:spPr bwMode="auto">
            <a:xfrm>
              <a:off x="3168" y="1644"/>
              <a:ext cx="1189" cy="217"/>
            </a:xfrm>
            <a:custGeom>
              <a:avLst/>
              <a:gdLst>
                <a:gd name="T0" fmla="*/ 0 w 1189"/>
                <a:gd name="T1" fmla="*/ 180 h 217"/>
                <a:gd name="T2" fmla="*/ 12 w 1189"/>
                <a:gd name="T3" fmla="*/ 144 h 217"/>
                <a:gd name="T4" fmla="*/ 24 w 1189"/>
                <a:gd name="T5" fmla="*/ 108 h 217"/>
                <a:gd name="T6" fmla="*/ 48 w 1189"/>
                <a:gd name="T7" fmla="*/ 72 h 217"/>
                <a:gd name="T8" fmla="*/ 72 w 1189"/>
                <a:gd name="T9" fmla="*/ 36 h 217"/>
                <a:gd name="T10" fmla="*/ 108 w 1189"/>
                <a:gd name="T11" fmla="*/ 12 h 217"/>
                <a:gd name="T12" fmla="*/ 144 w 1189"/>
                <a:gd name="T13" fmla="*/ 0 h 217"/>
                <a:gd name="T14" fmla="*/ 180 w 1189"/>
                <a:gd name="T15" fmla="*/ 24 h 217"/>
                <a:gd name="T16" fmla="*/ 216 w 1189"/>
                <a:gd name="T17" fmla="*/ 60 h 217"/>
                <a:gd name="T18" fmla="*/ 252 w 1189"/>
                <a:gd name="T19" fmla="*/ 84 h 217"/>
                <a:gd name="T20" fmla="*/ 264 w 1189"/>
                <a:gd name="T21" fmla="*/ 120 h 217"/>
                <a:gd name="T22" fmla="*/ 288 w 1189"/>
                <a:gd name="T23" fmla="*/ 156 h 217"/>
                <a:gd name="T24" fmla="*/ 324 w 1189"/>
                <a:gd name="T25" fmla="*/ 180 h 217"/>
                <a:gd name="T26" fmla="*/ 360 w 1189"/>
                <a:gd name="T27" fmla="*/ 192 h 217"/>
                <a:gd name="T28" fmla="*/ 396 w 1189"/>
                <a:gd name="T29" fmla="*/ 168 h 217"/>
                <a:gd name="T30" fmla="*/ 420 w 1189"/>
                <a:gd name="T31" fmla="*/ 132 h 217"/>
                <a:gd name="T32" fmla="*/ 444 w 1189"/>
                <a:gd name="T33" fmla="*/ 96 h 217"/>
                <a:gd name="T34" fmla="*/ 456 w 1189"/>
                <a:gd name="T35" fmla="*/ 60 h 217"/>
                <a:gd name="T36" fmla="*/ 480 w 1189"/>
                <a:gd name="T37" fmla="*/ 24 h 217"/>
                <a:gd name="T38" fmla="*/ 516 w 1189"/>
                <a:gd name="T39" fmla="*/ 0 h 217"/>
                <a:gd name="T40" fmla="*/ 552 w 1189"/>
                <a:gd name="T41" fmla="*/ 0 h 217"/>
                <a:gd name="T42" fmla="*/ 588 w 1189"/>
                <a:gd name="T43" fmla="*/ 0 h 217"/>
                <a:gd name="T44" fmla="*/ 612 w 1189"/>
                <a:gd name="T45" fmla="*/ 36 h 217"/>
                <a:gd name="T46" fmla="*/ 648 w 1189"/>
                <a:gd name="T47" fmla="*/ 72 h 217"/>
                <a:gd name="T48" fmla="*/ 660 w 1189"/>
                <a:gd name="T49" fmla="*/ 108 h 217"/>
                <a:gd name="T50" fmla="*/ 684 w 1189"/>
                <a:gd name="T51" fmla="*/ 144 h 217"/>
                <a:gd name="T52" fmla="*/ 708 w 1189"/>
                <a:gd name="T53" fmla="*/ 180 h 217"/>
                <a:gd name="T54" fmla="*/ 744 w 1189"/>
                <a:gd name="T55" fmla="*/ 204 h 217"/>
                <a:gd name="T56" fmla="*/ 780 w 1189"/>
                <a:gd name="T57" fmla="*/ 192 h 217"/>
                <a:gd name="T58" fmla="*/ 792 w 1189"/>
                <a:gd name="T59" fmla="*/ 156 h 217"/>
                <a:gd name="T60" fmla="*/ 816 w 1189"/>
                <a:gd name="T61" fmla="*/ 120 h 217"/>
                <a:gd name="T62" fmla="*/ 828 w 1189"/>
                <a:gd name="T63" fmla="*/ 84 h 217"/>
                <a:gd name="T64" fmla="*/ 840 w 1189"/>
                <a:gd name="T65" fmla="*/ 48 h 217"/>
                <a:gd name="T66" fmla="*/ 828 w 1189"/>
                <a:gd name="T67" fmla="*/ 12 h 217"/>
                <a:gd name="T68" fmla="*/ 864 w 1189"/>
                <a:gd name="T69" fmla="*/ 12 h 217"/>
                <a:gd name="T70" fmla="*/ 900 w 1189"/>
                <a:gd name="T71" fmla="*/ 12 h 217"/>
                <a:gd name="T72" fmla="*/ 936 w 1189"/>
                <a:gd name="T73" fmla="*/ 12 h 217"/>
                <a:gd name="T74" fmla="*/ 972 w 1189"/>
                <a:gd name="T75" fmla="*/ 24 h 217"/>
                <a:gd name="T76" fmla="*/ 984 w 1189"/>
                <a:gd name="T77" fmla="*/ 60 h 217"/>
                <a:gd name="T78" fmla="*/ 1020 w 1189"/>
                <a:gd name="T79" fmla="*/ 96 h 217"/>
                <a:gd name="T80" fmla="*/ 1032 w 1189"/>
                <a:gd name="T81" fmla="*/ 132 h 217"/>
                <a:gd name="T82" fmla="*/ 1056 w 1189"/>
                <a:gd name="T83" fmla="*/ 168 h 217"/>
                <a:gd name="T84" fmla="*/ 1068 w 1189"/>
                <a:gd name="T85" fmla="*/ 204 h 217"/>
                <a:gd name="T86" fmla="*/ 1104 w 1189"/>
                <a:gd name="T87" fmla="*/ 216 h 217"/>
                <a:gd name="T88" fmla="*/ 1140 w 1189"/>
                <a:gd name="T89" fmla="*/ 192 h 217"/>
                <a:gd name="T90" fmla="*/ 1152 w 1189"/>
                <a:gd name="T91" fmla="*/ 156 h 217"/>
                <a:gd name="T92" fmla="*/ 1164 w 1189"/>
                <a:gd name="T93" fmla="*/ 120 h 217"/>
                <a:gd name="T94" fmla="*/ 1176 w 1189"/>
                <a:gd name="T95" fmla="*/ 84 h 217"/>
                <a:gd name="T96" fmla="*/ 1188 w 1189"/>
                <a:gd name="T97" fmla="*/ 48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9"/>
                <a:gd name="T148" fmla="*/ 0 h 217"/>
                <a:gd name="T149" fmla="*/ 1189 w 1189"/>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9" h="217">
                  <a:moveTo>
                    <a:pt x="0" y="180"/>
                  </a:moveTo>
                  <a:lnTo>
                    <a:pt x="12" y="144"/>
                  </a:lnTo>
                  <a:lnTo>
                    <a:pt x="24" y="108"/>
                  </a:lnTo>
                  <a:lnTo>
                    <a:pt x="48" y="72"/>
                  </a:lnTo>
                  <a:lnTo>
                    <a:pt x="72" y="36"/>
                  </a:lnTo>
                  <a:lnTo>
                    <a:pt x="108" y="12"/>
                  </a:lnTo>
                  <a:lnTo>
                    <a:pt x="144" y="0"/>
                  </a:lnTo>
                  <a:lnTo>
                    <a:pt x="180" y="24"/>
                  </a:lnTo>
                  <a:lnTo>
                    <a:pt x="216" y="60"/>
                  </a:lnTo>
                  <a:lnTo>
                    <a:pt x="252" y="84"/>
                  </a:lnTo>
                  <a:lnTo>
                    <a:pt x="264" y="120"/>
                  </a:lnTo>
                  <a:lnTo>
                    <a:pt x="288" y="156"/>
                  </a:lnTo>
                  <a:lnTo>
                    <a:pt x="324" y="180"/>
                  </a:lnTo>
                  <a:lnTo>
                    <a:pt x="360" y="192"/>
                  </a:lnTo>
                  <a:lnTo>
                    <a:pt x="396" y="168"/>
                  </a:lnTo>
                  <a:lnTo>
                    <a:pt x="420" y="132"/>
                  </a:lnTo>
                  <a:lnTo>
                    <a:pt x="444" y="96"/>
                  </a:lnTo>
                  <a:lnTo>
                    <a:pt x="456" y="60"/>
                  </a:lnTo>
                  <a:lnTo>
                    <a:pt x="480" y="24"/>
                  </a:lnTo>
                  <a:lnTo>
                    <a:pt x="516" y="0"/>
                  </a:lnTo>
                  <a:lnTo>
                    <a:pt x="552" y="0"/>
                  </a:lnTo>
                  <a:lnTo>
                    <a:pt x="588" y="0"/>
                  </a:lnTo>
                  <a:lnTo>
                    <a:pt x="612" y="36"/>
                  </a:lnTo>
                  <a:lnTo>
                    <a:pt x="648" y="72"/>
                  </a:lnTo>
                  <a:lnTo>
                    <a:pt x="660" y="108"/>
                  </a:lnTo>
                  <a:lnTo>
                    <a:pt x="684" y="144"/>
                  </a:lnTo>
                  <a:lnTo>
                    <a:pt x="708" y="180"/>
                  </a:lnTo>
                  <a:lnTo>
                    <a:pt x="744" y="204"/>
                  </a:lnTo>
                  <a:lnTo>
                    <a:pt x="780" y="192"/>
                  </a:lnTo>
                  <a:lnTo>
                    <a:pt x="792" y="156"/>
                  </a:lnTo>
                  <a:lnTo>
                    <a:pt x="816" y="120"/>
                  </a:lnTo>
                  <a:lnTo>
                    <a:pt x="828" y="84"/>
                  </a:lnTo>
                  <a:lnTo>
                    <a:pt x="840" y="48"/>
                  </a:lnTo>
                  <a:lnTo>
                    <a:pt x="828" y="12"/>
                  </a:lnTo>
                  <a:lnTo>
                    <a:pt x="864" y="12"/>
                  </a:lnTo>
                  <a:lnTo>
                    <a:pt x="900" y="12"/>
                  </a:lnTo>
                  <a:lnTo>
                    <a:pt x="936" y="12"/>
                  </a:lnTo>
                  <a:lnTo>
                    <a:pt x="972" y="24"/>
                  </a:lnTo>
                  <a:lnTo>
                    <a:pt x="984" y="60"/>
                  </a:lnTo>
                  <a:lnTo>
                    <a:pt x="1020" y="96"/>
                  </a:lnTo>
                  <a:lnTo>
                    <a:pt x="1032" y="132"/>
                  </a:lnTo>
                  <a:lnTo>
                    <a:pt x="1056" y="168"/>
                  </a:lnTo>
                  <a:lnTo>
                    <a:pt x="1068" y="204"/>
                  </a:lnTo>
                  <a:lnTo>
                    <a:pt x="1104" y="216"/>
                  </a:lnTo>
                  <a:lnTo>
                    <a:pt x="1140" y="192"/>
                  </a:lnTo>
                  <a:lnTo>
                    <a:pt x="1152" y="156"/>
                  </a:lnTo>
                  <a:lnTo>
                    <a:pt x="1164" y="120"/>
                  </a:lnTo>
                  <a:lnTo>
                    <a:pt x="1176" y="84"/>
                  </a:lnTo>
                  <a:lnTo>
                    <a:pt x="1188" y="48"/>
                  </a:lnTo>
                </a:path>
              </a:pathLst>
            </a:custGeom>
            <a:noFill/>
            <a:ln w="1270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092" name="Rectangle 18"/>
            <p:cNvSpPr>
              <a:spLocks noChangeArrowheads="1"/>
            </p:cNvSpPr>
            <p:nvPr/>
          </p:nvSpPr>
          <p:spPr bwMode="auto">
            <a:xfrm>
              <a:off x="3639" y="1364"/>
              <a:ext cx="4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DNA</a:t>
              </a:r>
            </a:p>
          </p:txBody>
        </p:sp>
        <p:sp>
          <p:nvSpPr>
            <p:cNvPr id="131093" name="Line 19"/>
            <p:cNvSpPr>
              <a:spLocks noChangeShapeType="1"/>
            </p:cNvSpPr>
            <p:nvPr/>
          </p:nvSpPr>
          <p:spPr bwMode="auto">
            <a:xfrm>
              <a:off x="3696" y="1832"/>
              <a:ext cx="0" cy="32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4" name="Freeform 20"/>
            <p:cNvSpPr>
              <a:spLocks/>
            </p:cNvSpPr>
            <p:nvPr/>
          </p:nvSpPr>
          <p:spPr bwMode="auto">
            <a:xfrm>
              <a:off x="3060" y="2208"/>
              <a:ext cx="1501" cy="157"/>
            </a:xfrm>
            <a:custGeom>
              <a:avLst/>
              <a:gdLst>
                <a:gd name="T0" fmla="*/ 12 w 1501"/>
                <a:gd name="T1" fmla="*/ 96 h 157"/>
                <a:gd name="T2" fmla="*/ 0 w 1501"/>
                <a:gd name="T3" fmla="*/ 60 h 157"/>
                <a:gd name="T4" fmla="*/ 36 w 1501"/>
                <a:gd name="T5" fmla="*/ 48 h 157"/>
                <a:gd name="T6" fmla="*/ 72 w 1501"/>
                <a:gd name="T7" fmla="*/ 36 h 157"/>
                <a:gd name="T8" fmla="*/ 108 w 1501"/>
                <a:gd name="T9" fmla="*/ 36 h 157"/>
                <a:gd name="T10" fmla="*/ 144 w 1501"/>
                <a:gd name="T11" fmla="*/ 36 h 157"/>
                <a:gd name="T12" fmla="*/ 180 w 1501"/>
                <a:gd name="T13" fmla="*/ 36 h 157"/>
                <a:gd name="T14" fmla="*/ 216 w 1501"/>
                <a:gd name="T15" fmla="*/ 48 h 157"/>
                <a:gd name="T16" fmla="*/ 252 w 1501"/>
                <a:gd name="T17" fmla="*/ 60 h 157"/>
                <a:gd name="T18" fmla="*/ 288 w 1501"/>
                <a:gd name="T19" fmla="*/ 60 h 157"/>
                <a:gd name="T20" fmla="*/ 324 w 1501"/>
                <a:gd name="T21" fmla="*/ 72 h 157"/>
                <a:gd name="T22" fmla="*/ 360 w 1501"/>
                <a:gd name="T23" fmla="*/ 84 h 157"/>
                <a:gd name="T24" fmla="*/ 396 w 1501"/>
                <a:gd name="T25" fmla="*/ 108 h 157"/>
                <a:gd name="T26" fmla="*/ 432 w 1501"/>
                <a:gd name="T27" fmla="*/ 120 h 157"/>
                <a:gd name="T28" fmla="*/ 468 w 1501"/>
                <a:gd name="T29" fmla="*/ 144 h 157"/>
                <a:gd name="T30" fmla="*/ 504 w 1501"/>
                <a:gd name="T31" fmla="*/ 144 h 157"/>
                <a:gd name="T32" fmla="*/ 540 w 1501"/>
                <a:gd name="T33" fmla="*/ 156 h 157"/>
                <a:gd name="T34" fmla="*/ 576 w 1501"/>
                <a:gd name="T35" fmla="*/ 156 h 157"/>
                <a:gd name="T36" fmla="*/ 612 w 1501"/>
                <a:gd name="T37" fmla="*/ 156 h 157"/>
                <a:gd name="T38" fmla="*/ 648 w 1501"/>
                <a:gd name="T39" fmla="*/ 132 h 157"/>
                <a:gd name="T40" fmla="*/ 684 w 1501"/>
                <a:gd name="T41" fmla="*/ 120 h 157"/>
                <a:gd name="T42" fmla="*/ 720 w 1501"/>
                <a:gd name="T43" fmla="*/ 96 h 157"/>
                <a:gd name="T44" fmla="*/ 744 w 1501"/>
                <a:gd name="T45" fmla="*/ 60 h 157"/>
                <a:gd name="T46" fmla="*/ 780 w 1501"/>
                <a:gd name="T47" fmla="*/ 36 h 157"/>
                <a:gd name="T48" fmla="*/ 816 w 1501"/>
                <a:gd name="T49" fmla="*/ 12 h 157"/>
                <a:gd name="T50" fmla="*/ 852 w 1501"/>
                <a:gd name="T51" fmla="*/ 0 h 157"/>
                <a:gd name="T52" fmla="*/ 888 w 1501"/>
                <a:gd name="T53" fmla="*/ 0 h 157"/>
                <a:gd name="T54" fmla="*/ 924 w 1501"/>
                <a:gd name="T55" fmla="*/ 0 h 157"/>
                <a:gd name="T56" fmla="*/ 960 w 1501"/>
                <a:gd name="T57" fmla="*/ 0 h 157"/>
                <a:gd name="T58" fmla="*/ 996 w 1501"/>
                <a:gd name="T59" fmla="*/ 0 h 157"/>
                <a:gd name="T60" fmla="*/ 1032 w 1501"/>
                <a:gd name="T61" fmla="*/ 12 h 157"/>
                <a:gd name="T62" fmla="*/ 1068 w 1501"/>
                <a:gd name="T63" fmla="*/ 24 h 157"/>
                <a:gd name="T64" fmla="*/ 1104 w 1501"/>
                <a:gd name="T65" fmla="*/ 48 h 157"/>
                <a:gd name="T66" fmla="*/ 1140 w 1501"/>
                <a:gd name="T67" fmla="*/ 60 h 157"/>
                <a:gd name="T68" fmla="*/ 1176 w 1501"/>
                <a:gd name="T69" fmla="*/ 72 h 157"/>
                <a:gd name="T70" fmla="*/ 1212 w 1501"/>
                <a:gd name="T71" fmla="*/ 96 h 157"/>
                <a:gd name="T72" fmla="*/ 1248 w 1501"/>
                <a:gd name="T73" fmla="*/ 108 h 157"/>
                <a:gd name="T74" fmla="*/ 1284 w 1501"/>
                <a:gd name="T75" fmla="*/ 120 h 157"/>
                <a:gd name="T76" fmla="*/ 1320 w 1501"/>
                <a:gd name="T77" fmla="*/ 132 h 157"/>
                <a:gd name="T78" fmla="*/ 1356 w 1501"/>
                <a:gd name="T79" fmla="*/ 132 h 157"/>
                <a:gd name="T80" fmla="*/ 1392 w 1501"/>
                <a:gd name="T81" fmla="*/ 120 h 157"/>
                <a:gd name="T82" fmla="*/ 1428 w 1501"/>
                <a:gd name="T83" fmla="*/ 96 h 157"/>
                <a:gd name="T84" fmla="*/ 1464 w 1501"/>
                <a:gd name="T85" fmla="*/ 60 h 157"/>
                <a:gd name="T86" fmla="*/ 1500 w 1501"/>
                <a:gd name="T87" fmla="*/ 48 h 1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01"/>
                <a:gd name="T133" fmla="*/ 0 h 157"/>
                <a:gd name="T134" fmla="*/ 1501 w 1501"/>
                <a:gd name="T135" fmla="*/ 157 h 1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01" h="157">
                  <a:moveTo>
                    <a:pt x="12" y="96"/>
                  </a:moveTo>
                  <a:lnTo>
                    <a:pt x="0" y="60"/>
                  </a:lnTo>
                  <a:lnTo>
                    <a:pt x="36" y="48"/>
                  </a:lnTo>
                  <a:lnTo>
                    <a:pt x="72" y="36"/>
                  </a:lnTo>
                  <a:lnTo>
                    <a:pt x="108" y="36"/>
                  </a:lnTo>
                  <a:lnTo>
                    <a:pt x="144" y="36"/>
                  </a:lnTo>
                  <a:lnTo>
                    <a:pt x="180" y="36"/>
                  </a:lnTo>
                  <a:lnTo>
                    <a:pt x="216" y="48"/>
                  </a:lnTo>
                  <a:lnTo>
                    <a:pt x="252" y="60"/>
                  </a:lnTo>
                  <a:lnTo>
                    <a:pt x="288" y="60"/>
                  </a:lnTo>
                  <a:lnTo>
                    <a:pt x="324" y="72"/>
                  </a:lnTo>
                  <a:lnTo>
                    <a:pt x="360" y="84"/>
                  </a:lnTo>
                  <a:lnTo>
                    <a:pt x="396" y="108"/>
                  </a:lnTo>
                  <a:lnTo>
                    <a:pt x="432" y="120"/>
                  </a:lnTo>
                  <a:lnTo>
                    <a:pt x="468" y="144"/>
                  </a:lnTo>
                  <a:lnTo>
                    <a:pt x="504" y="144"/>
                  </a:lnTo>
                  <a:lnTo>
                    <a:pt x="540" y="156"/>
                  </a:lnTo>
                  <a:lnTo>
                    <a:pt x="576" y="156"/>
                  </a:lnTo>
                  <a:lnTo>
                    <a:pt x="612" y="156"/>
                  </a:lnTo>
                  <a:lnTo>
                    <a:pt x="648" y="132"/>
                  </a:lnTo>
                  <a:lnTo>
                    <a:pt x="684" y="120"/>
                  </a:lnTo>
                  <a:lnTo>
                    <a:pt x="720" y="96"/>
                  </a:lnTo>
                  <a:lnTo>
                    <a:pt x="744" y="60"/>
                  </a:lnTo>
                  <a:lnTo>
                    <a:pt x="780" y="36"/>
                  </a:lnTo>
                  <a:lnTo>
                    <a:pt x="816" y="12"/>
                  </a:lnTo>
                  <a:lnTo>
                    <a:pt x="852" y="0"/>
                  </a:lnTo>
                  <a:lnTo>
                    <a:pt x="888" y="0"/>
                  </a:lnTo>
                  <a:lnTo>
                    <a:pt x="924" y="0"/>
                  </a:lnTo>
                  <a:lnTo>
                    <a:pt x="960" y="0"/>
                  </a:lnTo>
                  <a:lnTo>
                    <a:pt x="996" y="0"/>
                  </a:lnTo>
                  <a:lnTo>
                    <a:pt x="1032" y="12"/>
                  </a:lnTo>
                  <a:lnTo>
                    <a:pt x="1068" y="24"/>
                  </a:lnTo>
                  <a:lnTo>
                    <a:pt x="1104" y="48"/>
                  </a:lnTo>
                  <a:lnTo>
                    <a:pt x="1140" y="60"/>
                  </a:lnTo>
                  <a:lnTo>
                    <a:pt x="1176" y="72"/>
                  </a:lnTo>
                  <a:lnTo>
                    <a:pt x="1212" y="96"/>
                  </a:lnTo>
                  <a:lnTo>
                    <a:pt x="1248" y="108"/>
                  </a:lnTo>
                  <a:lnTo>
                    <a:pt x="1284" y="120"/>
                  </a:lnTo>
                  <a:lnTo>
                    <a:pt x="1320" y="132"/>
                  </a:lnTo>
                  <a:lnTo>
                    <a:pt x="1356" y="132"/>
                  </a:lnTo>
                  <a:lnTo>
                    <a:pt x="1392" y="120"/>
                  </a:lnTo>
                  <a:lnTo>
                    <a:pt x="1428" y="96"/>
                  </a:lnTo>
                  <a:lnTo>
                    <a:pt x="1464" y="60"/>
                  </a:lnTo>
                  <a:lnTo>
                    <a:pt x="1500" y="48"/>
                  </a:lnTo>
                </a:path>
              </a:pathLst>
            </a:custGeom>
            <a:noFill/>
            <a:ln w="25400" cap="rnd">
              <a:solidFill>
                <a:srgbClr val="B5006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095" name="Freeform 22"/>
            <p:cNvSpPr>
              <a:spLocks/>
            </p:cNvSpPr>
            <p:nvPr/>
          </p:nvSpPr>
          <p:spPr bwMode="auto">
            <a:xfrm>
              <a:off x="3216" y="2856"/>
              <a:ext cx="1093" cy="73"/>
            </a:xfrm>
            <a:custGeom>
              <a:avLst/>
              <a:gdLst>
                <a:gd name="T0" fmla="*/ 0 w 1093"/>
                <a:gd name="T1" fmla="*/ 24 h 73"/>
                <a:gd name="T2" fmla="*/ 36 w 1093"/>
                <a:gd name="T3" fmla="*/ 24 h 73"/>
                <a:gd name="T4" fmla="*/ 72 w 1093"/>
                <a:gd name="T5" fmla="*/ 36 h 73"/>
                <a:gd name="T6" fmla="*/ 120 w 1093"/>
                <a:gd name="T7" fmla="*/ 36 h 73"/>
                <a:gd name="T8" fmla="*/ 156 w 1093"/>
                <a:gd name="T9" fmla="*/ 36 h 73"/>
                <a:gd name="T10" fmla="*/ 192 w 1093"/>
                <a:gd name="T11" fmla="*/ 12 h 73"/>
                <a:gd name="T12" fmla="*/ 228 w 1093"/>
                <a:gd name="T13" fmla="*/ 12 h 73"/>
                <a:gd name="T14" fmla="*/ 264 w 1093"/>
                <a:gd name="T15" fmla="*/ 0 h 73"/>
                <a:gd name="T16" fmla="*/ 300 w 1093"/>
                <a:gd name="T17" fmla="*/ 0 h 73"/>
                <a:gd name="T18" fmla="*/ 336 w 1093"/>
                <a:gd name="T19" fmla="*/ 0 h 73"/>
                <a:gd name="T20" fmla="*/ 372 w 1093"/>
                <a:gd name="T21" fmla="*/ 0 h 73"/>
                <a:gd name="T22" fmla="*/ 408 w 1093"/>
                <a:gd name="T23" fmla="*/ 24 h 73"/>
                <a:gd name="T24" fmla="*/ 444 w 1093"/>
                <a:gd name="T25" fmla="*/ 36 h 73"/>
                <a:gd name="T26" fmla="*/ 480 w 1093"/>
                <a:gd name="T27" fmla="*/ 60 h 73"/>
                <a:gd name="T28" fmla="*/ 516 w 1093"/>
                <a:gd name="T29" fmla="*/ 60 h 73"/>
                <a:gd name="T30" fmla="*/ 564 w 1093"/>
                <a:gd name="T31" fmla="*/ 72 h 73"/>
                <a:gd name="T32" fmla="*/ 600 w 1093"/>
                <a:gd name="T33" fmla="*/ 72 h 73"/>
                <a:gd name="T34" fmla="*/ 636 w 1093"/>
                <a:gd name="T35" fmla="*/ 72 h 73"/>
                <a:gd name="T36" fmla="*/ 672 w 1093"/>
                <a:gd name="T37" fmla="*/ 72 h 73"/>
                <a:gd name="T38" fmla="*/ 708 w 1093"/>
                <a:gd name="T39" fmla="*/ 60 h 73"/>
                <a:gd name="T40" fmla="*/ 744 w 1093"/>
                <a:gd name="T41" fmla="*/ 36 h 73"/>
                <a:gd name="T42" fmla="*/ 780 w 1093"/>
                <a:gd name="T43" fmla="*/ 24 h 73"/>
                <a:gd name="T44" fmla="*/ 816 w 1093"/>
                <a:gd name="T45" fmla="*/ 12 h 73"/>
                <a:gd name="T46" fmla="*/ 864 w 1093"/>
                <a:gd name="T47" fmla="*/ 12 h 73"/>
                <a:gd name="T48" fmla="*/ 900 w 1093"/>
                <a:gd name="T49" fmla="*/ 12 h 73"/>
                <a:gd name="T50" fmla="*/ 948 w 1093"/>
                <a:gd name="T51" fmla="*/ 12 h 73"/>
                <a:gd name="T52" fmla="*/ 984 w 1093"/>
                <a:gd name="T53" fmla="*/ 12 h 73"/>
                <a:gd name="T54" fmla="*/ 1020 w 1093"/>
                <a:gd name="T55" fmla="*/ 12 h 73"/>
                <a:gd name="T56" fmla="*/ 1056 w 1093"/>
                <a:gd name="T57" fmla="*/ 12 h 73"/>
                <a:gd name="T58" fmla="*/ 1092 w 1093"/>
                <a:gd name="T59" fmla="*/ 12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93"/>
                <a:gd name="T91" fmla="*/ 0 h 73"/>
                <a:gd name="T92" fmla="*/ 1093 w 1093"/>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93" h="73">
                  <a:moveTo>
                    <a:pt x="0" y="24"/>
                  </a:moveTo>
                  <a:lnTo>
                    <a:pt x="36" y="24"/>
                  </a:lnTo>
                  <a:lnTo>
                    <a:pt x="72" y="36"/>
                  </a:lnTo>
                  <a:lnTo>
                    <a:pt x="120" y="36"/>
                  </a:lnTo>
                  <a:lnTo>
                    <a:pt x="156" y="36"/>
                  </a:lnTo>
                  <a:lnTo>
                    <a:pt x="192" y="12"/>
                  </a:lnTo>
                  <a:lnTo>
                    <a:pt x="228" y="12"/>
                  </a:lnTo>
                  <a:lnTo>
                    <a:pt x="264" y="0"/>
                  </a:lnTo>
                  <a:lnTo>
                    <a:pt x="300" y="0"/>
                  </a:lnTo>
                  <a:lnTo>
                    <a:pt x="336" y="0"/>
                  </a:lnTo>
                  <a:lnTo>
                    <a:pt x="372" y="0"/>
                  </a:lnTo>
                  <a:lnTo>
                    <a:pt x="408" y="24"/>
                  </a:lnTo>
                  <a:lnTo>
                    <a:pt x="444" y="36"/>
                  </a:lnTo>
                  <a:lnTo>
                    <a:pt x="480" y="60"/>
                  </a:lnTo>
                  <a:lnTo>
                    <a:pt x="516" y="60"/>
                  </a:lnTo>
                  <a:lnTo>
                    <a:pt x="564" y="72"/>
                  </a:lnTo>
                  <a:lnTo>
                    <a:pt x="600" y="72"/>
                  </a:lnTo>
                  <a:lnTo>
                    <a:pt x="636" y="72"/>
                  </a:lnTo>
                  <a:lnTo>
                    <a:pt x="672" y="72"/>
                  </a:lnTo>
                  <a:lnTo>
                    <a:pt x="708" y="60"/>
                  </a:lnTo>
                  <a:lnTo>
                    <a:pt x="744" y="36"/>
                  </a:lnTo>
                  <a:lnTo>
                    <a:pt x="780" y="24"/>
                  </a:lnTo>
                  <a:lnTo>
                    <a:pt x="816" y="12"/>
                  </a:lnTo>
                  <a:lnTo>
                    <a:pt x="864" y="12"/>
                  </a:lnTo>
                  <a:lnTo>
                    <a:pt x="900" y="12"/>
                  </a:lnTo>
                  <a:lnTo>
                    <a:pt x="948" y="12"/>
                  </a:lnTo>
                  <a:lnTo>
                    <a:pt x="984" y="12"/>
                  </a:lnTo>
                  <a:lnTo>
                    <a:pt x="1020" y="12"/>
                  </a:lnTo>
                  <a:lnTo>
                    <a:pt x="1056" y="12"/>
                  </a:lnTo>
                  <a:lnTo>
                    <a:pt x="1092" y="12"/>
                  </a:lnTo>
                </a:path>
              </a:pathLst>
            </a:custGeom>
            <a:noFill/>
            <a:ln w="25400" cap="rnd">
              <a:solidFill>
                <a:srgbClr val="6E004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096" name="Line 23"/>
            <p:cNvSpPr>
              <a:spLocks noChangeShapeType="1"/>
            </p:cNvSpPr>
            <p:nvPr/>
          </p:nvSpPr>
          <p:spPr bwMode="auto">
            <a:xfrm>
              <a:off x="3696" y="2456"/>
              <a:ext cx="0" cy="32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7" name="Rectangle 24"/>
            <p:cNvSpPr>
              <a:spLocks noChangeArrowheads="1"/>
            </p:cNvSpPr>
            <p:nvPr/>
          </p:nvSpPr>
          <p:spPr bwMode="auto">
            <a:xfrm>
              <a:off x="3783" y="2660"/>
              <a:ext cx="60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mRNA</a:t>
              </a:r>
            </a:p>
          </p:txBody>
        </p:sp>
        <p:sp>
          <p:nvSpPr>
            <p:cNvPr id="131098" name="Line 25"/>
            <p:cNvSpPr>
              <a:spLocks noChangeShapeType="1"/>
            </p:cNvSpPr>
            <p:nvPr/>
          </p:nvSpPr>
          <p:spPr bwMode="auto">
            <a:xfrm>
              <a:off x="3696" y="3032"/>
              <a:ext cx="0" cy="32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9" name="Freeform 26"/>
            <p:cNvSpPr>
              <a:spLocks/>
            </p:cNvSpPr>
            <p:nvPr/>
          </p:nvSpPr>
          <p:spPr bwMode="auto">
            <a:xfrm>
              <a:off x="3804" y="3408"/>
              <a:ext cx="301" cy="217"/>
            </a:xfrm>
            <a:custGeom>
              <a:avLst/>
              <a:gdLst>
                <a:gd name="T0" fmla="*/ 36 w 301"/>
                <a:gd name="T1" fmla="*/ 192 h 217"/>
                <a:gd name="T2" fmla="*/ 72 w 301"/>
                <a:gd name="T3" fmla="*/ 216 h 217"/>
                <a:gd name="T4" fmla="*/ 108 w 301"/>
                <a:gd name="T5" fmla="*/ 216 h 217"/>
                <a:gd name="T6" fmla="*/ 144 w 301"/>
                <a:gd name="T7" fmla="*/ 216 h 217"/>
                <a:gd name="T8" fmla="*/ 180 w 301"/>
                <a:gd name="T9" fmla="*/ 216 h 217"/>
                <a:gd name="T10" fmla="*/ 216 w 301"/>
                <a:gd name="T11" fmla="*/ 216 h 217"/>
                <a:gd name="T12" fmla="*/ 252 w 301"/>
                <a:gd name="T13" fmla="*/ 216 h 217"/>
                <a:gd name="T14" fmla="*/ 288 w 301"/>
                <a:gd name="T15" fmla="*/ 216 h 217"/>
                <a:gd name="T16" fmla="*/ 300 w 301"/>
                <a:gd name="T17" fmla="*/ 180 h 217"/>
                <a:gd name="T18" fmla="*/ 300 w 301"/>
                <a:gd name="T19" fmla="*/ 144 h 217"/>
                <a:gd name="T20" fmla="*/ 300 w 301"/>
                <a:gd name="T21" fmla="*/ 108 h 217"/>
                <a:gd name="T22" fmla="*/ 276 w 301"/>
                <a:gd name="T23" fmla="*/ 72 h 217"/>
                <a:gd name="T24" fmla="*/ 240 w 301"/>
                <a:gd name="T25" fmla="*/ 48 h 217"/>
                <a:gd name="T26" fmla="*/ 204 w 301"/>
                <a:gd name="T27" fmla="*/ 24 h 217"/>
                <a:gd name="T28" fmla="*/ 168 w 301"/>
                <a:gd name="T29" fmla="*/ 12 h 217"/>
                <a:gd name="T30" fmla="*/ 132 w 301"/>
                <a:gd name="T31" fmla="*/ 0 h 217"/>
                <a:gd name="T32" fmla="*/ 96 w 301"/>
                <a:gd name="T33" fmla="*/ 12 h 217"/>
                <a:gd name="T34" fmla="*/ 60 w 301"/>
                <a:gd name="T35" fmla="*/ 24 h 217"/>
                <a:gd name="T36" fmla="*/ 24 w 301"/>
                <a:gd name="T37" fmla="*/ 60 h 217"/>
                <a:gd name="T38" fmla="*/ 0 w 301"/>
                <a:gd name="T39" fmla="*/ 96 h 217"/>
                <a:gd name="T40" fmla="*/ 0 w 301"/>
                <a:gd name="T41" fmla="*/ 132 h 217"/>
                <a:gd name="T42" fmla="*/ 0 w 301"/>
                <a:gd name="T43" fmla="*/ 168 h 217"/>
                <a:gd name="T44" fmla="*/ 12 w 301"/>
                <a:gd name="T45" fmla="*/ 204 h 217"/>
                <a:gd name="T46" fmla="*/ 48 w 301"/>
                <a:gd name="T47" fmla="*/ 216 h 217"/>
                <a:gd name="T48" fmla="*/ 84 w 301"/>
                <a:gd name="T49" fmla="*/ 216 h 217"/>
                <a:gd name="T50" fmla="*/ 36 w 301"/>
                <a:gd name="T51" fmla="*/ 192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1"/>
                <a:gd name="T79" fmla="*/ 0 h 217"/>
                <a:gd name="T80" fmla="*/ 301 w 301"/>
                <a:gd name="T81" fmla="*/ 217 h 2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1" h="217">
                  <a:moveTo>
                    <a:pt x="36" y="192"/>
                  </a:moveTo>
                  <a:lnTo>
                    <a:pt x="72" y="216"/>
                  </a:lnTo>
                  <a:lnTo>
                    <a:pt x="108" y="216"/>
                  </a:lnTo>
                  <a:lnTo>
                    <a:pt x="144" y="216"/>
                  </a:lnTo>
                  <a:lnTo>
                    <a:pt x="180" y="216"/>
                  </a:lnTo>
                  <a:lnTo>
                    <a:pt x="216" y="216"/>
                  </a:lnTo>
                  <a:lnTo>
                    <a:pt x="252" y="216"/>
                  </a:lnTo>
                  <a:lnTo>
                    <a:pt x="288" y="216"/>
                  </a:lnTo>
                  <a:lnTo>
                    <a:pt x="300" y="180"/>
                  </a:lnTo>
                  <a:lnTo>
                    <a:pt x="300" y="144"/>
                  </a:lnTo>
                  <a:lnTo>
                    <a:pt x="300" y="108"/>
                  </a:lnTo>
                  <a:lnTo>
                    <a:pt x="276" y="72"/>
                  </a:lnTo>
                  <a:lnTo>
                    <a:pt x="240" y="48"/>
                  </a:lnTo>
                  <a:lnTo>
                    <a:pt x="204" y="24"/>
                  </a:lnTo>
                  <a:lnTo>
                    <a:pt x="168" y="12"/>
                  </a:lnTo>
                  <a:lnTo>
                    <a:pt x="132" y="0"/>
                  </a:lnTo>
                  <a:lnTo>
                    <a:pt x="96" y="12"/>
                  </a:lnTo>
                  <a:lnTo>
                    <a:pt x="60" y="24"/>
                  </a:lnTo>
                  <a:lnTo>
                    <a:pt x="24" y="60"/>
                  </a:lnTo>
                  <a:lnTo>
                    <a:pt x="0" y="96"/>
                  </a:lnTo>
                  <a:lnTo>
                    <a:pt x="0" y="132"/>
                  </a:lnTo>
                  <a:lnTo>
                    <a:pt x="0" y="168"/>
                  </a:lnTo>
                  <a:lnTo>
                    <a:pt x="12" y="204"/>
                  </a:lnTo>
                  <a:lnTo>
                    <a:pt x="48" y="216"/>
                  </a:lnTo>
                  <a:lnTo>
                    <a:pt x="84" y="216"/>
                  </a:lnTo>
                  <a:lnTo>
                    <a:pt x="36" y="192"/>
                  </a:lnTo>
                </a:path>
              </a:pathLst>
            </a:custGeom>
            <a:solidFill>
              <a:schemeClr val="accent1"/>
            </a:solidFill>
            <a:ln w="12700" cap="rnd">
              <a:solidFill>
                <a:schemeClr val="tx1"/>
              </a:solidFill>
              <a:round/>
              <a:headEnd/>
              <a:tailEnd/>
            </a:ln>
          </p:spPr>
          <p:txBody>
            <a:bodyPr/>
            <a:lstStyle/>
            <a:p>
              <a:endParaRPr lang="en-US"/>
            </a:p>
          </p:txBody>
        </p:sp>
        <p:sp>
          <p:nvSpPr>
            <p:cNvPr id="131100" name="Freeform 27"/>
            <p:cNvSpPr>
              <a:spLocks/>
            </p:cNvSpPr>
            <p:nvPr/>
          </p:nvSpPr>
          <p:spPr bwMode="auto">
            <a:xfrm>
              <a:off x="3792" y="3600"/>
              <a:ext cx="313" cy="121"/>
            </a:xfrm>
            <a:custGeom>
              <a:avLst/>
              <a:gdLst>
                <a:gd name="T0" fmla="*/ 48 w 313"/>
                <a:gd name="T1" fmla="*/ 0 h 121"/>
                <a:gd name="T2" fmla="*/ 84 w 313"/>
                <a:gd name="T3" fmla="*/ 12 h 121"/>
                <a:gd name="T4" fmla="*/ 120 w 313"/>
                <a:gd name="T5" fmla="*/ 12 h 121"/>
                <a:gd name="T6" fmla="*/ 156 w 313"/>
                <a:gd name="T7" fmla="*/ 12 h 121"/>
                <a:gd name="T8" fmla="*/ 192 w 313"/>
                <a:gd name="T9" fmla="*/ 12 h 121"/>
                <a:gd name="T10" fmla="*/ 228 w 313"/>
                <a:gd name="T11" fmla="*/ 12 h 121"/>
                <a:gd name="T12" fmla="*/ 264 w 313"/>
                <a:gd name="T13" fmla="*/ 12 h 121"/>
                <a:gd name="T14" fmla="*/ 300 w 313"/>
                <a:gd name="T15" fmla="*/ 36 h 121"/>
                <a:gd name="T16" fmla="*/ 312 w 313"/>
                <a:gd name="T17" fmla="*/ 72 h 121"/>
                <a:gd name="T18" fmla="*/ 276 w 313"/>
                <a:gd name="T19" fmla="*/ 96 h 121"/>
                <a:gd name="T20" fmla="*/ 240 w 313"/>
                <a:gd name="T21" fmla="*/ 108 h 121"/>
                <a:gd name="T22" fmla="*/ 204 w 313"/>
                <a:gd name="T23" fmla="*/ 120 h 121"/>
                <a:gd name="T24" fmla="*/ 168 w 313"/>
                <a:gd name="T25" fmla="*/ 120 h 121"/>
                <a:gd name="T26" fmla="*/ 132 w 313"/>
                <a:gd name="T27" fmla="*/ 120 h 121"/>
                <a:gd name="T28" fmla="*/ 96 w 313"/>
                <a:gd name="T29" fmla="*/ 120 h 121"/>
                <a:gd name="T30" fmla="*/ 60 w 313"/>
                <a:gd name="T31" fmla="*/ 120 h 121"/>
                <a:gd name="T32" fmla="*/ 24 w 313"/>
                <a:gd name="T33" fmla="*/ 120 h 121"/>
                <a:gd name="T34" fmla="*/ 0 w 313"/>
                <a:gd name="T35" fmla="*/ 84 h 121"/>
                <a:gd name="T36" fmla="*/ 12 w 313"/>
                <a:gd name="T37" fmla="*/ 48 h 121"/>
                <a:gd name="T38" fmla="*/ 48 w 313"/>
                <a:gd name="T39" fmla="*/ 24 h 121"/>
                <a:gd name="T40" fmla="*/ 48 w 313"/>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3"/>
                <a:gd name="T64" fmla="*/ 0 h 121"/>
                <a:gd name="T65" fmla="*/ 313 w 313"/>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3" h="121">
                  <a:moveTo>
                    <a:pt x="48" y="0"/>
                  </a:moveTo>
                  <a:lnTo>
                    <a:pt x="84" y="12"/>
                  </a:lnTo>
                  <a:lnTo>
                    <a:pt x="120" y="12"/>
                  </a:lnTo>
                  <a:lnTo>
                    <a:pt x="156" y="12"/>
                  </a:lnTo>
                  <a:lnTo>
                    <a:pt x="192" y="12"/>
                  </a:lnTo>
                  <a:lnTo>
                    <a:pt x="228" y="12"/>
                  </a:lnTo>
                  <a:lnTo>
                    <a:pt x="264" y="12"/>
                  </a:lnTo>
                  <a:lnTo>
                    <a:pt x="300" y="36"/>
                  </a:lnTo>
                  <a:lnTo>
                    <a:pt x="312" y="72"/>
                  </a:lnTo>
                  <a:lnTo>
                    <a:pt x="276" y="96"/>
                  </a:lnTo>
                  <a:lnTo>
                    <a:pt x="240" y="108"/>
                  </a:lnTo>
                  <a:lnTo>
                    <a:pt x="204" y="120"/>
                  </a:lnTo>
                  <a:lnTo>
                    <a:pt x="168" y="120"/>
                  </a:lnTo>
                  <a:lnTo>
                    <a:pt x="132" y="120"/>
                  </a:lnTo>
                  <a:lnTo>
                    <a:pt x="96" y="120"/>
                  </a:lnTo>
                  <a:lnTo>
                    <a:pt x="60" y="120"/>
                  </a:lnTo>
                  <a:lnTo>
                    <a:pt x="24" y="120"/>
                  </a:lnTo>
                  <a:lnTo>
                    <a:pt x="0" y="84"/>
                  </a:lnTo>
                  <a:lnTo>
                    <a:pt x="12" y="48"/>
                  </a:lnTo>
                  <a:lnTo>
                    <a:pt x="48" y="24"/>
                  </a:lnTo>
                  <a:lnTo>
                    <a:pt x="48" y="0"/>
                  </a:lnTo>
                </a:path>
              </a:pathLst>
            </a:custGeom>
            <a:solidFill>
              <a:schemeClr val="accent1"/>
            </a:solidFill>
            <a:ln w="12700" cap="rnd">
              <a:solidFill>
                <a:schemeClr val="tx1"/>
              </a:solidFill>
              <a:round/>
              <a:headEnd/>
              <a:tailEnd/>
            </a:ln>
          </p:spPr>
          <p:txBody>
            <a:bodyPr/>
            <a:lstStyle/>
            <a:p>
              <a:endParaRPr lang="en-US"/>
            </a:p>
          </p:txBody>
        </p:sp>
        <p:sp>
          <p:nvSpPr>
            <p:cNvPr id="131101" name="Freeform 28"/>
            <p:cNvSpPr>
              <a:spLocks/>
            </p:cNvSpPr>
            <p:nvPr/>
          </p:nvSpPr>
          <p:spPr bwMode="auto">
            <a:xfrm>
              <a:off x="3360" y="3528"/>
              <a:ext cx="1093" cy="73"/>
            </a:xfrm>
            <a:custGeom>
              <a:avLst/>
              <a:gdLst>
                <a:gd name="T0" fmla="*/ 0 w 1093"/>
                <a:gd name="T1" fmla="*/ 24 h 73"/>
                <a:gd name="T2" fmla="*/ 36 w 1093"/>
                <a:gd name="T3" fmla="*/ 24 h 73"/>
                <a:gd name="T4" fmla="*/ 72 w 1093"/>
                <a:gd name="T5" fmla="*/ 36 h 73"/>
                <a:gd name="T6" fmla="*/ 120 w 1093"/>
                <a:gd name="T7" fmla="*/ 36 h 73"/>
                <a:gd name="T8" fmla="*/ 156 w 1093"/>
                <a:gd name="T9" fmla="*/ 36 h 73"/>
                <a:gd name="T10" fmla="*/ 192 w 1093"/>
                <a:gd name="T11" fmla="*/ 12 h 73"/>
                <a:gd name="T12" fmla="*/ 228 w 1093"/>
                <a:gd name="T13" fmla="*/ 12 h 73"/>
                <a:gd name="T14" fmla="*/ 264 w 1093"/>
                <a:gd name="T15" fmla="*/ 0 h 73"/>
                <a:gd name="T16" fmla="*/ 300 w 1093"/>
                <a:gd name="T17" fmla="*/ 0 h 73"/>
                <a:gd name="T18" fmla="*/ 336 w 1093"/>
                <a:gd name="T19" fmla="*/ 0 h 73"/>
                <a:gd name="T20" fmla="*/ 372 w 1093"/>
                <a:gd name="T21" fmla="*/ 0 h 73"/>
                <a:gd name="T22" fmla="*/ 408 w 1093"/>
                <a:gd name="T23" fmla="*/ 24 h 73"/>
                <a:gd name="T24" fmla="*/ 444 w 1093"/>
                <a:gd name="T25" fmla="*/ 36 h 73"/>
                <a:gd name="T26" fmla="*/ 480 w 1093"/>
                <a:gd name="T27" fmla="*/ 60 h 73"/>
                <a:gd name="T28" fmla="*/ 516 w 1093"/>
                <a:gd name="T29" fmla="*/ 60 h 73"/>
                <a:gd name="T30" fmla="*/ 564 w 1093"/>
                <a:gd name="T31" fmla="*/ 72 h 73"/>
                <a:gd name="T32" fmla="*/ 600 w 1093"/>
                <a:gd name="T33" fmla="*/ 72 h 73"/>
                <a:gd name="T34" fmla="*/ 636 w 1093"/>
                <a:gd name="T35" fmla="*/ 72 h 73"/>
                <a:gd name="T36" fmla="*/ 672 w 1093"/>
                <a:gd name="T37" fmla="*/ 72 h 73"/>
                <a:gd name="T38" fmla="*/ 708 w 1093"/>
                <a:gd name="T39" fmla="*/ 60 h 73"/>
                <a:gd name="T40" fmla="*/ 744 w 1093"/>
                <a:gd name="T41" fmla="*/ 36 h 73"/>
                <a:gd name="T42" fmla="*/ 780 w 1093"/>
                <a:gd name="T43" fmla="*/ 24 h 73"/>
                <a:gd name="T44" fmla="*/ 816 w 1093"/>
                <a:gd name="T45" fmla="*/ 12 h 73"/>
                <a:gd name="T46" fmla="*/ 864 w 1093"/>
                <a:gd name="T47" fmla="*/ 12 h 73"/>
                <a:gd name="T48" fmla="*/ 900 w 1093"/>
                <a:gd name="T49" fmla="*/ 12 h 73"/>
                <a:gd name="T50" fmla="*/ 948 w 1093"/>
                <a:gd name="T51" fmla="*/ 12 h 73"/>
                <a:gd name="T52" fmla="*/ 984 w 1093"/>
                <a:gd name="T53" fmla="*/ 12 h 73"/>
                <a:gd name="T54" fmla="*/ 1020 w 1093"/>
                <a:gd name="T55" fmla="*/ 12 h 73"/>
                <a:gd name="T56" fmla="*/ 1056 w 1093"/>
                <a:gd name="T57" fmla="*/ 12 h 73"/>
                <a:gd name="T58" fmla="*/ 1092 w 1093"/>
                <a:gd name="T59" fmla="*/ 12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93"/>
                <a:gd name="T91" fmla="*/ 0 h 73"/>
                <a:gd name="T92" fmla="*/ 1093 w 1093"/>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93" h="73">
                  <a:moveTo>
                    <a:pt x="0" y="24"/>
                  </a:moveTo>
                  <a:lnTo>
                    <a:pt x="36" y="24"/>
                  </a:lnTo>
                  <a:lnTo>
                    <a:pt x="72" y="36"/>
                  </a:lnTo>
                  <a:lnTo>
                    <a:pt x="120" y="36"/>
                  </a:lnTo>
                  <a:lnTo>
                    <a:pt x="156" y="36"/>
                  </a:lnTo>
                  <a:lnTo>
                    <a:pt x="192" y="12"/>
                  </a:lnTo>
                  <a:lnTo>
                    <a:pt x="228" y="12"/>
                  </a:lnTo>
                  <a:lnTo>
                    <a:pt x="264" y="0"/>
                  </a:lnTo>
                  <a:lnTo>
                    <a:pt x="300" y="0"/>
                  </a:lnTo>
                  <a:lnTo>
                    <a:pt x="336" y="0"/>
                  </a:lnTo>
                  <a:lnTo>
                    <a:pt x="372" y="0"/>
                  </a:lnTo>
                  <a:lnTo>
                    <a:pt x="408" y="24"/>
                  </a:lnTo>
                  <a:lnTo>
                    <a:pt x="444" y="36"/>
                  </a:lnTo>
                  <a:lnTo>
                    <a:pt x="480" y="60"/>
                  </a:lnTo>
                  <a:lnTo>
                    <a:pt x="516" y="60"/>
                  </a:lnTo>
                  <a:lnTo>
                    <a:pt x="564" y="72"/>
                  </a:lnTo>
                  <a:lnTo>
                    <a:pt x="600" y="72"/>
                  </a:lnTo>
                  <a:lnTo>
                    <a:pt x="636" y="72"/>
                  </a:lnTo>
                  <a:lnTo>
                    <a:pt x="672" y="72"/>
                  </a:lnTo>
                  <a:lnTo>
                    <a:pt x="708" y="60"/>
                  </a:lnTo>
                  <a:lnTo>
                    <a:pt x="744" y="36"/>
                  </a:lnTo>
                  <a:lnTo>
                    <a:pt x="780" y="24"/>
                  </a:lnTo>
                  <a:lnTo>
                    <a:pt x="816" y="12"/>
                  </a:lnTo>
                  <a:lnTo>
                    <a:pt x="864" y="12"/>
                  </a:lnTo>
                  <a:lnTo>
                    <a:pt x="900" y="12"/>
                  </a:lnTo>
                  <a:lnTo>
                    <a:pt x="948" y="12"/>
                  </a:lnTo>
                  <a:lnTo>
                    <a:pt x="984" y="12"/>
                  </a:lnTo>
                  <a:lnTo>
                    <a:pt x="1020" y="12"/>
                  </a:lnTo>
                  <a:lnTo>
                    <a:pt x="1056" y="12"/>
                  </a:lnTo>
                  <a:lnTo>
                    <a:pt x="1092" y="12"/>
                  </a:lnTo>
                </a:path>
              </a:pathLst>
            </a:custGeom>
            <a:noFill/>
            <a:ln w="25400" cap="rnd">
              <a:solidFill>
                <a:srgbClr val="6E004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102" name="Oval 29"/>
            <p:cNvSpPr>
              <a:spLocks noChangeArrowheads="1"/>
            </p:cNvSpPr>
            <p:nvPr/>
          </p:nvSpPr>
          <p:spPr bwMode="auto">
            <a:xfrm>
              <a:off x="3320" y="3800"/>
              <a:ext cx="128" cy="128"/>
            </a:xfrm>
            <a:prstGeom prst="ellipse">
              <a:avLst/>
            </a:prstGeom>
            <a:solidFill>
              <a:srgbClr val="F39FD1"/>
            </a:solidFill>
            <a:ln w="25400">
              <a:solidFill>
                <a:schemeClr val="tx1"/>
              </a:solidFill>
              <a:round/>
              <a:headEnd/>
              <a:tailEnd/>
            </a:ln>
          </p:spPr>
          <p:txBody>
            <a:bodyPr wrap="none" anchor="ctr"/>
            <a:lstStyle/>
            <a:p>
              <a:pPr eaLnBrk="0" hangingPunct="0"/>
              <a:endParaRPr lang="en-US"/>
            </a:p>
          </p:txBody>
        </p:sp>
        <p:sp>
          <p:nvSpPr>
            <p:cNvPr id="131103" name="Oval 30"/>
            <p:cNvSpPr>
              <a:spLocks noChangeArrowheads="1"/>
            </p:cNvSpPr>
            <p:nvPr/>
          </p:nvSpPr>
          <p:spPr bwMode="auto">
            <a:xfrm>
              <a:off x="3464" y="3800"/>
              <a:ext cx="128" cy="128"/>
            </a:xfrm>
            <a:prstGeom prst="ellipse">
              <a:avLst/>
            </a:prstGeom>
            <a:solidFill>
              <a:srgbClr val="F39FD1"/>
            </a:solidFill>
            <a:ln w="25400">
              <a:solidFill>
                <a:schemeClr val="tx1"/>
              </a:solidFill>
              <a:round/>
              <a:headEnd/>
              <a:tailEnd/>
            </a:ln>
          </p:spPr>
          <p:txBody>
            <a:bodyPr wrap="none" anchor="ctr"/>
            <a:lstStyle/>
            <a:p>
              <a:pPr eaLnBrk="0" hangingPunct="0"/>
              <a:endParaRPr lang="en-US"/>
            </a:p>
          </p:txBody>
        </p:sp>
        <p:sp>
          <p:nvSpPr>
            <p:cNvPr id="131104" name="Oval 31"/>
            <p:cNvSpPr>
              <a:spLocks noChangeArrowheads="1"/>
            </p:cNvSpPr>
            <p:nvPr/>
          </p:nvSpPr>
          <p:spPr bwMode="auto">
            <a:xfrm>
              <a:off x="3608" y="3752"/>
              <a:ext cx="128" cy="128"/>
            </a:xfrm>
            <a:prstGeom prst="ellipse">
              <a:avLst/>
            </a:prstGeom>
            <a:solidFill>
              <a:srgbClr val="F39FD1"/>
            </a:solidFill>
            <a:ln w="25400">
              <a:solidFill>
                <a:schemeClr val="tx1"/>
              </a:solidFill>
              <a:round/>
              <a:headEnd/>
              <a:tailEnd/>
            </a:ln>
          </p:spPr>
          <p:txBody>
            <a:bodyPr wrap="none" anchor="ctr"/>
            <a:lstStyle/>
            <a:p>
              <a:pPr eaLnBrk="0" hangingPunct="0"/>
              <a:endParaRPr lang="en-US"/>
            </a:p>
          </p:txBody>
        </p:sp>
        <p:sp>
          <p:nvSpPr>
            <p:cNvPr id="131105" name="Oval 32"/>
            <p:cNvSpPr>
              <a:spLocks noChangeArrowheads="1"/>
            </p:cNvSpPr>
            <p:nvPr/>
          </p:nvSpPr>
          <p:spPr bwMode="auto">
            <a:xfrm>
              <a:off x="3704" y="3656"/>
              <a:ext cx="128" cy="128"/>
            </a:xfrm>
            <a:prstGeom prst="ellipse">
              <a:avLst/>
            </a:prstGeom>
            <a:solidFill>
              <a:srgbClr val="F39FD1"/>
            </a:solidFill>
            <a:ln w="25400">
              <a:solidFill>
                <a:schemeClr val="tx1"/>
              </a:solidFill>
              <a:round/>
              <a:headEnd/>
              <a:tailEnd/>
            </a:ln>
          </p:spPr>
          <p:txBody>
            <a:bodyPr wrap="none" anchor="ctr"/>
            <a:lstStyle/>
            <a:p>
              <a:pPr eaLnBrk="0" hangingPunct="0"/>
              <a:endParaRPr lang="en-US"/>
            </a:p>
          </p:txBody>
        </p:sp>
        <p:sp>
          <p:nvSpPr>
            <p:cNvPr id="131106" name="Oval 33"/>
            <p:cNvSpPr>
              <a:spLocks noChangeArrowheads="1"/>
            </p:cNvSpPr>
            <p:nvPr/>
          </p:nvSpPr>
          <p:spPr bwMode="auto">
            <a:xfrm>
              <a:off x="3800" y="3560"/>
              <a:ext cx="128" cy="128"/>
            </a:xfrm>
            <a:prstGeom prst="ellipse">
              <a:avLst/>
            </a:prstGeom>
            <a:solidFill>
              <a:srgbClr val="F39FD1"/>
            </a:solidFill>
            <a:ln w="25400">
              <a:solidFill>
                <a:schemeClr val="tx1"/>
              </a:solidFill>
              <a:round/>
              <a:headEnd/>
              <a:tailEnd/>
            </a:ln>
          </p:spPr>
          <p:txBody>
            <a:bodyPr wrap="none" anchor="ctr"/>
            <a:lstStyle/>
            <a:p>
              <a:pPr eaLnBrk="0" hangingPunct="0"/>
              <a:endParaRPr lang="en-US"/>
            </a:p>
          </p:txBody>
        </p:sp>
        <p:sp>
          <p:nvSpPr>
            <p:cNvPr id="131107" name="Rectangle 34"/>
            <p:cNvSpPr>
              <a:spLocks noChangeArrowheads="1"/>
            </p:cNvSpPr>
            <p:nvPr/>
          </p:nvSpPr>
          <p:spPr bwMode="auto">
            <a:xfrm>
              <a:off x="4215" y="3092"/>
              <a:ext cx="88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Ribosome</a:t>
              </a:r>
            </a:p>
          </p:txBody>
        </p:sp>
        <p:sp>
          <p:nvSpPr>
            <p:cNvPr id="131108" name="Rectangle 35"/>
            <p:cNvSpPr>
              <a:spLocks noChangeArrowheads="1"/>
            </p:cNvSpPr>
            <p:nvPr/>
          </p:nvSpPr>
          <p:spPr bwMode="auto">
            <a:xfrm>
              <a:off x="3975" y="3716"/>
              <a:ext cx="66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Protein</a:t>
              </a:r>
            </a:p>
          </p:txBody>
        </p:sp>
        <p:sp>
          <p:nvSpPr>
            <p:cNvPr id="131109" name="Line 36"/>
            <p:cNvSpPr>
              <a:spLocks noChangeShapeType="1"/>
            </p:cNvSpPr>
            <p:nvPr/>
          </p:nvSpPr>
          <p:spPr bwMode="auto">
            <a:xfrm>
              <a:off x="3752" y="3840"/>
              <a:ext cx="224"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10" name="Line 37"/>
            <p:cNvSpPr>
              <a:spLocks noChangeShapeType="1"/>
            </p:cNvSpPr>
            <p:nvPr/>
          </p:nvSpPr>
          <p:spPr bwMode="auto">
            <a:xfrm flipV="1">
              <a:off x="4040" y="3256"/>
              <a:ext cx="176" cy="16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6422" name="Rectangle 38"/>
          <p:cNvSpPr>
            <a:spLocks noChangeArrowheads="1"/>
          </p:cNvSpPr>
          <p:nvPr/>
        </p:nvSpPr>
        <p:spPr bwMode="auto">
          <a:xfrm>
            <a:off x="290513" y="3505200"/>
            <a:ext cx="2681287" cy="1187450"/>
          </a:xfrm>
          <a:prstGeom prst="rect">
            <a:avLst/>
          </a:prstGeom>
          <a:noFill/>
          <a:ln w="12700">
            <a:noFill/>
            <a:miter lim="800000"/>
            <a:headEnd/>
            <a:tailEnd/>
          </a:ln>
          <a:effectLst/>
        </p:spPr>
        <p:txBody>
          <a:bodyPr lIns="90488" tIns="44450" rIns="90488" bIns="44450">
            <a:spAutoFit/>
          </a:bodyPr>
          <a:lstStyle/>
          <a:p>
            <a:pPr eaLnBrk="0" hangingPunct="0">
              <a:defRPr/>
            </a:pPr>
            <a:r>
              <a:rPr lang="en-US" sz="3600" b="1">
                <a:solidFill>
                  <a:srgbClr val="00279F"/>
                </a:solidFill>
                <a:effectLst>
                  <a:outerShdw blurRad="38100" dist="38100" dir="2700000" algn="tl">
                    <a:srgbClr val="DDDDDD"/>
                  </a:outerShdw>
                </a:effectLst>
                <a:cs typeface="+mn-cs"/>
              </a:rPr>
              <a:t>Eukaryotic Cell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wipe(left)">
                                      <p:cBhvr>
                                        <p:cTn id="7" dur="500"/>
                                        <p:tgtEl>
                                          <p:spTgt spid="16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22">
                                            <p:txEl>
                                              <p:pRg st="0" end="0"/>
                                            </p:txEl>
                                          </p:spTgt>
                                        </p:tgtEl>
                                        <p:attrNameLst>
                                          <p:attrName>style.visibility</p:attrName>
                                        </p:attrNameLst>
                                      </p:cBhvr>
                                      <p:to>
                                        <p:strVal val="visible"/>
                                      </p:to>
                                    </p:set>
                                    <p:animEffect transition="in" filter="wipe(left)">
                                      <p:cBhvr>
                                        <p:cTn id="12" dur="500"/>
                                        <p:tgtEl>
                                          <p:spTgt spid="1642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p:bldP spid="1642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305800" cy="1143000"/>
          </a:xfrm>
          <a:ln>
            <a:miter lim="800000"/>
            <a:headEnd/>
            <a:tailEnd/>
          </a:ln>
          <a:extLst/>
        </p:spPr>
        <p:txBody>
          <a:bodyPr/>
          <a:lstStyle/>
          <a:p>
            <a:pPr algn="ctr" eaLnBrk="1" fontAlgn="auto" hangingPunct="1">
              <a:spcAft>
                <a:spcPts val="0"/>
              </a:spcAft>
              <a:defRPr/>
            </a:pPr>
            <a:r>
              <a:rPr lang="en-IE" dirty="0" smtClean="0"/>
              <a:t>Liger Family in Chinese Zoo</a:t>
            </a:r>
            <a:endParaRPr lang="en-US" dirty="0"/>
          </a:p>
        </p:txBody>
      </p:sp>
      <p:sp>
        <p:nvSpPr>
          <p:cNvPr id="286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9EBD8F-83CD-7447-AA84-55B8D49E4C9A}" type="slidenum">
              <a:rPr lang="en-US" sz="1200">
                <a:solidFill>
                  <a:srgbClr val="045C75"/>
                </a:solidFill>
              </a:rPr>
              <a:pPr eaLnBrk="1" hangingPunct="1"/>
              <a:t>7</a:t>
            </a:fld>
            <a:endParaRPr lang="en-US" sz="1200">
              <a:solidFill>
                <a:srgbClr val="045C75"/>
              </a:solidFill>
            </a:endParaRPr>
          </a:p>
        </p:txBody>
      </p:sp>
      <p:pic>
        <p:nvPicPr>
          <p:cNvPr id="28674" name="Picture 3" descr="lig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571625"/>
            <a:ext cx="63579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14375" y="0"/>
            <a:ext cx="8229600" cy="1143000"/>
          </a:xfrm>
        </p:spPr>
        <p:txBody>
          <a:bodyPr>
            <a:normAutofit/>
          </a:bodyPr>
          <a:lstStyle/>
          <a:p>
            <a:pPr eaLnBrk="1" fontAlgn="auto" hangingPunct="1">
              <a:spcAft>
                <a:spcPts val="0"/>
              </a:spcAft>
              <a:defRPr/>
            </a:pPr>
            <a:r>
              <a:rPr lang="en-US" dirty="0" smtClean="0">
                <a:solidFill>
                  <a:srgbClr val="000000"/>
                </a:solidFill>
                <a:effectLst>
                  <a:outerShdw blurRad="38100" dist="38100" dir="2700000" algn="tl">
                    <a:srgbClr val="000000"/>
                  </a:outerShdw>
                </a:effectLst>
                <a:latin typeface="Arial"/>
                <a:ea typeface="+mj-ea"/>
                <a:cs typeface="Arial"/>
              </a:rPr>
              <a:t>2. RNA Processing</a:t>
            </a:r>
            <a:endParaRPr lang="en-US" dirty="0" smtClean="0">
              <a:solidFill>
                <a:srgbClr val="000000"/>
              </a:solidFill>
              <a:latin typeface="Arial"/>
              <a:ea typeface="+mj-ea"/>
              <a:cs typeface="Arial"/>
            </a:endParaRPr>
          </a:p>
        </p:txBody>
      </p:sp>
      <p:sp>
        <p:nvSpPr>
          <p:cNvPr id="82947" name="Content Placeholder 2"/>
          <p:cNvSpPr>
            <a:spLocks noGrp="1"/>
          </p:cNvSpPr>
          <p:nvPr>
            <p:ph idx="1"/>
          </p:nvPr>
        </p:nvSpPr>
        <p:spPr>
          <a:xfrm>
            <a:off x="28816" y="980728"/>
            <a:ext cx="8964488" cy="3960440"/>
          </a:xfrm>
        </p:spPr>
        <p:txBody>
          <a:bodyPr>
            <a:noAutofit/>
          </a:bodyPr>
          <a:lstStyle/>
          <a:p>
            <a:pPr marL="0" indent="0">
              <a:buClr>
                <a:schemeClr val="accent3"/>
              </a:buClr>
              <a:buNone/>
              <a:defRPr/>
            </a:pPr>
            <a:r>
              <a:rPr lang="en-US" sz="3600" dirty="0" smtClean="0">
                <a:latin typeface="Arial"/>
                <a:ea typeface="+mn-ea"/>
                <a:cs typeface="Arial"/>
              </a:rPr>
              <a:t>The process by which the information from </a:t>
            </a:r>
            <a:r>
              <a:rPr lang="en-US" sz="3600" b="1" dirty="0" smtClean="0">
                <a:latin typeface="Arial"/>
                <a:ea typeface="+mn-ea"/>
                <a:cs typeface="Arial"/>
              </a:rPr>
              <a:t>DNA is transferred to RNA.</a:t>
            </a:r>
          </a:p>
          <a:p>
            <a:pPr marL="0" indent="0">
              <a:buNone/>
              <a:defRPr/>
            </a:pPr>
            <a:r>
              <a:rPr lang="en-US" sz="3600" dirty="0">
                <a:latin typeface="Arial"/>
                <a:cs typeface="Arial"/>
              </a:rPr>
              <a:t>There are </a:t>
            </a:r>
            <a:r>
              <a:rPr lang="en-US" sz="3600" b="1" dirty="0">
                <a:latin typeface="Arial"/>
                <a:cs typeface="Arial"/>
              </a:rPr>
              <a:t>three types of RNA:</a:t>
            </a:r>
          </a:p>
          <a:p>
            <a:pPr marL="514350" indent="-514350">
              <a:buFont typeface="+mj-lt"/>
              <a:buAutoNum type="arabicPeriod"/>
              <a:defRPr/>
            </a:pPr>
            <a:r>
              <a:rPr lang="en-US" sz="3600" dirty="0">
                <a:latin typeface="Arial"/>
                <a:cs typeface="Arial"/>
              </a:rPr>
              <a:t>mRNA – </a:t>
            </a:r>
            <a:r>
              <a:rPr lang="en-US" sz="3600" dirty="0" err="1">
                <a:latin typeface="Arial"/>
                <a:cs typeface="Arial"/>
              </a:rPr>
              <a:t>messanger</a:t>
            </a:r>
            <a:r>
              <a:rPr lang="en-US" sz="3600" dirty="0">
                <a:latin typeface="Arial"/>
                <a:cs typeface="Arial"/>
              </a:rPr>
              <a:t> RNA</a:t>
            </a:r>
          </a:p>
          <a:p>
            <a:pPr marL="514350" indent="-514350">
              <a:buFont typeface="+mj-lt"/>
              <a:buAutoNum type="arabicPeriod"/>
              <a:defRPr/>
            </a:pPr>
            <a:r>
              <a:rPr lang="en-US" sz="3600" dirty="0">
                <a:latin typeface="Arial"/>
                <a:cs typeface="Arial"/>
              </a:rPr>
              <a:t>rRNA – ribosomal RNA</a:t>
            </a:r>
          </a:p>
          <a:p>
            <a:pPr marL="514350" indent="-514350">
              <a:buFont typeface="+mj-lt"/>
              <a:buAutoNum type="arabicPeriod"/>
              <a:defRPr/>
            </a:pPr>
            <a:r>
              <a:rPr lang="en-US" sz="3600" dirty="0" err="1">
                <a:latin typeface="Arial"/>
                <a:cs typeface="Arial"/>
              </a:rPr>
              <a:t>tRNA</a:t>
            </a:r>
            <a:r>
              <a:rPr lang="en-US" sz="3600" dirty="0">
                <a:latin typeface="Arial"/>
                <a:cs typeface="Arial"/>
              </a:rPr>
              <a:t> – transfer </a:t>
            </a:r>
            <a:r>
              <a:rPr lang="en-US" sz="3600" dirty="0" smtClean="0">
                <a:latin typeface="Arial"/>
                <a:cs typeface="Arial"/>
              </a:rPr>
              <a:t>RNA</a:t>
            </a:r>
            <a:endParaRPr lang="en-US" sz="3600" b="1" dirty="0" smtClean="0">
              <a:latin typeface="Arial"/>
              <a:ea typeface="+mn-ea"/>
              <a:cs typeface="Arial"/>
            </a:endParaRPr>
          </a:p>
          <a:p>
            <a:pPr>
              <a:buClr>
                <a:schemeClr val="accent3"/>
              </a:buClr>
              <a:defRPr/>
            </a:pPr>
            <a:endParaRPr lang="en-US" sz="2400" dirty="0" smtClean="0">
              <a:ea typeface="+mn-ea"/>
              <a:cs typeface="+mn-cs"/>
            </a:endParaRPr>
          </a:p>
        </p:txBody>
      </p:sp>
      <p:sp>
        <p:nvSpPr>
          <p:cNvPr id="1300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EFFF2B-FC3B-3048-AE14-49DE3E02915F}" type="slidenum">
              <a:rPr lang="en-US" sz="1200">
                <a:solidFill>
                  <a:srgbClr val="045C75"/>
                </a:solidFill>
              </a:rPr>
              <a:pPr eaLnBrk="1" hangingPunct="1"/>
              <a:t>70</a:t>
            </a:fld>
            <a:endParaRPr lang="en-US" sz="1200">
              <a:solidFill>
                <a:srgbClr val="045C75"/>
              </a:solidFill>
            </a:endParaRPr>
          </a:p>
        </p:txBody>
      </p:sp>
      <p:pic>
        <p:nvPicPr>
          <p:cNvPr id="5" name="Picture 5" descr="3155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231305"/>
            <a:ext cx="3862931" cy="262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2"/>
          <p:cNvSpPr>
            <a:spLocks noGrp="1"/>
          </p:cNvSpPr>
          <p:nvPr>
            <p:ph idx="1"/>
          </p:nvPr>
        </p:nvSpPr>
        <p:spPr>
          <a:xfrm>
            <a:off x="251520" y="188640"/>
            <a:ext cx="8640960" cy="6120680"/>
          </a:xfrm>
        </p:spPr>
        <p:txBody>
          <a:bodyPr>
            <a:noAutofit/>
          </a:bodyPr>
          <a:lstStyle/>
          <a:p>
            <a:pPr marL="538163" indent="-538163" eaLnBrk="1" fontAlgn="auto" hangingPunct="1">
              <a:spcAft>
                <a:spcPts val="0"/>
              </a:spcAft>
              <a:buClr>
                <a:schemeClr val="accent3"/>
              </a:buClr>
              <a:buFont typeface="+mj-lt"/>
              <a:buAutoNum type="arabicPeriod" startAt="5"/>
              <a:defRPr/>
            </a:pPr>
            <a:r>
              <a:rPr lang="en-IE" sz="3600" dirty="0" smtClean="0">
                <a:latin typeface="Arial"/>
                <a:cs typeface="Arial"/>
              </a:rPr>
              <a:t>The </a:t>
            </a:r>
            <a:r>
              <a:rPr lang="en-US" sz="3600" dirty="0" smtClean="0">
                <a:latin typeface="Arial"/>
                <a:cs typeface="Arial"/>
              </a:rPr>
              <a:t>mRNA molecule leaves the nucleus via nuclear pores and travels to the ribosome, carrying the information for a specific </a:t>
            </a:r>
            <a:r>
              <a:rPr lang="en-US" sz="3600" dirty="0" smtClean="0">
                <a:effectLst>
                  <a:outerShdw blurRad="38100" dist="38100" dir="2700000" algn="tl">
                    <a:srgbClr val="000000"/>
                  </a:outerShdw>
                </a:effectLst>
                <a:latin typeface="Arial"/>
                <a:cs typeface="Arial"/>
              </a:rPr>
              <a:t>protein</a:t>
            </a:r>
            <a:r>
              <a:rPr lang="en-US" sz="3600" dirty="0" smtClean="0">
                <a:latin typeface="Arial"/>
                <a:cs typeface="Arial"/>
              </a:rPr>
              <a:t>.</a:t>
            </a:r>
          </a:p>
          <a:p>
            <a:pPr marL="538163" indent="-538163">
              <a:buClr>
                <a:schemeClr val="accent3"/>
              </a:buClr>
              <a:buFont typeface="+mj-lt"/>
              <a:buAutoNum type="arabicPeriod" startAt="5"/>
              <a:defRPr/>
            </a:pPr>
            <a:r>
              <a:rPr lang="en-US" sz="3600" dirty="0" smtClean="0">
                <a:latin typeface="Arial"/>
                <a:cs typeface="Arial"/>
              </a:rPr>
              <a:t>Each mRNA carries a </a:t>
            </a:r>
            <a:r>
              <a:rPr lang="en-US" sz="3600" dirty="0" smtClean="0">
                <a:effectLst>
                  <a:outerShdw blurRad="38100" dist="38100" dir="2700000" algn="tl">
                    <a:srgbClr val="000000"/>
                  </a:outerShdw>
                </a:effectLst>
                <a:latin typeface="Arial"/>
                <a:cs typeface="Arial"/>
              </a:rPr>
              <a:t>codon </a:t>
            </a:r>
            <a:r>
              <a:rPr lang="en-US" sz="3600" dirty="0" smtClean="0">
                <a:latin typeface="Arial"/>
                <a:cs typeface="Arial"/>
              </a:rPr>
              <a:t>/ </a:t>
            </a:r>
            <a:r>
              <a:rPr lang="en-US" sz="3600" dirty="0">
                <a:latin typeface="Arial"/>
                <a:cs typeface="Arial"/>
              </a:rPr>
              <a:t>3 bases / triplet </a:t>
            </a:r>
            <a:r>
              <a:rPr lang="en-US" sz="3600" dirty="0" smtClean="0">
                <a:latin typeface="Arial"/>
                <a:cs typeface="Arial"/>
              </a:rPr>
              <a:t>code (sequence of three bases) that codes for </a:t>
            </a:r>
            <a:r>
              <a:rPr lang="en-US" sz="3600" dirty="0">
                <a:latin typeface="Arial"/>
                <a:cs typeface="Arial"/>
              </a:rPr>
              <a:t>a</a:t>
            </a:r>
            <a:r>
              <a:rPr lang="en-US" sz="3600" dirty="0" smtClean="0">
                <a:latin typeface="Arial"/>
                <a:cs typeface="Arial"/>
              </a:rPr>
              <a:t> specific </a:t>
            </a:r>
            <a:r>
              <a:rPr lang="en-US" sz="3600" dirty="0" smtClean="0">
                <a:effectLst>
                  <a:outerShdw blurRad="38100" dist="38100" dir="2700000" algn="tl">
                    <a:srgbClr val="000000"/>
                  </a:outerShdw>
                </a:effectLst>
                <a:latin typeface="Arial"/>
                <a:cs typeface="Arial"/>
              </a:rPr>
              <a:t>amino acid</a:t>
            </a:r>
            <a:r>
              <a:rPr lang="en-US" sz="3600" dirty="0" smtClean="0">
                <a:latin typeface="Arial"/>
                <a:cs typeface="Arial"/>
              </a:rPr>
              <a:t>.</a:t>
            </a:r>
          </a:p>
        </p:txBody>
      </p:sp>
      <p:sp>
        <p:nvSpPr>
          <p:cNvPr id="1300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EFFF2B-FC3B-3048-AE14-49DE3E02915F}" type="slidenum">
              <a:rPr lang="en-US" sz="1200">
                <a:solidFill>
                  <a:srgbClr val="045C75"/>
                </a:solidFill>
              </a:rPr>
              <a:pPr eaLnBrk="1" hangingPunct="1"/>
              <a:t>71</a:t>
            </a:fld>
            <a:endParaRPr lang="en-US" sz="1200">
              <a:solidFill>
                <a:srgbClr val="045C75"/>
              </a:solidFill>
            </a:endParaRPr>
          </a:p>
        </p:txBody>
      </p:sp>
      <p:grpSp>
        <p:nvGrpSpPr>
          <p:cNvPr id="4" name="Group 71"/>
          <p:cNvGrpSpPr>
            <a:grpSpLocks/>
          </p:cNvGrpSpPr>
          <p:nvPr/>
        </p:nvGrpSpPr>
        <p:grpSpPr bwMode="auto">
          <a:xfrm>
            <a:off x="971600" y="5157192"/>
            <a:ext cx="7334200" cy="1248544"/>
            <a:chOff x="768" y="2688"/>
            <a:chExt cx="4464" cy="576"/>
          </a:xfrm>
        </p:grpSpPr>
        <p:grpSp>
          <p:nvGrpSpPr>
            <p:cNvPr id="5" name="Group 46"/>
            <p:cNvGrpSpPr>
              <a:grpSpLocks/>
            </p:cNvGrpSpPr>
            <p:nvPr/>
          </p:nvGrpSpPr>
          <p:grpSpPr bwMode="auto">
            <a:xfrm>
              <a:off x="768" y="2688"/>
              <a:ext cx="4464" cy="576"/>
              <a:chOff x="768" y="2688"/>
              <a:chExt cx="4464" cy="576"/>
            </a:xfrm>
          </p:grpSpPr>
          <p:sp>
            <p:nvSpPr>
              <p:cNvPr id="29" name="Rectangle 41"/>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30" name="Text Box 45"/>
              <p:cNvSpPr txBox="1">
                <a:spLocks noChangeArrowheads="1"/>
              </p:cNvSpPr>
              <p:nvPr/>
            </p:nvSpPr>
            <p:spPr bwMode="auto">
              <a:xfrm>
                <a:off x="768" y="2688"/>
                <a:ext cx="4464"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b="1" dirty="0"/>
                  <a:t>A U G G G C U U A A A G  C A G U G C A C G U U</a:t>
                </a:r>
              </a:p>
            </p:txBody>
          </p:sp>
        </p:grpSp>
        <p:sp>
          <p:nvSpPr>
            <p:cNvPr id="6" name="Line 47"/>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48"/>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49"/>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50"/>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51"/>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52"/>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53"/>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54"/>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55"/>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56"/>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57"/>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58"/>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9"/>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60"/>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61"/>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62"/>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63"/>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64"/>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65"/>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66"/>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68"/>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69"/>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70"/>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 name="Text Box 77"/>
          <p:cNvSpPr txBox="1">
            <a:spLocks noChangeArrowheads="1"/>
          </p:cNvSpPr>
          <p:nvPr/>
        </p:nvSpPr>
        <p:spPr bwMode="auto">
          <a:xfrm>
            <a:off x="3707904" y="4581128"/>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b="1"/>
              <a:t>codon</a:t>
            </a:r>
          </a:p>
        </p:txBody>
      </p:sp>
      <p:sp>
        <p:nvSpPr>
          <p:cNvPr id="32" name="AutoShape 76"/>
          <p:cNvSpPr>
            <a:spLocks/>
          </p:cNvSpPr>
          <p:nvPr/>
        </p:nvSpPr>
        <p:spPr bwMode="auto">
          <a:xfrm rot="16200000">
            <a:off x="3995936" y="4797152"/>
            <a:ext cx="360040" cy="648072"/>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b="1" dirty="0"/>
          </a:p>
        </p:txBody>
      </p:sp>
      <p:sp>
        <p:nvSpPr>
          <p:cNvPr id="33" name="Text Box 73"/>
          <p:cNvSpPr txBox="1">
            <a:spLocks noChangeArrowheads="1"/>
          </p:cNvSpPr>
          <p:nvPr/>
        </p:nvSpPr>
        <p:spPr bwMode="auto">
          <a:xfrm>
            <a:off x="3347864" y="6400800"/>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b="1" dirty="0"/>
              <a:t>mRNA molecule</a:t>
            </a:r>
          </a:p>
        </p:txBody>
      </p:sp>
    </p:spTree>
    <p:extLst>
      <p:ext uri="{BB962C8B-B14F-4D97-AF65-F5344CB8AC3E}">
        <p14:creationId xmlns:p14="http://schemas.microsoft.com/office/powerpoint/2010/main" val="2041495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a:xfrm>
            <a:off x="395536" y="-33247"/>
            <a:ext cx="8229600" cy="1143000"/>
          </a:xfrm>
        </p:spPr>
        <p:txBody>
          <a:bodyPr/>
          <a:lstStyle/>
          <a:p>
            <a:pPr algn="ctr" eaLnBrk="1" hangingPunct="1"/>
            <a:r>
              <a:rPr lang="en-US" b="1" dirty="0" smtClean="0">
                <a:solidFill>
                  <a:srgbClr val="000000"/>
                </a:solidFill>
                <a:latin typeface="Arial"/>
                <a:cs typeface="Arial"/>
              </a:rPr>
              <a:t>3. Translation</a:t>
            </a:r>
            <a:endParaRPr lang="en-US" b="1" dirty="0">
              <a:solidFill>
                <a:srgbClr val="000000"/>
              </a:solidFill>
              <a:latin typeface="Arial"/>
              <a:cs typeface="Arial"/>
            </a:endParaRPr>
          </a:p>
        </p:txBody>
      </p:sp>
      <p:sp>
        <p:nvSpPr>
          <p:cNvPr id="144386" name="Rectangle 3"/>
          <p:cNvSpPr>
            <a:spLocks noGrp="1" noChangeArrowheads="1"/>
          </p:cNvSpPr>
          <p:nvPr>
            <p:ph idx="1"/>
          </p:nvPr>
        </p:nvSpPr>
        <p:spPr>
          <a:xfrm>
            <a:off x="179512" y="980728"/>
            <a:ext cx="9144000" cy="5661248"/>
          </a:xfrm>
        </p:spPr>
        <p:txBody>
          <a:bodyPr>
            <a:normAutofit fontScale="92500"/>
          </a:bodyPr>
          <a:lstStyle/>
          <a:p>
            <a:pPr marL="0" indent="0" eaLnBrk="1" hangingPunct="1">
              <a:buNone/>
            </a:pPr>
            <a:r>
              <a:rPr lang="en-US" sz="3600" dirty="0">
                <a:latin typeface="Arial"/>
                <a:cs typeface="Arial"/>
              </a:rPr>
              <a:t>The </a:t>
            </a:r>
            <a:r>
              <a:rPr lang="en-US" sz="3600" b="1" dirty="0" smtClean="0">
                <a:latin typeface="Arial"/>
                <a:cs typeface="Arial"/>
              </a:rPr>
              <a:t>production </a:t>
            </a:r>
            <a:r>
              <a:rPr lang="en-US" sz="3600" b="1" dirty="0">
                <a:latin typeface="Arial"/>
                <a:cs typeface="Arial"/>
              </a:rPr>
              <a:t>of </a:t>
            </a:r>
            <a:r>
              <a:rPr lang="en-US" sz="3600" b="1" dirty="0" smtClean="0">
                <a:latin typeface="Arial"/>
                <a:cs typeface="Arial"/>
              </a:rPr>
              <a:t>proteins </a:t>
            </a:r>
            <a:r>
              <a:rPr lang="en-US" sz="3600" dirty="0" smtClean="0">
                <a:latin typeface="Arial"/>
                <a:cs typeface="Arial"/>
              </a:rPr>
              <a:t>from information according to the mRNA</a:t>
            </a:r>
            <a:endParaRPr lang="en-US" sz="3600" dirty="0">
              <a:latin typeface="Arial"/>
              <a:cs typeface="Arial"/>
            </a:endParaRPr>
          </a:p>
          <a:p>
            <a:pPr marL="623888" indent="-623888">
              <a:buFont typeface="+mj-lt"/>
              <a:buAutoNum type="arabicPeriod" startAt="7"/>
            </a:pPr>
            <a:r>
              <a:rPr lang="en-GB" sz="3600" dirty="0">
                <a:latin typeface="Arial"/>
                <a:cs typeface="Arial"/>
              </a:rPr>
              <a:t>mRNA enters a ribosome in the </a:t>
            </a:r>
            <a:r>
              <a:rPr lang="en-GB" sz="3600" dirty="0" smtClean="0">
                <a:latin typeface="Arial"/>
                <a:cs typeface="Arial"/>
              </a:rPr>
              <a:t>cytoplasm</a:t>
            </a:r>
          </a:p>
          <a:p>
            <a:pPr marL="623888" indent="-623888">
              <a:buFont typeface="+mj-lt"/>
              <a:buAutoNum type="arabicPeriod" startAt="7"/>
            </a:pPr>
            <a:r>
              <a:rPr lang="en-GB" sz="3600" dirty="0">
                <a:latin typeface="Arial"/>
                <a:cs typeface="Arial"/>
              </a:rPr>
              <a:t>r</a:t>
            </a:r>
            <a:r>
              <a:rPr lang="en-GB" sz="3600" dirty="0" smtClean="0">
                <a:latin typeface="Arial"/>
                <a:cs typeface="Arial"/>
              </a:rPr>
              <a:t>ibosomes are </a:t>
            </a:r>
            <a:r>
              <a:rPr lang="en-US" sz="3600" dirty="0">
                <a:latin typeface="Arial"/>
                <a:cs typeface="Arial"/>
              </a:rPr>
              <a:t>c</a:t>
            </a:r>
            <a:r>
              <a:rPr lang="en-US" sz="3600" dirty="0" smtClean="0">
                <a:latin typeface="Arial"/>
                <a:cs typeface="Arial"/>
              </a:rPr>
              <a:t>omposed </a:t>
            </a:r>
            <a:r>
              <a:rPr lang="en-US" sz="3600" dirty="0">
                <a:latin typeface="Arial"/>
                <a:cs typeface="Arial"/>
              </a:rPr>
              <a:t>of rRNA </a:t>
            </a:r>
            <a:r>
              <a:rPr lang="en-US" sz="3600" dirty="0" smtClean="0">
                <a:latin typeface="Arial"/>
                <a:cs typeface="Arial"/>
              </a:rPr>
              <a:t>– </a:t>
            </a:r>
            <a:r>
              <a:rPr lang="en-GB" sz="3600" dirty="0" smtClean="0">
                <a:latin typeface="Arial"/>
                <a:cs typeface="Arial"/>
              </a:rPr>
              <a:t>ribosomal RNA </a:t>
            </a:r>
            <a:r>
              <a:rPr lang="en-US" sz="3600" dirty="0" smtClean="0">
                <a:latin typeface="Arial"/>
                <a:cs typeface="Arial"/>
              </a:rPr>
              <a:t>and proteins.</a:t>
            </a:r>
          </a:p>
          <a:p>
            <a:pPr marL="623888" indent="-623888">
              <a:buFont typeface="+mj-lt"/>
              <a:buAutoNum type="arabicPeriod" startAt="7"/>
            </a:pPr>
            <a:r>
              <a:rPr lang="en-US" sz="3600" dirty="0" smtClean="0">
                <a:latin typeface="Arial"/>
                <a:cs typeface="Arial"/>
              </a:rPr>
              <a:t>rRNA binds </a:t>
            </a:r>
            <a:r>
              <a:rPr lang="en-GB" sz="3600" dirty="0">
                <a:latin typeface="Arial"/>
                <a:cs typeface="Arial"/>
              </a:rPr>
              <a:t>mRNA </a:t>
            </a:r>
            <a:r>
              <a:rPr lang="en-GB" sz="3600" dirty="0" smtClean="0">
                <a:latin typeface="Arial"/>
                <a:cs typeface="Arial"/>
              </a:rPr>
              <a:t>to the ribosome</a:t>
            </a:r>
          </a:p>
          <a:p>
            <a:pPr marL="623888" indent="-623888">
              <a:buFont typeface="+mj-lt"/>
              <a:buAutoNum type="arabicPeriod" startAt="7"/>
            </a:pPr>
            <a:r>
              <a:rPr lang="en-GB" sz="3600" dirty="0" smtClean="0">
                <a:latin typeface="Arial"/>
                <a:cs typeface="Arial"/>
              </a:rPr>
              <a:t>tRNA –transfer RNA, has a triplet of bases at one end &amp; an amino acid at the other end.</a:t>
            </a:r>
          </a:p>
          <a:p>
            <a:pPr marL="623888" indent="-623888">
              <a:buFont typeface="+mj-lt"/>
              <a:buAutoNum type="arabicPeriod" startAt="7"/>
            </a:pPr>
            <a:r>
              <a:rPr lang="en-GB" sz="3600" dirty="0" smtClean="0">
                <a:latin typeface="Arial"/>
                <a:cs typeface="Arial"/>
              </a:rPr>
              <a:t> tRNA binds with the complementary codons on the mRNA.</a:t>
            </a:r>
            <a:endParaRPr lang="en-US" sz="3600" dirty="0" smtClean="0">
              <a:latin typeface="Arial"/>
              <a:cs typeface="Arial"/>
            </a:endParaRPr>
          </a:p>
          <a:p>
            <a:pPr>
              <a:buFontTx/>
              <a:buChar char="•"/>
            </a:pPr>
            <a:endParaRPr lang="en-US" dirty="0">
              <a:latin typeface="Arial"/>
              <a:cs typeface="Arial"/>
            </a:endParaRPr>
          </a:p>
          <a:p>
            <a:pPr>
              <a:buFontTx/>
              <a:buChar char="•"/>
            </a:pPr>
            <a:endParaRPr lang="en-GB" dirty="0"/>
          </a:p>
        </p:txBody>
      </p:sp>
      <p:sp>
        <p:nvSpPr>
          <p:cNvPr id="144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971BD-3EFD-B346-BC07-917285DFB564}" type="slidenum">
              <a:rPr lang="en-US" sz="1200">
                <a:solidFill>
                  <a:srgbClr val="045C75"/>
                </a:solidFill>
              </a:rPr>
              <a:pPr eaLnBrk="1" hangingPunct="1"/>
              <a:t>72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3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3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3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E9B7B-4BA3-EA45-8FE5-F48543928CF6}" type="slidenum">
              <a:rPr lang="en-US" sz="1200">
                <a:solidFill>
                  <a:srgbClr val="045C75"/>
                </a:solidFill>
              </a:rPr>
              <a:pPr eaLnBrk="1" hangingPunct="1"/>
              <a:t>73</a:t>
            </a:fld>
            <a:endParaRPr lang="en-US" sz="1200">
              <a:solidFill>
                <a:srgbClr val="045C75"/>
              </a:solidFill>
            </a:endParaRPr>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4597971"/>
          </a:xfrm>
        </p:spPr>
        <p:txBody>
          <a:bodyPr/>
          <a:lstStyle/>
          <a:p>
            <a:pPr marL="742950" indent="-742950">
              <a:buFont typeface="+mj-lt"/>
              <a:buAutoNum type="arabicPeriod" startAt="12"/>
            </a:pPr>
            <a:r>
              <a:rPr lang="en-GB" sz="3600" dirty="0" smtClean="0">
                <a:latin typeface="Arial"/>
                <a:cs typeface="Arial"/>
              </a:rPr>
              <a:t>the </a:t>
            </a:r>
            <a:r>
              <a:rPr lang="en-GB" sz="3600" dirty="0">
                <a:latin typeface="Arial"/>
                <a:cs typeface="Arial"/>
              </a:rPr>
              <a:t>amino acids </a:t>
            </a:r>
            <a:r>
              <a:rPr lang="en-GB" sz="3600" dirty="0" smtClean="0">
                <a:latin typeface="Arial"/>
                <a:cs typeface="Arial"/>
              </a:rPr>
              <a:t>attached to the tRNA are assembled in the sequence determined by the with </a:t>
            </a:r>
            <a:r>
              <a:rPr lang="en-GB" sz="3600" dirty="0">
                <a:latin typeface="Arial"/>
                <a:cs typeface="Arial"/>
              </a:rPr>
              <a:t>the </a:t>
            </a:r>
            <a:r>
              <a:rPr lang="en-GB" sz="3600" dirty="0" smtClean="0">
                <a:latin typeface="Arial"/>
                <a:cs typeface="Arial"/>
              </a:rPr>
              <a:t>codons </a:t>
            </a:r>
            <a:r>
              <a:rPr lang="en-GB" sz="3600" dirty="0">
                <a:latin typeface="Arial"/>
                <a:cs typeface="Arial"/>
              </a:rPr>
              <a:t>on the mRNA.</a:t>
            </a:r>
            <a:endParaRPr lang="en-US" sz="3600" dirty="0">
              <a:latin typeface="Arial"/>
              <a:cs typeface="Arial"/>
            </a:endParaRPr>
          </a:p>
          <a:p>
            <a:pPr marL="742950" indent="-742950">
              <a:buFont typeface="+mj-lt"/>
              <a:buAutoNum type="arabicPeriod" startAt="12"/>
            </a:pPr>
            <a:r>
              <a:rPr lang="en-GB" sz="3600" dirty="0">
                <a:latin typeface="Arial"/>
                <a:cs typeface="Arial"/>
              </a:rPr>
              <a:t>the amino acids </a:t>
            </a:r>
            <a:r>
              <a:rPr lang="en-GB" sz="3600" dirty="0" smtClean="0">
                <a:latin typeface="Arial"/>
                <a:cs typeface="Arial"/>
              </a:rPr>
              <a:t>bond to </a:t>
            </a:r>
            <a:r>
              <a:rPr lang="en-GB" sz="3600" dirty="0">
                <a:latin typeface="Arial"/>
                <a:cs typeface="Arial"/>
              </a:rPr>
              <a:t>each other </a:t>
            </a:r>
            <a:r>
              <a:rPr lang="en-GB" sz="3600" dirty="0" smtClean="0">
                <a:latin typeface="Arial"/>
                <a:cs typeface="Arial"/>
              </a:rPr>
              <a:t>to </a:t>
            </a:r>
            <a:r>
              <a:rPr lang="en-GB" sz="3600" dirty="0">
                <a:latin typeface="Arial"/>
                <a:cs typeface="Arial"/>
              </a:rPr>
              <a:t>form a </a:t>
            </a:r>
            <a:r>
              <a:rPr lang="en-GB" sz="3600" dirty="0" smtClean="0">
                <a:latin typeface="Arial"/>
                <a:cs typeface="Arial"/>
              </a:rPr>
              <a:t>protein.</a:t>
            </a:r>
          </a:p>
          <a:p>
            <a:pPr marL="742950" indent="-742950">
              <a:buFont typeface="+mj-lt"/>
              <a:buAutoNum type="arabicPeriod" startAt="12"/>
            </a:pPr>
            <a:r>
              <a:rPr lang="en-GB" sz="3600" dirty="0" smtClean="0">
                <a:latin typeface="Arial"/>
                <a:cs typeface="Arial"/>
              </a:rPr>
              <a:t>The </a:t>
            </a:r>
            <a:r>
              <a:rPr lang="en-GB" sz="3600" dirty="0">
                <a:latin typeface="Arial"/>
                <a:cs typeface="Arial"/>
              </a:rPr>
              <a:t>protein folds into </a:t>
            </a:r>
            <a:r>
              <a:rPr lang="en-GB" sz="3600" dirty="0" smtClean="0">
                <a:latin typeface="Arial"/>
                <a:cs typeface="Arial"/>
              </a:rPr>
              <a:t>shape</a:t>
            </a:r>
            <a:r>
              <a:rPr lang="en-GB" sz="3600" dirty="0" smtClean="0"/>
              <a:t>.</a:t>
            </a:r>
            <a:endParaRPr lang="en-GB" sz="3600" dirty="0"/>
          </a:p>
          <a:p>
            <a:pPr marL="742950" indent="-742950">
              <a:buFont typeface="+mj-lt"/>
              <a:buAutoNum type="arabicPeriod" startAt="12"/>
            </a:pPr>
            <a:endParaRPr lang="en-GB" sz="360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pPr>
              <a:defRPr/>
            </a:pPr>
            <a:fld id="{AAFE6C12-916A-7B48-A13C-14E60BFFF968}" type="slidenum">
              <a:rPr lang="en-US" smtClean="0"/>
              <a:pPr>
                <a:defRPr/>
              </a:pPr>
              <a:t>74</a:t>
            </a:fld>
            <a:endParaRPr lang="en-US"/>
          </a:p>
        </p:txBody>
      </p:sp>
      <p:grpSp>
        <p:nvGrpSpPr>
          <p:cNvPr id="5" name="Group 56"/>
          <p:cNvGrpSpPr>
            <a:grpSpLocks/>
          </p:cNvGrpSpPr>
          <p:nvPr/>
        </p:nvGrpSpPr>
        <p:grpSpPr bwMode="auto">
          <a:xfrm>
            <a:off x="611560" y="4365104"/>
            <a:ext cx="8064128" cy="2176984"/>
            <a:chOff x="217" y="2598"/>
            <a:chExt cx="5248" cy="1523"/>
          </a:xfrm>
        </p:grpSpPr>
        <p:sp>
          <p:nvSpPr>
            <p:cNvPr id="6" name="Rectangle 21"/>
            <p:cNvSpPr>
              <a:spLocks noChangeArrowheads="1"/>
            </p:cNvSpPr>
            <p:nvPr/>
          </p:nvSpPr>
          <p:spPr bwMode="auto">
            <a:xfrm>
              <a:off x="217" y="3654"/>
              <a:ext cx="544" cy="448"/>
            </a:xfrm>
            <a:prstGeom prst="rect">
              <a:avLst/>
            </a:prstGeom>
            <a:solidFill>
              <a:srgbClr val="99FF33"/>
            </a:solidFill>
            <a:ln w="50800">
              <a:solidFill>
                <a:schemeClr val="tx1"/>
              </a:solidFill>
              <a:miter lim="800000"/>
              <a:headEnd/>
              <a:tailEnd/>
            </a:ln>
          </p:spPr>
          <p:txBody>
            <a:bodyPr wrap="none" anchor="ctr"/>
            <a:lstStyle/>
            <a:p>
              <a:pPr eaLnBrk="0" hangingPunct="0"/>
              <a:endParaRPr lang="en-US"/>
            </a:p>
          </p:txBody>
        </p:sp>
        <p:sp>
          <p:nvSpPr>
            <p:cNvPr id="7" name="Rectangle 22"/>
            <p:cNvSpPr>
              <a:spLocks noChangeArrowheads="1"/>
            </p:cNvSpPr>
            <p:nvPr/>
          </p:nvSpPr>
          <p:spPr bwMode="auto">
            <a:xfrm>
              <a:off x="240" y="3696"/>
              <a:ext cx="48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800" b="1"/>
                <a:t>aa1</a:t>
              </a:r>
            </a:p>
          </p:txBody>
        </p:sp>
        <p:sp>
          <p:nvSpPr>
            <p:cNvPr id="8" name="Oval 23"/>
            <p:cNvSpPr>
              <a:spLocks noChangeArrowheads="1"/>
            </p:cNvSpPr>
            <p:nvPr/>
          </p:nvSpPr>
          <p:spPr bwMode="auto">
            <a:xfrm>
              <a:off x="242" y="2940"/>
              <a:ext cx="544" cy="496"/>
            </a:xfrm>
            <a:prstGeom prst="ellipse">
              <a:avLst/>
            </a:prstGeom>
            <a:solidFill>
              <a:srgbClr val="CC66FF"/>
            </a:solidFill>
            <a:ln w="50800">
              <a:solidFill>
                <a:schemeClr val="tx1"/>
              </a:solidFill>
              <a:round/>
              <a:headEnd/>
              <a:tailEnd/>
            </a:ln>
          </p:spPr>
          <p:txBody>
            <a:bodyPr wrap="none" anchor="ctr"/>
            <a:lstStyle/>
            <a:p>
              <a:pPr eaLnBrk="0" hangingPunct="0"/>
              <a:endParaRPr lang="en-US"/>
            </a:p>
          </p:txBody>
        </p:sp>
        <p:sp>
          <p:nvSpPr>
            <p:cNvPr id="9" name="Rectangle 24"/>
            <p:cNvSpPr>
              <a:spLocks noChangeArrowheads="1"/>
            </p:cNvSpPr>
            <p:nvPr/>
          </p:nvSpPr>
          <p:spPr bwMode="auto">
            <a:xfrm>
              <a:off x="217" y="3030"/>
              <a:ext cx="48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800" b="1"/>
                <a:t>aa2</a:t>
              </a:r>
            </a:p>
          </p:txBody>
        </p:sp>
        <p:sp>
          <p:nvSpPr>
            <p:cNvPr id="10" name="AutoShape 25"/>
            <p:cNvSpPr>
              <a:spLocks noChangeArrowheads="1"/>
            </p:cNvSpPr>
            <p:nvPr/>
          </p:nvSpPr>
          <p:spPr bwMode="auto">
            <a:xfrm>
              <a:off x="1129" y="2646"/>
              <a:ext cx="592" cy="544"/>
            </a:xfrm>
            <a:prstGeom prst="triangle">
              <a:avLst>
                <a:gd name="adj" fmla="val 49995"/>
              </a:avLst>
            </a:prstGeom>
            <a:solidFill>
              <a:srgbClr val="FFCC66"/>
            </a:solidFill>
            <a:ln w="50800">
              <a:solidFill>
                <a:schemeClr val="tx1"/>
              </a:solidFill>
              <a:miter lim="800000"/>
              <a:headEnd/>
              <a:tailEnd/>
            </a:ln>
          </p:spPr>
          <p:txBody>
            <a:bodyPr wrap="none" anchor="ctr"/>
            <a:lstStyle/>
            <a:p>
              <a:pPr eaLnBrk="0" hangingPunct="0"/>
              <a:endParaRPr lang="en-US"/>
            </a:p>
          </p:txBody>
        </p:sp>
        <p:sp>
          <p:nvSpPr>
            <p:cNvPr id="11" name="Rectangle 26"/>
            <p:cNvSpPr>
              <a:spLocks noChangeArrowheads="1"/>
            </p:cNvSpPr>
            <p:nvPr/>
          </p:nvSpPr>
          <p:spPr bwMode="auto">
            <a:xfrm>
              <a:off x="1200" y="2928"/>
              <a:ext cx="48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800" b="1"/>
                <a:t>aa3</a:t>
              </a:r>
            </a:p>
          </p:txBody>
        </p:sp>
        <p:sp>
          <p:nvSpPr>
            <p:cNvPr id="12" name="AutoShape 27"/>
            <p:cNvSpPr>
              <a:spLocks noChangeArrowheads="1"/>
            </p:cNvSpPr>
            <p:nvPr/>
          </p:nvSpPr>
          <p:spPr bwMode="auto">
            <a:xfrm>
              <a:off x="2185" y="2598"/>
              <a:ext cx="640" cy="736"/>
            </a:xfrm>
            <a:prstGeom prst="diamond">
              <a:avLst/>
            </a:prstGeom>
            <a:solidFill>
              <a:schemeClr val="accent1"/>
            </a:solidFill>
            <a:ln w="50800">
              <a:solidFill>
                <a:schemeClr val="tx1"/>
              </a:solidFill>
              <a:miter lim="800000"/>
              <a:headEnd/>
              <a:tailEnd/>
            </a:ln>
          </p:spPr>
          <p:txBody>
            <a:bodyPr wrap="none" anchor="ctr"/>
            <a:lstStyle/>
            <a:p>
              <a:pPr eaLnBrk="0" hangingPunct="0"/>
              <a:endParaRPr lang="en-US"/>
            </a:p>
          </p:txBody>
        </p:sp>
        <p:sp>
          <p:nvSpPr>
            <p:cNvPr id="13" name="Rectangle 28"/>
            <p:cNvSpPr>
              <a:spLocks noChangeArrowheads="1"/>
            </p:cNvSpPr>
            <p:nvPr/>
          </p:nvSpPr>
          <p:spPr bwMode="auto">
            <a:xfrm>
              <a:off x="2256" y="2832"/>
              <a:ext cx="48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800" b="1"/>
                <a:t>aa4</a:t>
              </a:r>
            </a:p>
          </p:txBody>
        </p:sp>
        <p:sp>
          <p:nvSpPr>
            <p:cNvPr id="14" name="AutoShape 29"/>
            <p:cNvSpPr>
              <a:spLocks noChangeArrowheads="1"/>
            </p:cNvSpPr>
            <p:nvPr/>
          </p:nvSpPr>
          <p:spPr bwMode="auto">
            <a:xfrm rot="10800000" flipH="1" flipV="1">
              <a:off x="3145" y="2646"/>
              <a:ext cx="544" cy="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7 w 21600"/>
                <a:gd name="T13" fmla="*/ 4484 h 21600"/>
                <a:gd name="T14" fmla="*/ 17113 w 21600"/>
                <a:gd name="T15" fmla="*/ 1711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FFCCFF"/>
            </a:solidFill>
            <a:ln w="50800">
              <a:solidFill>
                <a:schemeClr val="tx1"/>
              </a:solidFill>
              <a:miter lim="800000"/>
              <a:headEnd/>
              <a:tailEnd/>
            </a:ln>
          </p:spPr>
          <p:txBody>
            <a:bodyPr wrap="none" anchor="ctr"/>
            <a:lstStyle/>
            <a:p>
              <a:endParaRPr lang="en-US"/>
            </a:p>
          </p:txBody>
        </p:sp>
        <p:sp>
          <p:nvSpPr>
            <p:cNvPr id="15" name="Rectangle 30"/>
            <p:cNvSpPr>
              <a:spLocks noChangeArrowheads="1"/>
            </p:cNvSpPr>
            <p:nvPr/>
          </p:nvSpPr>
          <p:spPr bwMode="auto">
            <a:xfrm>
              <a:off x="3168" y="2640"/>
              <a:ext cx="48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800" b="1"/>
                <a:t>aa5</a:t>
              </a:r>
            </a:p>
          </p:txBody>
        </p:sp>
        <p:sp>
          <p:nvSpPr>
            <p:cNvPr id="16" name="AutoShape 39"/>
            <p:cNvSpPr>
              <a:spLocks noChangeArrowheads="1"/>
            </p:cNvSpPr>
            <p:nvPr/>
          </p:nvSpPr>
          <p:spPr bwMode="auto">
            <a:xfrm>
              <a:off x="4777" y="3673"/>
              <a:ext cx="688" cy="448"/>
            </a:xfrm>
            <a:prstGeom prst="hexagon">
              <a:avLst>
                <a:gd name="adj" fmla="val 38386"/>
                <a:gd name="vf" fmla="val 115470"/>
              </a:avLst>
            </a:prstGeom>
            <a:solidFill>
              <a:schemeClr val="accent2"/>
            </a:solidFill>
            <a:ln w="50800">
              <a:solidFill>
                <a:schemeClr val="tx1"/>
              </a:solidFill>
              <a:miter lim="800000"/>
              <a:headEnd/>
              <a:tailEnd/>
            </a:ln>
          </p:spPr>
          <p:txBody>
            <a:bodyPr wrap="none" anchor="ctr"/>
            <a:lstStyle/>
            <a:p>
              <a:pPr eaLnBrk="0" hangingPunct="0"/>
              <a:endParaRPr lang="en-US"/>
            </a:p>
          </p:txBody>
        </p:sp>
        <p:sp>
          <p:nvSpPr>
            <p:cNvPr id="17" name="Rectangle 40"/>
            <p:cNvSpPr>
              <a:spLocks noChangeArrowheads="1"/>
            </p:cNvSpPr>
            <p:nvPr/>
          </p:nvSpPr>
          <p:spPr bwMode="auto">
            <a:xfrm>
              <a:off x="4800" y="3744"/>
              <a:ext cx="64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b="1"/>
                <a:t>aa200</a:t>
              </a:r>
            </a:p>
          </p:txBody>
        </p:sp>
        <p:sp>
          <p:nvSpPr>
            <p:cNvPr id="18" name="AutoShape 41"/>
            <p:cNvSpPr>
              <a:spLocks noChangeArrowheads="1"/>
            </p:cNvSpPr>
            <p:nvPr/>
          </p:nvSpPr>
          <p:spPr bwMode="auto">
            <a:xfrm>
              <a:off x="4249" y="3049"/>
              <a:ext cx="640" cy="496"/>
            </a:xfrm>
            <a:prstGeom prst="octagon">
              <a:avLst>
                <a:gd name="adj" fmla="val 29282"/>
              </a:avLst>
            </a:prstGeom>
            <a:solidFill>
              <a:srgbClr val="F95AB7"/>
            </a:solidFill>
            <a:ln w="50800">
              <a:solidFill>
                <a:schemeClr val="tx1"/>
              </a:solidFill>
              <a:miter lim="800000"/>
              <a:headEnd/>
              <a:tailEnd/>
            </a:ln>
          </p:spPr>
          <p:txBody>
            <a:bodyPr wrap="none" anchor="ctr"/>
            <a:lstStyle/>
            <a:p>
              <a:pPr eaLnBrk="0" hangingPunct="0"/>
              <a:endParaRPr lang="en-US"/>
            </a:p>
          </p:txBody>
        </p:sp>
        <p:sp>
          <p:nvSpPr>
            <p:cNvPr id="19" name="Rectangle 42"/>
            <p:cNvSpPr>
              <a:spLocks noChangeArrowheads="1"/>
            </p:cNvSpPr>
            <p:nvPr/>
          </p:nvSpPr>
          <p:spPr bwMode="auto">
            <a:xfrm>
              <a:off x="4224" y="3168"/>
              <a:ext cx="64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b="1"/>
                <a:t>aa199</a:t>
              </a:r>
            </a:p>
          </p:txBody>
        </p:sp>
        <p:sp>
          <p:nvSpPr>
            <p:cNvPr id="20" name="Line 43"/>
            <p:cNvSpPr>
              <a:spLocks noChangeShapeType="1"/>
            </p:cNvSpPr>
            <p:nvPr/>
          </p:nvSpPr>
          <p:spPr bwMode="auto">
            <a:xfrm flipH="1">
              <a:off x="3696" y="2640"/>
              <a:ext cx="368" cy="576"/>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44"/>
            <p:cNvSpPr>
              <a:spLocks noChangeShapeType="1"/>
            </p:cNvSpPr>
            <p:nvPr/>
          </p:nvSpPr>
          <p:spPr bwMode="auto">
            <a:xfrm flipH="1">
              <a:off x="3840" y="2688"/>
              <a:ext cx="416" cy="624"/>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49"/>
            <p:cNvSpPr>
              <a:spLocks noChangeShapeType="1"/>
            </p:cNvSpPr>
            <p:nvPr/>
          </p:nvSpPr>
          <p:spPr bwMode="auto">
            <a:xfrm flipV="1">
              <a:off x="480" y="3456"/>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50"/>
            <p:cNvSpPr>
              <a:spLocks noChangeShapeType="1"/>
            </p:cNvSpPr>
            <p:nvPr/>
          </p:nvSpPr>
          <p:spPr bwMode="auto">
            <a:xfrm flipV="1">
              <a:off x="720" y="2928"/>
              <a:ext cx="57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51"/>
            <p:cNvSpPr>
              <a:spLocks noChangeShapeType="1"/>
            </p:cNvSpPr>
            <p:nvPr/>
          </p:nvSpPr>
          <p:spPr bwMode="auto">
            <a:xfrm>
              <a:off x="1584" y="2928"/>
              <a:ext cx="6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52"/>
            <p:cNvSpPr>
              <a:spLocks noChangeShapeType="1"/>
            </p:cNvSpPr>
            <p:nvPr/>
          </p:nvSpPr>
          <p:spPr bwMode="auto">
            <a:xfrm>
              <a:off x="2736" y="2880"/>
              <a:ext cx="4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53"/>
            <p:cNvSpPr>
              <a:spLocks noChangeShapeType="1"/>
            </p:cNvSpPr>
            <p:nvPr/>
          </p:nvSpPr>
          <p:spPr bwMode="auto">
            <a:xfrm>
              <a:off x="3600" y="2880"/>
              <a:ext cx="24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54"/>
            <p:cNvSpPr>
              <a:spLocks noChangeShapeType="1"/>
            </p:cNvSpPr>
            <p:nvPr/>
          </p:nvSpPr>
          <p:spPr bwMode="auto">
            <a:xfrm>
              <a:off x="3984" y="3072"/>
              <a:ext cx="24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55"/>
            <p:cNvSpPr>
              <a:spLocks noChangeShapeType="1"/>
            </p:cNvSpPr>
            <p:nvPr/>
          </p:nvSpPr>
          <p:spPr bwMode="auto">
            <a:xfrm>
              <a:off x="4752" y="3552"/>
              <a:ext cx="192"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759503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0678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0678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0678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800"/>
            <a:ext cx="90678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4800"/>
            <a:ext cx="90678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4800"/>
            <a:ext cx="90678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C:\Biology BOOK\Biology Book--Diagrams\16.14 Transcription of DNA .tif"/>
          <p:cNvPicPr>
            <a:picLocks noChangeAspect="1" noChangeArrowheads="1"/>
          </p:cNvPicPr>
          <p:nvPr/>
        </p:nvPicPr>
        <p:blipFill>
          <a:blip r:embed="rId9">
            <a:extLst>
              <a:ext uri="{28A0092B-C50C-407E-A947-70E740481C1C}">
                <a14:useLocalDpi xmlns:a14="http://schemas.microsoft.com/office/drawing/2010/main" val="0"/>
              </a:ext>
            </a:extLst>
          </a:blip>
          <a:srcRect b="90292"/>
          <a:stretch>
            <a:fillRect/>
          </a:stretch>
        </p:blipFill>
        <p:spPr bwMode="auto">
          <a:xfrm>
            <a:off x="304800" y="304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975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0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9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909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90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90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9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203200" y="1143000"/>
          <a:ext cx="9261475" cy="5132388"/>
        </p:xfrm>
        <a:graphic>
          <a:graphicData uri="http://schemas.openxmlformats.org/presentationml/2006/ole">
            <mc:AlternateContent xmlns:mc="http://schemas.openxmlformats.org/markup-compatibility/2006">
              <mc:Choice xmlns:v="urn:schemas-microsoft-com:vml" Requires="v">
                <p:oleObj spid="_x0000_s225485" name="Image" r:id="rId4" imgW="3766857" imgH="5394971" progId="Photoshop.Image.7">
                  <p:embed/>
                </p:oleObj>
              </mc:Choice>
              <mc:Fallback>
                <p:oleObj name="Image" r:id="rId4" imgW="3766857" imgH="539497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61301"/>
                      <a:stretch>
                        <a:fillRect/>
                      </a:stretch>
                    </p:blipFill>
                    <p:spPr bwMode="auto">
                      <a:xfrm>
                        <a:off x="203200" y="1143000"/>
                        <a:ext cx="9261475"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6259" name="Object 3"/>
          <p:cNvGraphicFramePr>
            <a:graphicFrameLocks noChangeAspect="1"/>
          </p:cNvGraphicFramePr>
          <p:nvPr/>
        </p:nvGraphicFramePr>
        <p:xfrm>
          <a:off x="203200" y="1143000"/>
          <a:ext cx="9261475" cy="5132388"/>
        </p:xfrm>
        <a:graphic>
          <a:graphicData uri="http://schemas.openxmlformats.org/presentationml/2006/ole">
            <mc:AlternateContent xmlns:mc="http://schemas.openxmlformats.org/markup-compatibility/2006">
              <mc:Choice xmlns:v="urn:schemas-microsoft-com:vml" Requires="v">
                <p:oleObj spid="_x0000_s225486" name="Image" r:id="rId6" imgW="3766857" imgH="5253239" progId="Photoshop.Image.7">
                  <p:embed/>
                </p:oleObj>
              </mc:Choice>
              <mc:Fallback>
                <p:oleObj name="Image" r:id="rId6" imgW="3766857" imgH="5253239"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60260"/>
                      <a:stretch>
                        <a:fillRect/>
                      </a:stretch>
                    </p:blipFill>
                    <p:spPr bwMode="auto">
                      <a:xfrm>
                        <a:off x="203200" y="1143000"/>
                        <a:ext cx="9261475"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6260" name="Object 4"/>
          <p:cNvGraphicFramePr>
            <a:graphicFrameLocks noChangeAspect="1"/>
          </p:cNvGraphicFramePr>
          <p:nvPr/>
        </p:nvGraphicFramePr>
        <p:xfrm>
          <a:off x="203200" y="1143000"/>
          <a:ext cx="9261475" cy="5132388"/>
        </p:xfrm>
        <a:graphic>
          <a:graphicData uri="http://schemas.openxmlformats.org/presentationml/2006/ole">
            <mc:AlternateContent xmlns:mc="http://schemas.openxmlformats.org/markup-compatibility/2006">
              <mc:Choice xmlns:v="urn:schemas-microsoft-com:vml" Requires="v">
                <p:oleObj spid="_x0000_s225487" name="Image" r:id="rId8" imgW="3766857" imgH="5253239" progId="Photoshop.Image.7">
                  <p:embed/>
                </p:oleObj>
              </mc:Choice>
              <mc:Fallback>
                <p:oleObj name="Image" r:id="rId8" imgW="3766857" imgH="5253239"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b="60260"/>
                      <a:stretch>
                        <a:fillRect/>
                      </a:stretch>
                    </p:blipFill>
                    <p:spPr bwMode="auto">
                      <a:xfrm>
                        <a:off x="203200" y="1143000"/>
                        <a:ext cx="9261475"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6261" name="Object 5"/>
          <p:cNvGraphicFramePr>
            <a:graphicFrameLocks noChangeAspect="1"/>
          </p:cNvGraphicFramePr>
          <p:nvPr/>
        </p:nvGraphicFramePr>
        <p:xfrm>
          <a:off x="203200" y="1143000"/>
          <a:ext cx="9261475" cy="5132388"/>
        </p:xfrm>
        <a:graphic>
          <a:graphicData uri="http://schemas.openxmlformats.org/presentationml/2006/ole">
            <mc:AlternateContent xmlns:mc="http://schemas.openxmlformats.org/markup-compatibility/2006">
              <mc:Choice xmlns:v="urn:schemas-microsoft-com:vml" Requires="v">
                <p:oleObj spid="_x0000_s225488" name="Image" r:id="rId10" imgW="3766857" imgH="5253239" progId="Photoshop.Image.7">
                  <p:embed/>
                </p:oleObj>
              </mc:Choice>
              <mc:Fallback>
                <p:oleObj name="Image" r:id="rId10" imgW="3766857" imgH="5253239"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b="60260"/>
                      <a:stretch>
                        <a:fillRect/>
                      </a:stretch>
                    </p:blipFill>
                    <p:spPr bwMode="auto">
                      <a:xfrm>
                        <a:off x="203200" y="1143000"/>
                        <a:ext cx="9261475"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6262" name="Object 6"/>
          <p:cNvGraphicFramePr>
            <a:graphicFrameLocks noChangeAspect="1"/>
          </p:cNvGraphicFramePr>
          <p:nvPr/>
        </p:nvGraphicFramePr>
        <p:xfrm>
          <a:off x="203200" y="1143000"/>
          <a:ext cx="9261475" cy="5132388"/>
        </p:xfrm>
        <a:graphic>
          <a:graphicData uri="http://schemas.openxmlformats.org/presentationml/2006/ole">
            <mc:AlternateContent xmlns:mc="http://schemas.openxmlformats.org/markup-compatibility/2006">
              <mc:Choice xmlns:v="urn:schemas-microsoft-com:vml" Requires="v">
                <p:oleObj spid="_x0000_s225489" name="Image" r:id="rId12" imgW="3766857" imgH="5253239" progId="Photoshop.Image.7">
                  <p:embed/>
                </p:oleObj>
              </mc:Choice>
              <mc:Fallback>
                <p:oleObj name="Image" r:id="rId12" imgW="3766857" imgH="5253239"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b="60260"/>
                      <a:stretch>
                        <a:fillRect/>
                      </a:stretch>
                    </p:blipFill>
                    <p:spPr bwMode="auto">
                      <a:xfrm>
                        <a:off x="203200" y="1143000"/>
                        <a:ext cx="9261475"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6263" name="Object 7"/>
          <p:cNvGraphicFramePr>
            <a:graphicFrameLocks noChangeAspect="1"/>
          </p:cNvGraphicFramePr>
          <p:nvPr/>
        </p:nvGraphicFramePr>
        <p:xfrm>
          <a:off x="203200" y="1143000"/>
          <a:ext cx="9261475" cy="5132388"/>
        </p:xfrm>
        <a:graphic>
          <a:graphicData uri="http://schemas.openxmlformats.org/presentationml/2006/ole">
            <mc:AlternateContent xmlns:mc="http://schemas.openxmlformats.org/markup-compatibility/2006">
              <mc:Choice xmlns:v="urn:schemas-microsoft-com:vml" Requires="v">
                <p:oleObj spid="_x0000_s225490" name="Image" r:id="rId14" imgW="3766857" imgH="5253239" progId="Photoshop.Image.7">
                  <p:embed/>
                </p:oleObj>
              </mc:Choice>
              <mc:Fallback>
                <p:oleObj name="Image" r:id="rId14" imgW="3766857" imgH="5253239"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b="60260"/>
                      <a:stretch>
                        <a:fillRect/>
                      </a:stretch>
                    </p:blipFill>
                    <p:spPr bwMode="auto">
                      <a:xfrm>
                        <a:off x="203200" y="1143000"/>
                        <a:ext cx="9261475"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6277" name="Text Box 21"/>
          <p:cNvSpPr txBox="1">
            <a:spLocks noChangeArrowheads="1"/>
          </p:cNvSpPr>
          <p:nvPr/>
        </p:nvSpPr>
        <p:spPr bwMode="auto">
          <a:xfrm>
            <a:off x="2819400" y="2286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IE" b="1">
                <a:solidFill>
                  <a:srgbClr val="0066CC"/>
                </a:solidFill>
                <a:latin typeface="Arial Rounded MT Bold" charset="0"/>
              </a:rPr>
              <a:t>PROTEIN SYNTHESIS</a:t>
            </a:r>
            <a:endParaRPr lang="en-GB" b="1">
              <a:solidFill>
                <a:srgbClr val="0066CC"/>
              </a:solidFill>
              <a:latin typeface="Arial Rounded MT Bold" charset="0"/>
            </a:endParaRPr>
          </a:p>
        </p:txBody>
      </p:sp>
    </p:spTree>
    <p:extLst>
      <p:ext uri="{BB962C8B-B14F-4D97-AF65-F5344CB8AC3E}">
        <p14:creationId xmlns:p14="http://schemas.microsoft.com/office/powerpoint/2010/main" val="4294558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6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62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62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62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62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62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6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8" name="Object 8"/>
          <p:cNvGraphicFramePr>
            <a:graphicFrameLocks noChangeAspect="1"/>
          </p:cNvGraphicFramePr>
          <p:nvPr/>
        </p:nvGraphicFramePr>
        <p:xfrm>
          <a:off x="1033463" y="0"/>
          <a:ext cx="7437437" cy="6249988"/>
        </p:xfrm>
        <a:graphic>
          <a:graphicData uri="http://schemas.openxmlformats.org/presentationml/2006/ole">
            <mc:AlternateContent xmlns:mc="http://schemas.openxmlformats.org/markup-compatibility/2006">
              <mc:Choice xmlns:v="urn:schemas-microsoft-com:vml" Requires="v">
                <p:oleObj spid="_x0000_s227661" name="Image" r:id="rId4" imgW="3766857" imgH="5253239" progId="Photoshop.Image.7">
                  <p:embed/>
                </p:oleObj>
              </mc:Choice>
              <mc:Fallback>
                <p:oleObj name="Image" r:id="rId4" imgW="3766857" imgH="5253239"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39740"/>
                      <a:stretch>
                        <a:fillRect/>
                      </a:stretch>
                    </p:blipFill>
                    <p:spPr bwMode="auto">
                      <a:xfrm>
                        <a:off x="1033463" y="0"/>
                        <a:ext cx="7437437" cy="624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89" name="Object 9"/>
          <p:cNvGraphicFramePr>
            <a:graphicFrameLocks noChangeAspect="1"/>
          </p:cNvGraphicFramePr>
          <p:nvPr/>
        </p:nvGraphicFramePr>
        <p:xfrm>
          <a:off x="1033463" y="0"/>
          <a:ext cx="7437437" cy="6249988"/>
        </p:xfrm>
        <a:graphic>
          <a:graphicData uri="http://schemas.openxmlformats.org/presentationml/2006/ole">
            <mc:AlternateContent xmlns:mc="http://schemas.openxmlformats.org/markup-compatibility/2006">
              <mc:Choice xmlns:v="urn:schemas-microsoft-com:vml" Requires="v">
                <p:oleObj spid="_x0000_s227662" name="Image" r:id="rId6" imgW="3766857" imgH="5253239" progId="Photoshop.Image.7">
                  <p:embed/>
                </p:oleObj>
              </mc:Choice>
              <mc:Fallback>
                <p:oleObj name="Image" r:id="rId6" imgW="3766857" imgH="5253239"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39740"/>
                      <a:stretch>
                        <a:fillRect/>
                      </a:stretch>
                    </p:blipFill>
                    <p:spPr bwMode="auto">
                      <a:xfrm>
                        <a:off x="1033463" y="0"/>
                        <a:ext cx="7437437" cy="624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0" name="Object 10"/>
          <p:cNvGraphicFramePr>
            <a:graphicFrameLocks noChangeAspect="1"/>
          </p:cNvGraphicFramePr>
          <p:nvPr/>
        </p:nvGraphicFramePr>
        <p:xfrm>
          <a:off x="1033463" y="0"/>
          <a:ext cx="7437437" cy="6249988"/>
        </p:xfrm>
        <a:graphic>
          <a:graphicData uri="http://schemas.openxmlformats.org/presentationml/2006/ole">
            <mc:AlternateContent xmlns:mc="http://schemas.openxmlformats.org/markup-compatibility/2006">
              <mc:Choice xmlns:v="urn:schemas-microsoft-com:vml" Requires="v">
                <p:oleObj spid="_x0000_s227663" name="Image" r:id="rId8" imgW="3766857" imgH="5253239" progId="Photoshop.Image.7">
                  <p:embed/>
                </p:oleObj>
              </mc:Choice>
              <mc:Fallback>
                <p:oleObj name="Image" r:id="rId8" imgW="3766857" imgH="5253239"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39740"/>
                      <a:stretch>
                        <a:fillRect/>
                      </a:stretch>
                    </p:blipFill>
                    <p:spPr bwMode="auto">
                      <a:xfrm>
                        <a:off x="1033463" y="0"/>
                        <a:ext cx="7437437" cy="624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1" name="Object 11"/>
          <p:cNvGraphicFramePr>
            <a:graphicFrameLocks noChangeAspect="1"/>
          </p:cNvGraphicFramePr>
          <p:nvPr/>
        </p:nvGraphicFramePr>
        <p:xfrm>
          <a:off x="1044575" y="1588"/>
          <a:ext cx="7416800" cy="6246812"/>
        </p:xfrm>
        <a:graphic>
          <a:graphicData uri="http://schemas.openxmlformats.org/presentationml/2006/ole">
            <mc:AlternateContent xmlns:mc="http://schemas.openxmlformats.org/markup-compatibility/2006">
              <mc:Choice xmlns:v="urn:schemas-microsoft-com:vml" Requires="v">
                <p:oleObj spid="_x0000_s227664" name="Image" r:id="rId10" imgW="3758192" imgH="5253239" progId="Photoshop.Image.7">
                  <p:embed/>
                </p:oleObj>
              </mc:Choice>
              <mc:Fallback>
                <p:oleObj name="Image" r:id="rId10" imgW="3758192" imgH="5253239"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t="39740"/>
                      <a:stretch>
                        <a:fillRect/>
                      </a:stretch>
                    </p:blipFill>
                    <p:spPr bwMode="auto">
                      <a:xfrm>
                        <a:off x="1044575" y="1588"/>
                        <a:ext cx="7416800" cy="624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2" name="Object 12"/>
          <p:cNvGraphicFramePr>
            <a:graphicFrameLocks noChangeAspect="1"/>
          </p:cNvGraphicFramePr>
          <p:nvPr/>
        </p:nvGraphicFramePr>
        <p:xfrm>
          <a:off x="1143000" y="39688"/>
          <a:ext cx="7239000" cy="6157912"/>
        </p:xfrm>
        <a:graphic>
          <a:graphicData uri="http://schemas.openxmlformats.org/presentationml/2006/ole">
            <mc:AlternateContent xmlns:mc="http://schemas.openxmlformats.org/markup-compatibility/2006">
              <mc:Choice xmlns:v="urn:schemas-microsoft-com:vml" Requires="v">
                <p:oleObj spid="_x0000_s227665" name="Image" r:id="rId12" imgW="3666751" imgH="5207518" progId="Photoshop.Image.7">
                  <p:embed/>
                </p:oleObj>
              </mc:Choice>
              <mc:Fallback>
                <p:oleObj name="Image" r:id="rId12" imgW="3666751" imgH="520751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t="40091"/>
                      <a:stretch>
                        <a:fillRect/>
                      </a:stretch>
                    </p:blipFill>
                    <p:spPr bwMode="auto">
                      <a:xfrm>
                        <a:off x="1143000" y="39688"/>
                        <a:ext cx="7239000" cy="615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3" name="Object 13"/>
          <p:cNvGraphicFramePr>
            <a:graphicFrameLocks noChangeAspect="1"/>
          </p:cNvGraphicFramePr>
          <p:nvPr/>
        </p:nvGraphicFramePr>
        <p:xfrm>
          <a:off x="1143000" y="39688"/>
          <a:ext cx="7239000" cy="6157912"/>
        </p:xfrm>
        <a:graphic>
          <a:graphicData uri="http://schemas.openxmlformats.org/presentationml/2006/ole">
            <mc:AlternateContent xmlns:mc="http://schemas.openxmlformats.org/markup-compatibility/2006">
              <mc:Choice xmlns:v="urn:schemas-microsoft-com:vml" Requires="v">
                <p:oleObj spid="_x0000_s227666" name="Image" r:id="rId14" imgW="3666751" imgH="5207518" progId="Photoshop.Image.7">
                  <p:embed/>
                </p:oleObj>
              </mc:Choice>
              <mc:Fallback>
                <p:oleObj name="Image" r:id="rId14" imgW="3666751" imgH="5207518"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t="40091"/>
                      <a:stretch>
                        <a:fillRect/>
                      </a:stretch>
                    </p:blipFill>
                    <p:spPr bwMode="auto">
                      <a:xfrm>
                        <a:off x="1143000" y="39688"/>
                        <a:ext cx="7239000" cy="615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4" name="Object 14"/>
          <p:cNvGraphicFramePr>
            <a:graphicFrameLocks noChangeAspect="1"/>
          </p:cNvGraphicFramePr>
          <p:nvPr/>
        </p:nvGraphicFramePr>
        <p:xfrm>
          <a:off x="1143000" y="39688"/>
          <a:ext cx="7239000" cy="6157912"/>
        </p:xfrm>
        <a:graphic>
          <a:graphicData uri="http://schemas.openxmlformats.org/presentationml/2006/ole">
            <mc:AlternateContent xmlns:mc="http://schemas.openxmlformats.org/markup-compatibility/2006">
              <mc:Choice xmlns:v="urn:schemas-microsoft-com:vml" Requires="v">
                <p:oleObj spid="_x0000_s227667" name="Image" r:id="rId16" imgW="3666751" imgH="5207518" progId="Photoshop.Image.7">
                  <p:embed/>
                </p:oleObj>
              </mc:Choice>
              <mc:Fallback>
                <p:oleObj name="Image" r:id="rId16" imgW="3666751" imgH="5207518"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t="40091"/>
                      <a:stretch>
                        <a:fillRect/>
                      </a:stretch>
                    </p:blipFill>
                    <p:spPr bwMode="auto">
                      <a:xfrm>
                        <a:off x="1143000" y="39688"/>
                        <a:ext cx="7239000" cy="615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5" name="Object 15"/>
          <p:cNvGraphicFramePr>
            <a:graphicFrameLocks noChangeAspect="1"/>
          </p:cNvGraphicFramePr>
          <p:nvPr/>
        </p:nvGraphicFramePr>
        <p:xfrm>
          <a:off x="1143000" y="39688"/>
          <a:ext cx="7239000" cy="6157912"/>
        </p:xfrm>
        <a:graphic>
          <a:graphicData uri="http://schemas.openxmlformats.org/presentationml/2006/ole">
            <mc:AlternateContent xmlns:mc="http://schemas.openxmlformats.org/markup-compatibility/2006">
              <mc:Choice xmlns:v="urn:schemas-microsoft-com:vml" Requires="v">
                <p:oleObj spid="_x0000_s227668" name="Image" r:id="rId18" imgW="3666751" imgH="5207518" progId="Photoshop.Image.7">
                  <p:embed/>
                </p:oleObj>
              </mc:Choice>
              <mc:Fallback>
                <p:oleObj name="Image" r:id="rId18" imgW="3666751" imgH="5207518"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t="40091"/>
                      <a:stretch>
                        <a:fillRect/>
                      </a:stretch>
                    </p:blipFill>
                    <p:spPr bwMode="auto">
                      <a:xfrm>
                        <a:off x="1143000" y="39688"/>
                        <a:ext cx="7239000" cy="615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6" name="Object 16"/>
          <p:cNvGraphicFramePr>
            <a:graphicFrameLocks noChangeAspect="1"/>
          </p:cNvGraphicFramePr>
          <p:nvPr/>
        </p:nvGraphicFramePr>
        <p:xfrm>
          <a:off x="1143000" y="39688"/>
          <a:ext cx="7239000" cy="6157912"/>
        </p:xfrm>
        <a:graphic>
          <a:graphicData uri="http://schemas.openxmlformats.org/presentationml/2006/ole">
            <mc:AlternateContent xmlns:mc="http://schemas.openxmlformats.org/markup-compatibility/2006">
              <mc:Choice xmlns:v="urn:schemas-microsoft-com:vml" Requires="v">
                <p:oleObj spid="_x0000_s227669" name="Image" r:id="rId20" imgW="3666751" imgH="5207518" progId="Photoshop.Image.7">
                  <p:embed/>
                </p:oleObj>
              </mc:Choice>
              <mc:Fallback>
                <p:oleObj name="Image" r:id="rId20" imgW="3666751" imgH="5207518"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t="40091"/>
                      <a:stretch>
                        <a:fillRect/>
                      </a:stretch>
                    </p:blipFill>
                    <p:spPr bwMode="auto">
                      <a:xfrm>
                        <a:off x="1143000" y="39688"/>
                        <a:ext cx="7239000" cy="615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7297" name="Object 17"/>
          <p:cNvGraphicFramePr>
            <a:graphicFrameLocks noChangeAspect="1"/>
          </p:cNvGraphicFramePr>
          <p:nvPr/>
        </p:nvGraphicFramePr>
        <p:xfrm>
          <a:off x="1143000" y="76200"/>
          <a:ext cx="6994525" cy="5932488"/>
        </p:xfrm>
        <a:graphic>
          <a:graphicData uri="http://schemas.openxmlformats.org/presentationml/2006/ole">
            <mc:AlternateContent xmlns:mc="http://schemas.openxmlformats.org/markup-compatibility/2006">
              <mc:Choice xmlns:v="urn:schemas-microsoft-com:vml" Requires="v">
                <p:oleObj spid="_x0000_s227670" name="Image" r:id="rId22" imgW="3543307" imgH="5093218" progId="Photoshop.Image.7">
                  <p:embed/>
                </p:oleObj>
              </mc:Choice>
              <mc:Fallback>
                <p:oleObj name="Image" r:id="rId22" imgW="3543307" imgH="5093218"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t="40991"/>
                      <a:stretch>
                        <a:fillRect/>
                      </a:stretch>
                    </p:blipFill>
                    <p:spPr bwMode="auto">
                      <a:xfrm>
                        <a:off x="1143000" y="76200"/>
                        <a:ext cx="6994525" cy="59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633324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72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72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72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72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72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72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72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9729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9729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5" descr="genetic%20c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39D18D-956A-CB49-BEF9-D883DC3EF023}" type="slidenum">
              <a:rPr lang="en-US" sz="1200">
                <a:solidFill>
                  <a:srgbClr val="045C75"/>
                </a:solidFill>
              </a:rPr>
              <a:pPr eaLnBrk="1" hangingPunct="1"/>
              <a:t>78</a:t>
            </a:fld>
            <a:endParaRPr lang="en-US" sz="1200">
              <a:solidFill>
                <a:srgbClr val="045C75"/>
              </a:solidFill>
            </a:endParaRPr>
          </a:p>
        </p:txBody>
      </p:sp>
    </p:spTree>
    <p:extLst>
      <p:ext uri="{BB962C8B-B14F-4D97-AF65-F5344CB8AC3E}">
        <p14:creationId xmlns:p14="http://schemas.microsoft.com/office/powerpoint/2010/main" val="13300750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6"/>
          <p:cNvSpPr txBox="1">
            <a:spLocks noChangeArrowheads="1"/>
          </p:cNvSpPr>
          <p:nvPr/>
        </p:nvSpPr>
        <p:spPr bwMode="auto">
          <a:xfrm>
            <a:off x="323528" y="188640"/>
            <a:ext cx="88204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smtClean="0">
                <a:hlinkClick r:id="rId2"/>
              </a:rPr>
              <a:t>Translation Animation</a:t>
            </a:r>
            <a:endParaRPr lang="en-US" sz="3600" dirty="0" smtClean="0"/>
          </a:p>
          <a:p>
            <a:pPr eaLnBrk="1" hangingPunct="1"/>
            <a:endParaRPr lang="en-US" sz="3600" dirty="0"/>
          </a:p>
        </p:txBody>
      </p:sp>
      <p:sp>
        <p:nvSpPr>
          <p:cNvPr id="1474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78E60B-5E60-664F-9770-681D3EAD979E}" type="slidenum">
              <a:rPr lang="en-US" sz="1200">
                <a:solidFill>
                  <a:srgbClr val="045C75"/>
                </a:solidFill>
              </a:rPr>
              <a:pPr eaLnBrk="1" hangingPunct="1"/>
              <a:t>79</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512064"/>
            <a:ext cx="8715436" cy="914400"/>
          </a:xfrm>
          <a:ln>
            <a:miter lim="800000"/>
            <a:headEnd/>
            <a:tailEnd/>
          </a:ln>
          <a:extLst/>
        </p:spPr>
        <p:txBody>
          <a:bodyPr/>
          <a:lstStyle/>
          <a:p>
            <a:pPr eaLnBrk="1" fontAlgn="auto" hangingPunct="1">
              <a:spcAft>
                <a:spcPts val="0"/>
              </a:spcAft>
              <a:defRPr/>
            </a:pPr>
            <a:r>
              <a:rPr lang="en-IE" sz="3600" dirty="0" err="1" smtClean="0"/>
              <a:t>Tigon</a:t>
            </a:r>
            <a:r>
              <a:rPr lang="en-IE" sz="3600" dirty="0" smtClean="0"/>
              <a:t> = Male tiger + Female Lion</a:t>
            </a:r>
            <a:endParaRPr lang="en-US" sz="3600" dirty="0"/>
          </a:p>
        </p:txBody>
      </p:sp>
      <p:sp>
        <p:nvSpPr>
          <p:cNvPr id="2970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8B3990-8FCF-8745-B42B-569F60CABB63}" type="slidenum">
              <a:rPr lang="en-US" sz="1200">
                <a:solidFill>
                  <a:srgbClr val="045C75"/>
                </a:solidFill>
              </a:rPr>
              <a:pPr eaLnBrk="1" hangingPunct="1"/>
              <a:t>8</a:t>
            </a:fld>
            <a:endParaRPr lang="en-US" sz="1200">
              <a:solidFill>
                <a:srgbClr val="045C75"/>
              </a:solidFill>
            </a:endParaRPr>
          </a:p>
        </p:txBody>
      </p:sp>
      <p:pic>
        <p:nvPicPr>
          <p:cNvPr id="29698" name="Picture 2" descr="Two tigons (Photo by skittlezgu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643063"/>
            <a:ext cx="5267325"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428625" y="5357813"/>
            <a:ext cx="8215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3600"/>
              <a:t>Males are sterile but female are fertile – so not a new species</a:t>
            </a:r>
            <a:endParaRPr lang="en-US" sz="36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323528" y="-25024"/>
            <a:ext cx="8229600" cy="1143000"/>
          </a:xfrm>
        </p:spPr>
        <p:txBody>
          <a:bodyPr/>
          <a:lstStyle/>
          <a:p>
            <a:pPr eaLnBrk="1" hangingPunct="1"/>
            <a:r>
              <a:rPr lang="en-US" b="1" dirty="0">
                <a:latin typeface="Arial"/>
                <a:cs typeface="Arial"/>
              </a:rPr>
              <a:t>The Importance of Proteins</a:t>
            </a:r>
          </a:p>
        </p:txBody>
      </p:sp>
      <p:sp>
        <p:nvSpPr>
          <p:cNvPr id="142338" name="Rectangle 3"/>
          <p:cNvSpPr>
            <a:spLocks noGrp="1" noChangeArrowheads="1"/>
          </p:cNvSpPr>
          <p:nvPr>
            <p:ph idx="1"/>
          </p:nvPr>
        </p:nvSpPr>
        <p:spPr>
          <a:xfrm>
            <a:off x="0" y="1124744"/>
            <a:ext cx="9144000" cy="3743745"/>
          </a:xfrm>
        </p:spPr>
        <p:txBody>
          <a:bodyPr>
            <a:normAutofit/>
          </a:bodyPr>
          <a:lstStyle/>
          <a:p>
            <a:pPr marL="538163" indent="-538163" eaLnBrk="1" hangingPunct="1">
              <a:buFont typeface="+mj-lt"/>
              <a:buAutoNum type="arabicPeriod"/>
            </a:pPr>
            <a:r>
              <a:rPr lang="en-US" sz="3600" dirty="0">
                <a:latin typeface="Arial"/>
                <a:cs typeface="Arial"/>
              </a:rPr>
              <a:t>The amount and kind of proteins that are produced in a cell determine the structure and function of the cell</a:t>
            </a:r>
            <a:r>
              <a:rPr lang="en-US" sz="3600" dirty="0" smtClean="0">
                <a:latin typeface="Arial"/>
                <a:cs typeface="Arial"/>
              </a:rPr>
              <a:t>.</a:t>
            </a:r>
            <a:endParaRPr lang="en-US" sz="3600" dirty="0">
              <a:latin typeface="Arial"/>
              <a:cs typeface="Arial"/>
            </a:endParaRPr>
          </a:p>
          <a:p>
            <a:pPr marL="538163" indent="-538163" eaLnBrk="1" hangingPunct="1">
              <a:buFont typeface="+mj-lt"/>
              <a:buAutoNum type="arabicPeriod"/>
            </a:pPr>
            <a:r>
              <a:rPr lang="en-US" sz="3600" dirty="0">
                <a:latin typeface="Arial"/>
                <a:cs typeface="Arial"/>
              </a:rPr>
              <a:t>Proteins carry out the genetic instructions encoded in an organism</a:t>
            </a:r>
            <a:r>
              <a:rPr lang="ja-JP" altLang="en-US" sz="3600" dirty="0">
                <a:latin typeface="Arial"/>
                <a:cs typeface="Arial"/>
              </a:rPr>
              <a:t>’</a:t>
            </a:r>
            <a:r>
              <a:rPr lang="en-US" altLang="ja-JP" sz="3600" dirty="0">
                <a:latin typeface="Arial"/>
                <a:cs typeface="Arial"/>
              </a:rPr>
              <a:t>s DNA</a:t>
            </a:r>
            <a:endParaRPr lang="en-US" sz="3600" dirty="0">
              <a:latin typeface="Arial"/>
              <a:cs typeface="Arial"/>
            </a:endParaRPr>
          </a:p>
        </p:txBody>
      </p:sp>
      <p:sp>
        <p:nvSpPr>
          <p:cNvPr id="14234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1AC8AB-FD19-DD49-895C-120F68D457AC}" type="slidenum">
              <a:rPr lang="en-US" sz="1200">
                <a:solidFill>
                  <a:srgbClr val="045C75"/>
                </a:solidFill>
              </a:rPr>
              <a:pPr eaLnBrk="1" hangingPunct="1"/>
              <a:t>80</a:t>
            </a:fld>
            <a:endParaRPr lang="en-US" sz="1200">
              <a:solidFill>
                <a:srgbClr val="045C75"/>
              </a:solidFill>
            </a:endParaRPr>
          </a:p>
        </p:txBody>
      </p:sp>
      <p:pic>
        <p:nvPicPr>
          <p:cNvPr id="142339" name="Picture 5" descr="ribbons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77072"/>
            <a:ext cx="2736304" cy="27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3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323528" y="332656"/>
            <a:ext cx="8229600" cy="1143000"/>
          </a:xfrm>
        </p:spPr>
        <p:txBody>
          <a:bodyPr>
            <a:normAutofit fontScale="90000"/>
          </a:bodyPr>
          <a:lstStyle/>
          <a:p>
            <a:r>
              <a:rPr lang="en-US" b="1" dirty="0" smtClean="0">
                <a:latin typeface="Calibri" charset="0"/>
              </a:rPr>
              <a:t>RNA- </a:t>
            </a:r>
            <a:r>
              <a:rPr lang="en-US" b="1" dirty="0">
                <a:latin typeface="Arial" charset="0"/>
                <a:cs typeface="Arial" charset="0"/>
              </a:rPr>
              <a:t>Ribonucleic acid</a:t>
            </a:r>
            <a:r>
              <a:rPr lang="en-US" dirty="0">
                <a:latin typeface="Arial" charset="0"/>
                <a:cs typeface="Arial" charset="0"/>
              </a:rPr>
              <a:t/>
            </a:r>
            <a:br>
              <a:rPr lang="en-US" dirty="0">
                <a:latin typeface="Arial" charset="0"/>
                <a:cs typeface="Arial" charset="0"/>
              </a:rPr>
            </a:br>
            <a:endParaRPr lang="en-US" dirty="0">
              <a:latin typeface="Calibri" charset="0"/>
            </a:endParaRPr>
          </a:p>
        </p:txBody>
      </p:sp>
      <p:sp>
        <p:nvSpPr>
          <p:cNvPr id="134146" name="Content Placeholder 2"/>
          <p:cNvSpPr>
            <a:spLocks noGrp="1"/>
          </p:cNvSpPr>
          <p:nvPr>
            <p:ph idx="1"/>
          </p:nvPr>
        </p:nvSpPr>
        <p:spPr>
          <a:xfrm>
            <a:off x="179512" y="1052736"/>
            <a:ext cx="5688632" cy="5400600"/>
          </a:xfrm>
        </p:spPr>
        <p:txBody>
          <a:bodyPr>
            <a:noAutofit/>
          </a:bodyPr>
          <a:lstStyle/>
          <a:p>
            <a:pPr marL="0" indent="0">
              <a:spcBef>
                <a:spcPts val="0"/>
              </a:spcBef>
              <a:buNone/>
            </a:pPr>
            <a:r>
              <a:rPr lang="en-US" dirty="0">
                <a:latin typeface="Arial"/>
                <a:cs typeface="Arial"/>
              </a:rPr>
              <a:t>is composed of 3 parts</a:t>
            </a:r>
          </a:p>
          <a:p>
            <a:pPr marL="514350" indent="-514350">
              <a:spcBef>
                <a:spcPts val="0"/>
              </a:spcBef>
              <a:buFontTx/>
              <a:buAutoNum type="arabicPeriod"/>
            </a:pPr>
            <a:r>
              <a:rPr lang="en-US" dirty="0">
                <a:latin typeface="Arial"/>
                <a:cs typeface="Arial"/>
              </a:rPr>
              <a:t>Ribose: smaller sugar than deoxyribose of DNA</a:t>
            </a:r>
          </a:p>
          <a:p>
            <a:pPr marL="514350" indent="-514350">
              <a:spcBef>
                <a:spcPts val="0"/>
              </a:spcBef>
              <a:buFontTx/>
              <a:buAutoNum type="arabicPeriod"/>
            </a:pPr>
            <a:r>
              <a:rPr lang="en-US" dirty="0">
                <a:latin typeface="Arial"/>
                <a:cs typeface="Arial"/>
              </a:rPr>
              <a:t>Phosphate</a:t>
            </a:r>
          </a:p>
          <a:p>
            <a:pPr marL="514350" indent="-514350">
              <a:spcBef>
                <a:spcPts val="0"/>
              </a:spcBef>
              <a:buFontTx/>
              <a:buAutoNum type="arabicPeriod"/>
            </a:pPr>
            <a:r>
              <a:rPr lang="en-US" dirty="0">
                <a:latin typeface="Arial"/>
                <a:cs typeface="Arial"/>
              </a:rPr>
              <a:t>4 Nitrogenous Bases  A,G,U,C.</a:t>
            </a:r>
          </a:p>
          <a:p>
            <a:pPr marL="0" indent="0">
              <a:spcBef>
                <a:spcPts val="0"/>
              </a:spcBef>
              <a:buNone/>
            </a:pPr>
            <a:r>
              <a:rPr lang="en-US" dirty="0">
                <a:latin typeface="Arial"/>
                <a:cs typeface="Arial"/>
              </a:rPr>
              <a:t>	Uracil instead of thymine</a:t>
            </a:r>
          </a:p>
          <a:p>
            <a:pPr marL="514350" indent="-514350">
              <a:spcBef>
                <a:spcPts val="0"/>
              </a:spcBef>
              <a:buNone/>
            </a:pPr>
            <a:r>
              <a:rPr lang="en-US" dirty="0">
                <a:latin typeface="Arial"/>
                <a:cs typeface="Arial"/>
              </a:rPr>
              <a:t>RNA is a single stranded and </a:t>
            </a:r>
          </a:p>
          <a:p>
            <a:pPr marL="514350" indent="-514350">
              <a:spcBef>
                <a:spcPts val="0"/>
              </a:spcBef>
              <a:buNone/>
            </a:pPr>
            <a:r>
              <a:rPr lang="en-US" dirty="0">
                <a:latin typeface="Arial"/>
                <a:cs typeface="Arial"/>
              </a:rPr>
              <a:t>thus smaller &amp; able </a:t>
            </a:r>
          </a:p>
          <a:p>
            <a:pPr marL="0" indent="0">
              <a:spcBef>
                <a:spcPts val="0"/>
              </a:spcBef>
              <a:buNone/>
            </a:pPr>
            <a:r>
              <a:rPr lang="en-US" dirty="0">
                <a:latin typeface="Arial"/>
                <a:cs typeface="Arial"/>
              </a:rPr>
              <a:t>to leave the nucleus of the </a:t>
            </a:r>
            <a:r>
              <a:rPr lang="en-US" dirty="0" smtClean="0">
                <a:latin typeface="Arial"/>
                <a:cs typeface="Arial"/>
              </a:rPr>
              <a:t>cell.</a:t>
            </a:r>
            <a:endParaRPr lang="en-US" dirty="0">
              <a:latin typeface="Arial"/>
              <a:cs typeface="Arial"/>
            </a:endParaRPr>
          </a:p>
          <a:p>
            <a:pPr marL="0" indent="0">
              <a:spcBef>
                <a:spcPts val="0"/>
              </a:spcBef>
              <a:buNone/>
            </a:pPr>
            <a:endParaRPr lang="en-US" dirty="0">
              <a:latin typeface="Arial"/>
              <a:cs typeface="Arial"/>
            </a:endParaRPr>
          </a:p>
        </p:txBody>
      </p:sp>
      <p:sp>
        <p:nvSpPr>
          <p:cNvPr id="1341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B29C79-3587-724D-9B19-A90314D8D087}" type="slidenum">
              <a:rPr lang="en-US" sz="1200">
                <a:solidFill>
                  <a:srgbClr val="045C75"/>
                </a:solidFill>
              </a:rPr>
              <a:pPr eaLnBrk="1" hangingPunct="1"/>
              <a:t>81</a:t>
            </a:fld>
            <a:endParaRPr lang="en-US" sz="1200">
              <a:solidFill>
                <a:srgbClr val="045C75"/>
              </a:solidFill>
            </a:endParaRPr>
          </a:p>
        </p:txBody>
      </p:sp>
      <p:pic>
        <p:nvPicPr>
          <p:cNvPr id="134148" name="Picture 5" descr="01structureofrna_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484784"/>
            <a:ext cx="30734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Biology BOOK\Biology Book--Diagrams\16.03 RNA structure .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14400"/>
            <a:ext cx="34496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C:\Biology BOOK\Biology Book--Diagrams\16.02 DNA helix.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68375"/>
            <a:ext cx="54864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643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1"/>
            <a:ext cx="9144000" cy="980727"/>
          </a:xfrm>
        </p:spPr>
        <p:txBody>
          <a:bodyPr>
            <a:normAutofit/>
          </a:bodyPr>
          <a:lstStyle/>
          <a:p>
            <a:pPr eaLnBrk="1" hangingPunct="1"/>
            <a:r>
              <a:rPr lang="en-US" b="1" dirty="0">
                <a:latin typeface="Arial"/>
                <a:cs typeface="Arial"/>
              </a:rPr>
              <a:t>Types of </a:t>
            </a:r>
            <a:r>
              <a:rPr lang="en-US" b="1" dirty="0" smtClean="0">
                <a:latin typeface="Arial"/>
                <a:cs typeface="Arial"/>
              </a:rPr>
              <a:t>RNA</a:t>
            </a:r>
            <a:endParaRPr lang="en-US" b="1" dirty="0">
              <a:latin typeface="Arial"/>
              <a:cs typeface="Arial"/>
            </a:endParaRPr>
          </a:p>
        </p:txBody>
      </p:sp>
      <p:graphicFrame>
        <p:nvGraphicFramePr>
          <p:cNvPr id="68673" name="Group 65"/>
          <p:cNvGraphicFramePr>
            <a:graphicFrameLocks noGrp="1"/>
          </p:cNvGraphicFramePr>
          <p:nvPr>
            <p:ph type="tbl" idx="1"/>
            <p:extLst>
              <p:ext uri="{D42A27DB-BD31-4B8C-83A1-F6EECF244321}">
                <p14:modId xmlns:p14="http://schemas.microsoft.com/office/powerpoint/2010/main" val="2151202095"/>
              </p:ext>
            </p:extLst>
          </p:nvPr>
        </p:nvGraphicFramePr>
        <p:xfrm>
          <a:off x="76200" y="1124744"/>
          <a:ext cx="9067800" cy="5733257"/>
        </p:xfrm>
        <a:graphic>
          <a:graphicData uri="http://schemas.openxmlformats.org/drawingml/2006/table">
            <a:tbl>
              <a:tblPr/>
              <a:tblGrid>
                <a:gridCol w="2130425"/>
                <a:gridCol w="3527425"/>
                <a:gridCol w="3409950"/>
              </a:tblGrid>
              <a:tr h="171768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entury Gothic" charset="0"/>
                          <a:ea typeface="ＭＳ Ｐゴシック" charset="0"/>
                          <a:cs typeface="Arial" charset="0"/>
                        </a:rPr>
                        <a:t>Messenger RNA (mRNA)</a:t>
                      </a: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ＭＳ Ｐゴシック" charset="0"/>
                          <a:cs typeface="Arial"/>
                        </a:rPr>
                        <a:t>Consists of RNA nucleotides in the form of a single uncoiled chain. </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ＭＳ Ｐゴシック" charset="0"/>
                          <a:cs typeface="Arial"/>
                        </a:rPr>
                        <a:t>mRNA carries genetic info from DNA in the nucleus to the cytosol</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778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entury Gothic" charset="0"/>
                          <a:ea typeface="ＭＳ Ｐゴシック" charset="0"/>
                          <a:cs typeface="Arial" charset="0"/>
                        </a:rPr>
                        <a:t>Transfer RNA (tRNA)</a:t>
                      </a:r>
                      <a:endParaRPr kumimoji="0" lang="en-US" sz="2400" b="1" i="0" u="none" strike="noStrike" cap="none" normalizeH="0" baseline="0">
                        <a:ln>
                          <a:noFill/>
                        </a:ln>
                        <a:solidFill>
                          <a:schemeClr val="tx1"/>
                        </a:solidFill>
                        <a:effectLst/>
                        <a:latin typeface="Arial" charset="0"/>
                        <a:ea typeface="ＭＳ Ｐゴシック" charset="0"/>
                        <a:cs typeface="Times New Roman"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Times New Roman" charset="0"/>
                          <a:cs typeface="Arial"/>
                        </a:rPr>
                        <a:t> Consists of a single chain of about 80 RNA nucleotides folded into a hairpin shape 45 varieties</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Times New Roman" charset="0"/>
                          <a:cs typeface="Arial"/>
                        </a:rPr>
                        <a:t>binds to a specific amino acid and brings it over to the ribosome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778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entury Gothic" charset="0"/>
                          <a:ea typeface="ＭＳ Ｐゴシック" charset="0"/>
                          <a:cs typeface="Arial" charset="0"/>
                        </a:rPr>
                        <a:t>Ribosomal RNA (rRNA)</a:t>
                      </a: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ＭＳ Ｐゴシック" charset="0"/>
                          <a:cs typeface="Arial"/>
                        </a:rPr>
                        <a:t>Most abundant form of RNA</a:t>
                      </a:r>
                      <a:endParaRPr kumimoji="0" lang="en-US" sz="2400" b="1" i="1" u="none" strike="noStrike" cap="none" normalizeH="0" baseline="0" dirty="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ＭＳ Ｐゴシック" charset="0"/>
                          <a:cs typeface="Arial"/>
                        </a:rPr>
                        <a:t>Consists of RNA nucleotides in a globular form. </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a:ea typeface="ＭＳ Ｐゴシック" charset="0"/>
                          <a:cs typeface="Arial"/>
                        </a:rPr>
                        <a:t>Joins with proteins to form ribosomes – the site of protein synthesis</a:t>
                      </a:r>
                      <a:endParaRPr kumimoji="0" lang="en-US" sz="2400" b="1" i="1" u="none" strike="noStrike" cap="none" normalizeH="0" baseline="0" dirty="0">
                        <a:ln>
                          <a:noFill/>
                        </a:ln>
                        <a:solidFill>
                          <a:schemeClr val="tx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92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0DE0C6-2162-D84D-8362-5528D85496DD}" type="slidenum">
              <a:rPr lang="en-US" sz="1200">
                <a:solidFill>
                  <a:srgbClr val="045C75"/>
                </a:solidFill>
              </a:rPr>
              <a:pPr eaLnBrk="1" hangingPunct="1"/>
              <a:t>83</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7" name="Group 71"/>
          <p:cNvGrpSpPr>
            <a:grpSpLocks/>
          </p:cNvGrpSpPr>
          <p:nvPr/>
        </p:nvGrpSpPr>
        <p:grpSpPr bwMode="auto">
          <a:xfrm>
            <a:off x="251520" y="4149080"/>
            <a:ext cx="8568952" cy="1576266"/>
            <a:chOff x="768" y="2688"/>
            <a:chExt cx="4464" cy="601"/>
          </a:xfrm>
        </p:grpSpPr>
        <p:grpSp>
          <p:nvGrpSpPr>
            <p:cNvPr id="249864" name="Group 46"/>
            <p:cNvGrpSpPr>
              <a:grpSpLocks/>
            </p:cNvGrpSpPr>
            <p:nvPr/>
          </p:nvGrpSpPr>
          <p:grpSpPr bwMode="auto">
            <a:xfrm>
              <a:off x="768" y="2688"/>
              <a:ext cx="4464" cy="601"/>
              <a:chOff x="768" y="2688"/>
              <a:chExt cx="4464" cy="601"/>
            </a:xfrm>
          </p:grpSpPr>
          <p:sp>
            <p:nvSpPr>
              <p:cNvPr id="249888" name="Rectangle 41"/>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sz="2800"/>
              </a:p>
            </p:txBody>
          </p:sp>
          <p:sp>
            <p:nvSpPr>
              <p:cNvPr id="249889" name="Text Box 45"/>
              <p:cNvSpPr txBox="1">
                <a:spLocks noChangeArrowheads="1"/>
              </p:cNvSpPr>
              <p:nvPr/>
            </p:nvSpPr>
            <p:spPr bwMode="auto">
              <a:xfrm>
                <a:off x="768" y="2688"/>
                <a:ext cx="4464"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800" dirty="0"/>
                  <a:t>A U G G G C U U A A A G  C A G U G C A C G U U</a:t>
                </a:r>
              </a:p>
            </p:txBody>
          </p:sp>
        </p:grpSp>
        <p:sp>
          <p:nvSpPr>
            <p:cNvPr id="249865" name="Line 47"/>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66" name="Line 48"/>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67" name="Line 49"/>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68" name="Line 50"/>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69" name="Line 51"/>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0" name="Line 52"/>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1" name="Line 53"/>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2" name="Line 54"/>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3" name="Line 55"/>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4" name="Line 56"/>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5" name="Line 57"/>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6" name="Line 58"/>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7" name="Line 59"/>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8" name="Line 60"/>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79" name="Line 61"/>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0" name="Line 62"/>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1" name="Line 63"/>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2" name="Line 64"/>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3" name="Line 65"/>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4" name="Line 66"/>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5" name="Line 68"/>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6" name="Line 69"/>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49887" name="Line 70"/>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249859" name="Text Box 73"/>
          <p:cNvSpPr txBox="1">
            <a:spLocks noChangeArrowheads="1"/>
          </p:cNvSpPr>
          <p:nvPr/>
        </p:nvSpPr>
        <p:spPr bwMode="auto">
          <a:xfrm>
            <a:off x="2051720" y="5949280"/>
            <a:ext cx="3240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b="1" dirty="0"/>
              <a:t>mRNA molecule</a:t>
            </a:r>
          </a:p>
        </p:txBody>
      </p:sp>
      <p:sp>
        <p:nvSpPr>
          <p:cNvPr id="249861" name="AutoShape 76"/>
          <p:cNvSpPr>
            <a:spLocks/>
          </p:cNvSpPr>
          <p:nvPr/>
        </p:nvSpPr>
        <p:spPr bwMode="auto">
          <a:xfrm rot="-5400000">
            <a:off x="1802532" y="3683868"/>
            <a:ext cx="106288" cy="968152"/>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49862" name="Text Box 77"/>
          <p:cNvSpPr txBox="1">
            <a:spLocks noChangeArrowheads="1"/>
          </p:cNvSpPr>
          <p:nvPr/>
        </p:nvSpPr>
        <p:spPr bwMode="auto">
          <a:xfrm>
            <a:off x="1259632" y="3501008"/>
            <a:ext cx="16924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800" dirty="0"/>
              <a:t>codon</a:t>
            </a:r>
          </a:p>
        </p:txBody>
      </p:sp>
      <p:sp>
        <p:nvSpPr>
          <p:cNvPr id="2" name="Content Placeholder 1"/>
          <p:cNvSpPr>
            <a:spLocks noGrp="1"/>
          </p:cNvSpPr>
          <p:nvPr>
            <p:ph idx="1"/>
          </p:nvPr>
        </p:nvSpPr>
        <p:spPr>
          <a:xfrm>
            <a:off x="251520" y="404665"/>
            <a:ext cx="8568952" cy="2160240"/>
          </a:xfrm>
        </p:spPr>
        <p:txBody>
          <a:bodyPr/>
          <a:lstStyle/>
          <a:p>
            <a:pPr marL="457200" lvl="1" indent="-457200">
              <a:spcBef>
                <a:spcPct val="50000"/>
              </a:spcBef>
              <a:buNone/>
            </a:pPr>
            <a:r>
              <a:rPr lang="en-GB" sz="3600" dirty="0">
                <a:solidFill>
                  <a:srgbClr val="000000"/>
                </a:solidFill>
                <a:latin typeface="Arial"/>
                <a:cs typeface="Arial"/>
              </a:rPr>
              <a:t>This is a molecule of messenger </a:t>
            </a:r>
            <a:r>
              <a:rPr lang="en-GB" sz="3600" dirty="0" smtClean="0">
                <a:solidFill>
                  <a:srgbClr val="000000"/>
                </a:solidFill>
                <a:latin typeface="Arial"/>
                <a:cs typeface="Arial"/>
              </a:rPr>
              <a:t>RNA.</a:t>
            </a:r>
          </a:p>
          <a:p>
            <a:pPr marL="0" lvl="1" indent="0">
              <a:spcBef>
                <a:spcPct val="50000"/>
              </a:spcBef>
              <a:buNone/>
            </a:pPr>
            <a:r>
              <a:rPr lang="en-GB" sz="3600" dirty="0" smtClean="0">
                <a:solidFill>
                  <a:srgbClr val="000000"/>
                </a:solidFill>
                <a:latin typeface="Arial"/>
                <a:cs typeface="Arial"/>
              </a:rPr>
              <a:t>It </a:t>
            </a:r>
            <a:r>
              <a:rPr lang="en-GB" sz="3600" dirty="0">
                <a:solidFill>
                  <a:srgbClr val="000000"/>
                </a:solidFill>
                <a:latin typeface="Arial"/>
                <a:cs typeface="Arial"/>
              </a:rPr>
              <a:t>was made in the nucleus </a:t>
            </a:r>
            <a:r>
              <a:rPr lang="en-GB" sz="3600" dirty="0" smtClean="0">
                <a:solidFill>
                  <a:srgbClr val="000000"/>
                </a:solidFill>
                <a:latin typeface="Arial"/>
                <a:cs typeface="Arial"/>
              </a:rPr>
              <a:t>by transcription </a:t>
            </a:r>
            <a:r>
              <a:rPr lang="en-GB" sz="3600" dirty="0">
                <a:solidFill>
                  <a:srgbClr val="000000"/>
                </a:solidFill>
                <a:latin typeface="Arial"/>
                <a:cs typeface="Arial"/>
              </a:rPr>
              <a:t>from a DNA molecule.</a:t>
            </a:r>
          </a:p>
          <a:p>
            <a:endParaRPr lang="en-US" dirty="0"/>
          </a:p>
        </p:txBody>
      </p:sp>
      <p:sp>
        <p:nvSpPr>
          <p:cNvPr id="34" name="Slide Number Placeholder 33"/>
          <p:cNvSpPr>
            <a:spLocks noGrp="1"/>
          </p:cNvSpPr>
          <p:nvPr>
            <p:ph type="sldNum" sz="quarter" idx="12"/>
          </p:nvPr>
        </p:nvSpPr>
        <p:spPr/>
        <p:txBody>
          <a:bodyPr/>
          <a:lstStyle/>
          <a:p>
            <a:pPr>
              <a:defRPr/>
            </a:pPr>
            <a:fld id="{24166E58-F857-6940-A6CE-9E0747E9B7D7}" type="slidenum">
              <a:rPr lang="en-US" smtClean="0"/>
              <a:pPr>
                <a:defRPr/>
              </a:pPr>
              <a:t>84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1295400" y="3886200"/>
            <a:ext cx="2124472" cy="2207096"/>
            <a:chOff x="4860" y="2340"/>
            <a:chExt cx="1440" cy="1800"/>
          </a:xfrm>
        </p:grpSpPr>
        <p:sp>
          <p:nvSpPr>
            <p:cNvPr id="250918" name="Oval 33"/>
            <p:cNvSpPr>
              <a:spLocks noChangeArrowheads="1"/>
            </p:cNvSpPr>
            <p:nvPr/>
          </p:nvSpPr>
          <p:spPr bwMode="auto">
            <a:xfrm>
              <a:off x="4860" y="2340"/>
              <a:ext cx="1440" cy="1440"/>
            </a:xfrm>
            <a:prstGeom prst="ellipse">
              <a:avLst/>
            </a:prstGeom>
            <a:solidFill>
              <a:srgbClr val="CC3300"/>
            </a:solidFill>
            <a:ln w="9525">
              <a:solidFill>
                <a:srgbClr val="000000"/>
              </a:solidFill>
              <a:round/>
              <a:headEnd/>
              <a:tailEnd/>
            </a:ln>
          </p:spPr>
          <p:txBody>
            <a:bodyPr/>
            <a:lstStyle/>
            <a:p>
              <a:pPr eaLnBrk="0" hangingPunct="0"/>
              <a:endParaRPr lang="en-US"/>
            </a:p>
          </p:txBody>
        </p:sp>
        <p:sp>
          <p:nvSpPr>
            <p:cNvPr id="250919" name="Oval 34"/>
            <p:cNvSpPr>
              <a:spLocks noChangeArrowheads="1"/>
            </p:cNvSpPr>
            <p:nvPr/>
          </p:nvSpPr>
          <p:spPr bwMode="auto">
            <a:xfrm>
              <a:off x="5040" y="3240"/>
              <a:ext cx="1080" cy="900"/>
            </a:xfrm>
            <a:prstGeom prst="ellipse">
              <a:avLst/>
            </a:prstGeom>
            <a:solidFill>
              <a:srgbClr val="CC3300"/>
            </a:solidFill>
            <a:ln w="9525">
              <a:solidFill>
                <a:srgbClr val="000000"/>
              </a:solidFill>
              <a:round/>
              <a:headEnd/>
              <a:tailEnd/>
            </a:ln>
          </p:spPr>
          <p:txBody>
            <a:bodyPr/>
            <a:lstStyle/>
            <a:p>
              <a:pPr eaLnBrk="0" hangingPunct="0"/>
              <a:endParaRPr lang="en-US"/>
            </a:p>
          </p:txBody>
        </p:sp>
      </p:grpSp>
      <p:sp>
        <p:nvSpPr>
          <p:cNvPr id="250882" name="Text Box 2"/>
          <p:cNvSpPr txBox="1">
            <a:spLocks noChangeArrowheads="1"/>
          </p:cNvSpPr>
          <p:nvPr/>
        </p:nvSpPr>
        <p:spPr bwMode="auto">
          <a:xfrm>
            <a:off x="1676400" y="38100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sp>
        <p:nvSpPr>
          <p:cNvPr id="250883" name="Text Box 3"/>
          <p:cNvSpPr txBox="1">
            <a:spLocks noChangeArrowheads="1"/>
          </p:cNvSpPr>
          <p:nvPr/>
        </p:nvSpPr>
        <p:spPr bwMode="auto">
          <a:xfrm>
            <a:off x="1600200" y="4419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grpSp>
        <p:nvGrpSpPr>
          <p:cNvPr id="250884" name="Group 4"/>
          <p:cNvGrpSpPr>
            <a:grpSpLocks/>
          </p:cNvGrpSpPr>
          <p:nvPr/>
        </p:nvGrpSpPr>
        <p:grpSpPr bwMode="auto">
          <a:xfrm>
            <a:off x="1219200" y="4267200"/>
            <a:ext cx="7086600" cy="914400"/>
            <a:chOff x="768" y="2688"/>
            <a:chExt cx="4464" cy="576"/>
          </a:xfrm>
        </p:grpSpPr>
        <p:grpSp>
          <p:nvGrpSpPr>
            <p:cNvPr id="250892" name="Group 5"/>
            <p:cNvGrpSpPr>
              <a:grpSpLocks/>
            </p:cNvGrpSpPr>
            <p:nvPr/>
          </p:nvGrpSpPr>
          <p:grpSpPr bwMode="auto">
            <a:xfrm>
              <a:off x="768" y="2688"/>
              <a:ext cx="4464" cy="576"/>
              <a:chOff x="768" y="2688"/>
              <a:chExt cx="4464" cy="576"/>
            </a:xfrm>
          </p:grpSpPr>
          <p:sp>
            <p:nvSpPr>
              <p:cNvPr id="250916" name="Rectangle 6"/>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250917" name="Text Box 7"/>
              <p:cNvSpPr txBox="1">
                <a:spLocks noChangeArrowheads="1"/>
              </p:cNvSpPr>
              <p:nvPr/>
            </p:nvSpPr>
            <p:spPr bwMode="auto">
              <a:xfrm>
                <a:off x="768" y="2688"/>
                <a:ext cx="44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dirty="0"/>
                  <a:t>A U G G G C U U A A A G  C A G U G C A C G U U</a:t>
                </a:r>
              </a:p>
            </p:txBody>
          </p:sp>
        </p:grpSp>
        <p:sp>
          <p:nvSpPr>
            <p:cNvPr id="250893" name="Line 8"/>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894" name="Line 9"/>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895" name="Line 10"/>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896" name="Line 11"/>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897" name="Line 12"/>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898" name="Line 13"/>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899" name="Line 14"/>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0" name="Line 15"/>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1" name="Line 16"/>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2" name="Line 17"/>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3" name="Line 18"/>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4" name="Line 19"/>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5" name="Line 20"/>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6" name="Line 21"/>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7" name="Line 22"/>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8" name="Line 23"/>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09" name="Line 24"/>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10" name="Line 25"/>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11" name="Line 26"/>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12" name="Line 27"/>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13" name="Line 28"/>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14" name="Line 29"/>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15" name="Line 30"/>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0885" name="Text Box 31"/>
          <p:cNvSpPr txBox="1">
            <a:spLocks noChangeArrowheads="1"/>
          </p:cNvSpPr>
          <p:nvPr/>
        </p:nvSpPr>
        <p:spPr bwMode="auto">
          <a:xfrm>
            <a:off x="1676400" y="2743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sp>
        <p:nvSpPr>
          <p:cNvPr id="250886" name="Text Box 35"/>
          <p:cNvSpPr txBox="1">
            <a:spLocks noChangeArrowheads="1"/>
          </p:cNvSpPr>
          <p:nvPr/>
        </p:nvSpPr>
        <p:spPr bwMode="auto">
          <a:xfrm>
            <a:off x="1219200" y="11430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sp>
        <p:nvSpPr>
          <p:cNvPr id="250887" name="Text Box 36"/>
          <p:cNvSpPr txBox="1">
            <a:spLocks noChangeArrowheads="1"/>
          </p:cNvSpPr>
          <p:nvPr/>
        </p:nvSpPr>
        <p:spPr bwMode="auto">
          <a:xfrm>
            <a:off x="0" y="1412776"/>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3600" dirty="0">
                <a:solidFill>
                  <a:srgbClr val="000000"/>
                </a:solidFill>
              </a:rPr>
              <a:t>A ribosome attaches to the mRNA molecule.</a:t>
            </a:r>
          </a:p>
        </p:txBody>
      </p:sp>
      <p:grpSp>
        <p:nvGrpSpPr>
          <p:cNvPr id="5" name="Group 39"/>
          <p:cNvGrpSpPr>
            <a:grpSpLocks/>
          </p:cNvGrpSpPr>
          <p:nvPr/>
        </p:nvGrpSpPr>
        <p:grpSpPr bwMode="auto">
          <a:xfrm>
            <a:off x="2743200" y="3429000"/>
            <a:ext cx="2209800" cy="609600"/>
            <a:chOff x="1728" y="2160"/>
            <a:chExt cx="1392" cy="384"/>
          </a:xfrm>
        </p:grpSpPr>
        <p:sp>
          <p:nvSpPr>
            <p:cNvPr id="250890" name="Text Box 37"/>
            <p:cNvSpPr txBox="1">
              <a:spLocks noChangeArrowheads="1"/>
            </p:cNvSpPr>
            <p:nvPr/>
          </p:nvSpPr>
          <p:spPr bwMode="auto">
            <a:xfrm>
              <a:off x="1920" y="216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dirty="0"/>
                <a:t>ribosome</a:t>
              </a:r>
            </a:p>
          </p:txBody>
        </p:sp>
        <p:sp>
          <p:nvSpPr>
            <p:cNvPr id="250891" name="Line 38"/>
            <p:cNvSpPr>
              <a:spLocks noChangeShapeType="1"/>
            </p:cNvSpPr>
            <p:nvPr/>
          </p:nvSpPr>
          <p:spPr bwMode="auto">
            <a:xfrm flipH="1">
              <a:off x="1728" y="2352"/>
              <a:ext cx="24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0" name="Slide Number Placeholder 39"/>
          <p:cNvSpPr>
            <a:spLocks noGrp="1"/>
          </p:cNvSpPr>
          <p:nvPr>
            <p:ph type="sldNum" sz="quarter" idx="12"/>
          </p:nvPr>
        </p:nvSpPr>
        <p:spPr/>
        <p:txBody>
          <a:bodyPr/>
          <a:lstStyle/>
          <a:p>
            <a:pPr>
              <a:defRPr/>
            </a:pPr>
            <a:fld id="{62E61AB4-CA40-3143-ABCF-EFD708892AFD}" type="slidenum">
              <a:rPr lang="en-US" smtClean="0"/>
              <a:pPr>
                <a:defRPr/>
              </a:pPr>
              <a:t>85</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905" name="Group 31"/>
          <p:cNvGrpSpPr>
            <a:grpSpLocks/>
          </p:cNvGrpSpPr>
          <p:nvPr/>
        </p:nvGrpSpPr>
        <p:grpSpPr bwMode="auto">
          <a:xfrm>
            <a:off x="1295400" y="3886200"/>
            <a:ext cx="1752600" cy="1905000"/>
            <a:chOff x="4860" y="2340"/>
            <a:chExt cx="1440" cy="1800"/>
          </a:xfrm>
        </p:grpSpPr>
        <p:sp>
          <p:nvSpPr>
            <p:cNvPr id="251964" name="Oval 32"/>
            <p:cNvSpPr>
              <a:spLocks noChangeArrowheads="1"/>
            </p:cNvSpPr>
            <p:nvPr/>
          </p:nvSpPr>
          <p:spPr bwMode="auto">
            <a:xfrm>
              <a:off x="4860" y="2340"/>
              <a:ext cx="1440" cy="1440"/>
            </a:xfrm>
            <a:prstGeom prst="ellipse">
              <a:avLst/>
            </a:prstGeom>
            <a:solidFill>
              <a:srgbClr val="CC3300"/>
            </a:solidFill>
            <a:ln w="9525">
              <a:solidFill>
                <a:srgbClr val="000000"/>
              </a:solidFill>
              <a:round/>
              <a:headEnd/>
              <a:tailEnd/>
            </a:ln>
          </p:spPr>
          <p:txBody>
            <a:bodyPr/>
            <a:lstStyle/>
            <a:p>
              <a:pPr eaLnBrk="0" hangingPunct="0"/>
              <a:endParaRPr lang="en-US"/>
            </a:p>
          </p:txBody>
        </p:sp>
        <p:sp>
          <p:nvSpPr>
            <p:cNvPr id="251965" name="Oval 33"/>
            <p:cNvSpPr>
              <a:spLocks noChangeArrowheads="1"/>
            </p:cNvSpPr>
            <p:nvPr/>
          </p:nvSpPr>
          <p:spPr bwMode="auto">
            <a:xfrm>
              <a:off x="5040" y="3240"/>
              <a:ext cx="1080" cy="900"/>
            </a:xfrm>
            <a:prstGeom prst="ellipse">
              <a:avLst/>
            </a:prstGeom>
            <a:solidFill>
              <a:srgbClr val="CC3300"/>
            </a:solidFill>
            <a:ln w="9525">
              <a:solidFill>
                <a:srgbClr val="000000"/>
              </a:solidFill>
              <a:round/>
              <a:headEnd/>
              <a:tailEnd/>
            </a:ln>
          </p:spPr>
          <p:txBody>
            <a:bodyPr/>
            <a:lstStyle/>
            <a:p>
              <a:pPr eaLnBrk="0" hangingPunct="0"/>
              <a:endParaRPr lang="en-US"/>
            </a:p>
          </p:txBody>
        </p:sp>
      </p:grpSp>
      <p:sp>
        <p:nvSpPr>
          <p:cNvPr id="251906" name="Text Box 2"/>
          <p:cNvSpPr txBox="1">
            <a:spLocks noChangeArrowheads="1"/>
          </p:cNvSpPr>
          <p:nvPr/>
        </p:nvSpPr>
        <p:spPr bwMode="auto">
          <a:xfrm>
            <a:off x="1447800" y="4876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grpSp>
        <p:nvGrpSpPr>
          <p:cNvPr id="251907" name="Group 3"/>
          <p:cNvGrpSpPr>
            <a:grpSpLocks/>
          </p:cNvGrpSpPr>
          <p:nvPr/>
        </p:nvGrpSpPr>
        <p:grpSpPr bwMode="auto">
          <a:xfrm>
            <a:off x="1187624" y="4437112"/>
            <a:ext cx="7086600" cy="914400"/>
            <a:chOff x="768" y="2688"/>
            <a:chExt cx="4464" cy="576"/>
          </a:xfrm>
        </p:grpSpPr>
        <p:grpSp>
          <p:nvGrpSpPr>
            <p:cNvPr id="251938" name="Group 4"/>
            <p:cNvGrpSpPr>
              <a:grpSpLocks/>
            </p:cNvGrpSpPr>
            <p:nvPr/>
          </p:nvGrpSpPr>
          <p:grpSpPr bwMode="auto">
            <a:xfrm>
              <a:off x="768" y="2688"/>
              <a:ext cx="4464" cy="576"/>
              <a:chOff x="768" y="2688"/>
              <a:chExt cx="4464" cy="576"/>
            </a:xfrm>
          </p:grpSpPr>
          <p:sp>
            <p:nvSpPr>
              <p:cNvPr id="251962" name="Rectangle 5"/>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251963" name="Text Box 6"/>
              <p:cNvSpPr txBox="1">
                <a:spLocks noChangeArrowheads="1"/>
              </p:cNvSpPr>
              <p:nvPr/>
            </p:nvSpPr>
            <p:spPr bwMode="auto">
              <a:xfrm>
                <a:off x="768" y="2688"/>
                <a:ext cx="446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dirty="0"/>
                  <a:t>A U G G G C U U A A A G  C A G U G C A C G U U</a:t>
                </a:r>
              </a:p>
            </p:txBody>
          </p:sp>
        </p:grpSp>
        <p:sp>
          <p:nvSpPr>
            <p:cNvPr id="251939" name="Line 7"/>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0" name="Line 8"/>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1" name="Line 9"/>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2" name="Line 10"/>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3" name="Line 11"/>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4" name="Line 12"/>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5" name="Line 13"/>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6" name="Line 14"/>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7" name="Line 15"/>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8" name="Line 16"/>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49" name="Line 17"/>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0" name="Line 18"/>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1" name="Line 19"/>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2" name="Line 20"/>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3" name="Line 21"/>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4" name="Line 22"/>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5" name="Line 23"/>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6" name="Line 24"/>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7" name="Line 25"/>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8" name="Line 26"/>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59" name="Line 27"/>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60" name="Line 28"/>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61" name="Line 29"/>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82"/>
          <p:cNvGrpSpPr>
            <a:grpSpLocks/>
          </p:cNvGrpSpPr>
          <p:nvPr/>
        </p:nvGrpSpPr>
        <p:grpSpPr bwMode="auto">
          <a:xfrm>
            <a:off x="-9773" y="17237"/>
            <a:ext cx="2286000" cy="674688"/>
            <a:chOff x="1776" y="240"/>
            <a:chExt cx="1440" cy="425"/>
          </a:xfrm>
        </p:grpSpPr>
        <p:sp>
          <p:nvSpPr>
            <p:cNvPr id="251936" name="Text Box 74"/>
            <p:cNvSpPr txBox="1">
              <a:spLocks noChangeArrowheads="1"/>
            </p:cNvSpPr>
            <p:nvPr/>
          </p:nvSpPr>
          <p:spPr bwMode="auto">
            <a:xfrm>
              <a:off x="1776" y="240"/>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dirty="0"/>
                <a:t>   Amino acid</a:t>
              </a:r>
            </a:p>
          </p:txBody>
        </p:sp>
        <p:sp>
          <p:nvSpPr>
            <p:cNvPr id="251937" name="Line 75"/>
            <p:cNvSpPr>
              <a:spLocks noChangeShapeType="1"/>
            </p:cNvSpPr>
            <p:nvPr/>
          </p:nvSpPr>
          <p:spPr bwMode="auto">
            <a:xfrm>
              <a:off x="2303" y="529"/>
              <a:ext cx="31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81"/>
          <p:cNvGrpSpPr>
            <a:grpSpLocks/>
          </p:cNvGrpSpPr>
          <p:nvPr/>
        </p:nvGrpSpPr>
        <p:grpSpPr bwMode="auto">
          <a:xfrm>
            <a:off x="13224" y="1124744"/>
            <a:ext cx="2438400" cy="647700"/>
            <a:chOff x="-114" y="618"/>
            <a:chExt cx="1536" cy="408"/>
          </a:xfrm>
        </p:grpSpPr>
        <p:sp>
          <p:nvSpPr>
            <p:cNvPr id="251934" name="Text Box 76"/>
            <p:cNvSpPr txBox="1">
              <a:spLocks noChangeArrowheads="1"/>
            </p:cNvSpPr>
            <p:nvPr/>
          </p:nvSpPr>
          <p:spPr bwMode="auto">
            <a:xfrm>
              <a:off x="-114" y="618"/>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dirty="0"/>
                <a:t>tRNA molecule</a:t>
              </a:r>
            </a:p>
          </p:txBody>
        </p:sp>
        <p:sp>
          <p:nvSpPr>
            <p:cNvPr id="251935" name="Line 77"/>
            <p:cNvSpPr>
              <a:spLocks noChangeShapeType="1"/>
            </p:cNvSpPr>
            <p:nvPr/>
          </p:nvSpPr>
          <p:spPr bwMode="auto">
            <a:xfrm>
              <a:off x="459" y="890"/>
              <a:ext cx="25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83"/>
          <p:cNvGrpSpPr>
            <a:grpSpLocks/>
          </p:cNvGrpSpPr>
          <p:nvPr/>
        </p:nvGrpSpPr>
        <p:grpSpPr bwMode="auto">
          <a:xfrm>
            <a:off x="-790" y="3212852"/>
            <a:ext cx="1841448" cy="914401"/>
            <a:chOff x="1265" y="2104"/>
            <a:chExt cx="895" cy="576"/>
          </a:xfrm>
        </p:grpSpPr>
        <p:sp>
          <p:nvSpPr>
            <p:cNvPr id="251932" name="Text Box 78"/>
            <p:cNvSpPr txBox="1">
              <a:spLocks noChangeArrowheads="1"/>
            </p:cNvSpPr>
            <p:nvPr/>
          </p:nvSpPr>
          <p:spPr bwMode="auto">
            <a:xfrm>
              <a:off x="1265" y="2104"/>
              <a:ext cx="8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dirty="0"/>
                <a:t>anticodon</a:t>
              </a:r>
            </a:p>
          </p:txBody>
        </p:sp>
        <p:sp>
          <p:nvSpPr>
            <p:cNvPr id="251933" name="Line 79"/>
            <p:cNvSpPr>
              <a:spLocks noChangeShapeType="1"/>
            </p:cNvSpPr>
            <p:nvPr/>
          </p:nvSpPr>
          <p:spPr bwMode="auto">
            <a:xfrm>
              <a:off x="1703" y="2376"/>
              <a:ext cx="281" cy="3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8" name="Group 109"/>
          <p:cNvGrpSpPr>
            <a:grpSpLocks/>
          </p:cNvGrpSpPr>
          <p:nvPr/>
        </p:nvGrpSpPr>
        <p:grpSpPr bwMode="auto">
          <a:xfrm>
            <a:off x="971600" y="477243"/>
            <a:ext cx="1622426" cy="4033838"/>
            <a:chOff x="624" y="243"/>
            <a:chExt cx="1022" cy="2541"/>
          </a:xfrm>
        </p:grpSpPr>
        <p:grpSp>
          <p:nvGrpSpPr>
            <p:cNvPr id="251916" name="Group 108"/>
            <p:cNvGrpSpPr>
              <a:grpSpLocks/>
            </p:cNvGrpSpPr>
            <p:nvPr/>
          </p:nvGrpSpPr>
          <p:grpSpPr bwMode="auto">
            <a:xfrm>
              <a:off x="624" y="288"/>
              <a:ext cx="816" cy="2496"/>
              <a:chOff x="624" y="288"/>
              <a:chExt cx="816" cy="2496"/>
            </a:xfrm>
          </p:grpSpPr>
          <p:sp>
            <p:nvSpPr>
              <p:cNvPr id="251918" name="Freeform 65"/>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1919" name="Group 107"/>
              <p:cNvGrpSpPr>
                <a:grpSpLocks/>
              </p:cNvGrpSpPr>
              <p:nvPr/>
            </p:nvGrpSpPr>
            <p:grpSpPr bwMode="auto">
              <a:xfrm>
                <a:off x="624" y="816"/>
                <a:ext cx="816" cy="1968"/>
                <a:chOff x="-144" y="816"/>
                <a:chExt cx="816" cy="1968"/>
              </a:xfrm>
            </p:grpSpPr>
            <p:sp>
              <p:nvSpPr>
                <p:cNvPr id="251920" name="Text Box 68"/>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dirty="0"/>
                    <a:t>   </a:t>
                  </a:r>
                  <a:r>
                    <a:rPr lang="en-GB" dirty="0"/>
                    <a:t>U A C</a:t>
                  </a:r>
                </a:p>
              </p:txBody>
            </p:sp>
            <p:grpSp>
              <p:nvGrpSpPr>
                <p:cNvPr id="251921" name="Group 97"/>
                <p:cNvGrpSpPr>
                  <a:grpSpLocks/>
                </p:cNvGrpSpPr>
                <p:nvPr/>
              </p:nvGrpSpPr>
              <p:grpSpPr bwMode="auto">
                <a:xfrm>
                  <a:off x="192" y="816"/>
                  <a:ext cx="288" cy="1728"/>
                  <a:chOff x="192" y="1248"/>
                  <a:chExt cx="288" cy="1728"/>
                </a:xfrm>
              </p:grpSpPr>
              <p:sp>
                <p:nvSpPr>
                  <p:cNvPr id="251922" name="Oval 84"/>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1923" name="Group 92"/>
                  <p:cNvGrpSpPr>
                    <a:grpSpLocks/>
                  </p:cNvGrpSpPr>
                  <p:nvPr/>
                </p:nvGrpSpPr>
                <p:grpSpPr bwMode="auto">
                  <a:xfrm>
                    <a:off x="240" y="2784"/>
                    <a:ext cx="192" cy="192"/>
                    <a:chOff x="480" y="2256"/>
                    <a:chExt cx="192" cy="192"/>
                  </a:xfrm>
                </p:grpSpPr>
                <p:grpSp>
                  <p:nvGrpSpPr>
                    <p:cNvPr id="251927" name="Group 91"/>
                    <p:cNvGrpSpPr>
                      <a:grpSpLocks/>
                    </p:cNvGrpSpPr>
                    <p:nvPr/>
                  </p:nvGrpSpPr>
                  <p:grpSpPr bwMode="auto">
                    <a:xfrm>
                      <a:off x="480" y="2256"/>
                      <a:ext cx="192" cy="192"/>
                      <a:chOff x="480" y="2256"/>
                      <a:chExt cx="192" cy="192"/>
                    </a:xfrm>
                  </p:grpSpPr>
                  <p:sp>
                    <p:nvSpPr>
                      <p:cNvPr id="251929" name="Line 87"/>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0" name="Line 88"/>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1" name="Line 89"/>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928" name="Line 90"/>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924" name="Oval 94"/>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1925" name="Oval 95"/>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1926" name="Oval 96"/>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1917" name="Rectangle 73"/>
            <p:cNvSpPr>
              <a:spLocks noChangeArrowheads="1"/>
            </p:cNvSpPr>
            <p:nvPr/>
          </p:nvSpPr>
          <p:spPr bwMode="auto">
            <a:xfrm>
              <a:off x="1214" y="243"/>
              <a:ext cx="432"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grpSp>
      <p:sp>
        <p:nvSpPr>
          <p:cNvPr id="5230" name="Text Box 110"/>
          <p:cNvSpPr txBox="1">
            <a:spLocks noChangeArrowheads="1"/>
          </p:cNvSpPr>
          <p:nvPr/>
        </p:nvSpPr>
        <p:spPr bwMode="auto">
          <a:xfrm>
            <a:off x="3275856" y="188640"/>
            <a:ext cx="568863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0"/>
              </a:spcBef>
            </a:pPr>
            <a:r>
              <a:rPr lang="en-GB" sz="3200" dirty="0">
                <a:solidFill>
                  <a:srgbClr val="000000"/>
                </a:solidFill>
              </a:rPr>
              <a:t>A transfer RNA molecule </a:t>
            </a:r>
            <a:r>
              <a:rPr lang="en-GB" sz="3200" dirty="0" smtClean="0">
                <a:solidFill>
                  <a:srgbClr val="000000"/>
                </a:solidFill>
              </a:rPr>
              <a:t>arrives</a:t>
            </a:r>
          </a:p>
          <a:p>
            <a:pPr>
              <a:spcBef>
                <a:spcPts val="0"/>
              </a:spcBef>
            </a:pPr>
            <a:r>
              <a:rPr lang="en-GB" sz="3200" dirty="0" smtClean="0">
                <a:solidFill>
                  <a:srgbClr val="000000"/>
                </a:solidFill>
              </a:rPr>
              <a:t>It </a:t>
            </a:r>
            <a:r>
              <a:rPr lang="en-GB" sz="3200" dirty="0">
                <a:solidFill>
                  <a:srgbClr val="000000"/>
                </a:solidFill>
              </a:rPr>
              <a:t>brings an amino acid to the first three bases (codon) on the mRNA</a:t>
            </a:r>
            <a:r>
              <a:rPr lang="en-GB" sz="3200" dirty="0" smtClean="0">
                <a:solidFill>
                  <a:srgbClr val="000000"/>
                </a:solidFill>
              </a:rPr>
              <a:t>.</a:t>
            </a:r>
            <a:r>
              <a:rPr lang="en-GB" sz="3200" dirty="0">
                <a:solidFill>
                  <a:srgbClr val="000000"/>
                </a:solidFill>
              </a:rPr>
              <a:t> </a:t>
            </a:r>
            <a:endParaRPr lang="en-GB" sz="3200" dirty="0" smtClean="0">
              <a:solidFill>
                <a:srgbClr val="000000"/>
              </a:solidFill>
            </a:endParaRPr>
          </a:p>
          <a:p>
            <a:pPr>
              <a:spcBef>
                <a:spcPts val="0"/>
              </a:spcBef>
            </a:pPr>
            <a:r>
              <a:rPr lang="en-GB" sz="3200" dirty="0" smtClean="0">
                <a:solidFill>
                  <a:srgbClr val="000000"/>
                </a:solidFill>
              </a:rPr>
              <a:t>The </a:t>
            </a:r>
            <a:r>
              <a:rPr lang="en-GB" sz="3200" dirty="0">
                <a:solidFill>
                  <a:srgbClr val="000000"/>
                </a:solidFill>
              </a:rPr>
              <a:t>three unpaired bases (anticodon) on the tRNA link up with the codon</a:t>
            </a:r>
            <a:r>
              <a:rPr lang="en-GB" sz="3200" dirty="0" smtClean="0">
                <a:solidFill>
                  <a:srgbClr val="000000"/>
                </a:solidFill>
              </a:rPr>
              <a:t>.</a:t>
            </a:r>
            <a:endParaRPr lang="en-GB" sz="3200" dirty="0">
              <a:solidFill>
                <a:srgbClr val="000000"/>
              </a:solidFill>
            </a:endParaRPr>
          </a:p>
        </p:txBody>
      </p:sp>
      <p:sp>
        <p:nvSpPr>
          <p:cNvPr id="62" name="Slide Number Placeholder 61"/>
          <p:cNvSpPr>
            <a:spLocks noGrp="1"/>
          </p:cNvSpPr>
          <p:nvPr>
            <p:ph type="sldNum" sz="quarter" idx="12"/>
          </p:nvPr>
        </p:nvSpPr>
        <p:spPr/>
        <p:txBody>
          <a:bodyPr/>
          <a:lstStyle/>
          <a:p>
            <a:pPr>
              <a:defRPr/>
            </a:pPr>
            <a:fld id="{920C061A-ADB8-A14F-96B3-8C1BCF1784E1}" type="slidenum">
              <a:rPr lang="en-US" smtClean="0"/>
              <a:pPr>
                <a:defRPr/>
              </a:pPr>
              <a:t>86</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929" name="Group 2"/>
          <p:cNvGrpSpPr>
            <a:grpSpLocks/>
          </p:cNvGrpSpPr>
          <p:nvPr/>
        </p:nvGrpSpPr>
        <p:grpSpPr bwMode="auto">
          <a:xfrm>
            <a:off x="1295400" y="3886200"/>
            <a:ext cx="1752600" cy="1905000"/>
            <a:chOff x="4860" y="2340"/>
            <a:chExt cx="1440" cy="1800"/>
          </a:xfrm>
        </p:grpSpPr>
        <p:sp>
          <p:nvSpPr>
            <p:cNvPr id="252995" name="Oval 3"/>
            <p:cNvSpPr>
              <a:spLocks noChangeArrowheads="1"/>
            </p:cNvSpPr>
            <p:nvPr/>
          </p:nvSpPr>
          <p:spPr bwMode="auto">
            <a:xfrm>
              <a:off x="4860" y="2340"/>
              <a:ext cx="1440" cy="1440"/>
            </a:xfrm>
            <a:prstGeom prst="ellipse">
              <a:avLst/>
            </a:prstGeom>
            <a:solidFill>
              <a:srgbClr val="CC3300"/>
            </a:solidFill>
            <a:ln w="9525">
              <a:solidFill>
                <a:srgbClr val="000000"/>
              </a:solidFill>
              <a:round/>
              <a:headEnd/>
              <a:tailEnd/>
            </a:ln>
          </p:spPr>
          <p:txBody>
            <a:bodyPr/>
            <a:lstStyle/>
            <a:p>
              <a:pPr eaLnBrk="0" hangingPunct="0"/>
              <a:endParaRPr lang="en-US"/>
            </a:p>
          </p:txBody>
        </p:sp>
        <p:sp>
          <p:nvSpPr>
            <p:cNvPr id="252996" name="Oval 4"/>
            <p:cNvSpPr>
              <a:spLocks noChangeArrowheads="1"/>
            </p:cNvSpPr>
            <p:nvPr/>
          </p:nvSpPr>
          <p:spPr bwMode="auto">
            <a:xfrm>
              <a:off x="5040" y="3240"/>
              <a:ext cx="1080" cy="900"/>
            </a:xfrm>
            <a:prstGeom prst="ellipse">
              <a:avLst/>
            </a:prstGeom>
            <a:solidFill>
              <a:srgbClr val="CC3300"/>
            </a:solidFill>
            <a:ln w="9525">
              <a:solidFill>
                <a:srgbClr val="000000"/>
              </a:solidFill>
              <a:round/>
              <a:headEnd/>
              <a:tailEnd/>
            </a:ln>
          </p:spPr>
          <p:txBody>
            <a:bodyPr/>
            <a:lstStyle/>
            <a:p>
              <a:pPr eaLnBrk="0" hangingPunct="0"/>
              <a:endParaRPr lang="en-US"/>
            </a:p>
          </p:txBody>
        </p:sp>
      </p:grpSp>
      <p:sp>
        <p:nvSpPr>
          <p:cNvPr id="252930" name="Text Box 5"/>
          <p:cNvSpPr txBox="1">
            <a:spLocks noChangeArrowheads="1"/>
          </p:cNvSpPr>
          <p:nvPr/>
        </p:nvSpPr>
        <p:spPr bwMode="auto">
          <a:xfrm>
            <a:off x="1447800" y="4876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grpSp>
        <p:nvGrpSpPr>
          <p:cNvPr id="252931" name="Group 6"/>
          <p:cNvGrpSpPr>
            <a:grpSpLocks/>
          </p:cNvGrpSpPr>
          <p:nvPr/>
        </p:nvGrpSpPr>
        <p:grpSpPr bwMode="auto">
          <a:xfrm>
            <a:off x="1219200" y="4267200"/>
            <a:ext cx="7086600" cy="914400"/>
            <a:chOff x="768" y="2688"/>
            <a:chExt cx="4464" cy="576"/>
          </a:xfrm>
        </p:grpSpPr>
        <p:grpSp>
          <p:nvGrpSpPr>
            <p:cNvPr id="252969" name="Group 7"/>
            <p:cNvGrpSpPr>
              <a:grpSpLocks/>
            </p:cNvGrpSpPr>
            <p:nvPr/>
          </p:nvGrpSpPr>
          <p:grpSpPr bwMode="auto">
            <a:xfrm>
              <a:off x="768" y="2688"/>
              <a:ext cx="4464" cy="576"/>
              <a:chOff x="768" y="2688"/>
              <a:chExt cx="4464" cy="576"/>
            </a:xfrm>
          </p:grpSpPr>
          <p:sp>
            <p:nvSpPr>
              <p:cNvPr id="252993" name="Rectangle 8"/>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252994" name="Text Box 9"/>
              <p:cNvSpPr txBox="1">
                <a:spLocks noChangeArrowheads="1"/>
              </p:cNvSpPr>
              <p:nvPr/>
            </p:nvSpPr>
            <p:spPr bwMode="auto">
              <a:xfrm>
                <a:off x="768" y="2688"/>
                <a:ext cx="44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A U G G G C U U A A A G  C A G U G C A C G U U</a:t>
                </a:r>
              </a:p>
            </p:txBody>
          </p:sp>
        </p:grpSp>
        <p:sp>
          <p:nvSpPr>
            <p:cNvPr id="252970" name="Line 10"/>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1" name="Line 11"/>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2" name="Line 12"/>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3" name="Line 13"/>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4" name="Line 14"/>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5" name="Line 15"/>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6" name="Line 16"/>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7" name="Line 17"/>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8" name="Line 18"/>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9" name="Line 19"/>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0" name="Line 20"/>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1" name="Line 21"/>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2" name="Line 22"/>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3" name="Line 23"/>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4" name="Line 24"/>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5" name="Line 25"/>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6" name="Line 26"/>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7" name="Line 27"/>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8" name="Line 28"/>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89" name="Line 29"/>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90" name="Line 30"/>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91" name="Line 31"/>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92" name="Line 32"/>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211" name="Text Box 67"/>
          <p:cNvSpPr txBox="1">
            <a:spLocks noChangeArrowheads="1"/>
          </p:cNvSpPr>
          <p:nvPr/>
        </p:nvSpPr>
        <p:spPr bwMode="auto">
          <a:xfrm>
            <a:off x="4211960" y="1268760"/>
            <a:ext cx="5181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0"/>
              </a:spcBef>
            </a:pPr>
            <a:r>
              <a:rPr lang="en-GB" sz="3200" dirty="0">
                <a:solidFill>
                  <a:srgbClr val="000000"/>
                </a:solidFill>
              </a:rPr>
              <a:t>Another tRNA molecule comes into place, bringing a second amino acid. </a:t>
            </a:r>
            <a:endParaRPr lang="en-GB" sz="3200" dirty="0" smtClean="0">
              <a:solidFill>
                <a:srgbClr val="000000"/>
              </a:solidFill>
            </a:endParaRPr>
          </a:p>
          <a:p>
            <a:pPr>
              <a:spcBef>
                <a:spcPts val="0"/>
              </a:spcBef>
            </a:pPr>
            <a:r>
              <a:rPr lang="en-GB" sz="3200" dirty="0" smtClean="0">
                <a:solidFill>
                  <a:srgbClr val="000000"/>
                </a:solidFill>
              </a:rPr>
              <a:t>Its </a:t>
            </a:r>
            <a:r>
              <a:rPr lang="en-GB" sz="3200" dirty="0">
                <a:solidFill>
                  <a:srgbClr val="000000"/>
                </a:solidFill>
              </a:rPr>
              <a:t>anticodon links up with the second codon on the mRNA</a:t>
            </a:r>
            <a:r>
              <a:rPr lang="en-GB" sz="1800" dirty="0" smtClean="0">
                <a:solidFill>
                  <a:srgbClr val="7030A0"/>
                </a:solidFill>
              </a:rPr>
              <a:t>.</a:t>
            </a:r>
            <a:endParaRPr lang="en-GB" sz="1800" dirty="0">
              <a:solidFill>
                <a:srgbClr val="7030A0"/>
              </a:solidFill>
            </a:endParaRPr>
          </a:p>
        </p:txBody>
      </p:sp>
      <p:grpSp>
        <p:nvGrpSpPr>
          <p:cNvPr id="252933" name="Group 70"/>
          <p:cNvGrpSpPr>
            <a:grpSpLocks/>
          </p:cNvGrpSpPr>
          <p:nvPr/>
        </p:nvGrpSpPr>
        <p:grpSpPr bwMode="auto">
          <a:xfrm>
            <a:off x="990600" y="381000"/>
            <a:ext cx="1752600" cy="3962400"/>
            <a:chOff x="624" y="288"/>
            <a:chExt cx="1104" cy="2496"/>
          </a:xfrm>
        </p:grpSpPr>
        <p:grpSp>
          <p:nvGrpSpPr>
            <p:cNvPr id="252953" name="Group 71"/>
            <p:cNvGrpSpPr>
              <a:grpSpLocks/>
            </p:cNvGrpSpPr>
            <p:nvPr/>
          </p:nvGrpSpPr>
          <p:grpSpPr bwMode="auto">
            <a:xfrm>
              <a:off x="624" y="288"/>
              <a:ext cx="816" cy="2496"/>
              <a:chOff x="624" y="288"/>
              <a:chExt cx="816" cy="2496"/>
            </a:xfrm>
          </p:grpSpPr>
          <p:sp>
            <p:nvSpPr>
              <p:cNvPr id="252955" name="Freeform 72"/>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2956" name="Group 73"/>
              <p:cNvGrpSpPr>
                <a:grpSpLocks/>
              </p:cNvGrpSpPr>
              <p:nvPr/>
            </p:nvGrpSpPr>
            <p:grpSpPr bwMode="auto">
              <a:xfrm>
                <a:off x="624" y="816"/>
                <a:ext cx="816" cy="1968"/>
                <a:chOff x="-144" y="816"/>
                <a:chExt cx="816" cy="1968"/>
              </a:xfrm>
            </p:grpSpPr>
            <p:sp>
              <p:nvSpPr>
                <p:cNvPr id="252957" name="Text Box 74"/>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U A C</a:t>
                  </a:r>
                </a:p>
              </p:txBody>
            </p:sp>
            <p:grpSp>
              <p:nvGrpSpPr>
                <p:cNvPr id="252958" name="Group 75"/>
                <p:cNvGrpSpPr>
                  <a:grpSpLocks/>
                </p:cNvGrpSpPr>
                <p:nvPr/>
              </p:nvGrpSpPr>
              <p:grpSpPr bwMode="auto">
                <a:xfrm>
                  <a:off x="192" y="816"/>
                  <a:ext cx="288" cy="1728"/>
                  <a:chOff x="192" y="1248"/>
                  <a:chExt cx="288" cy="1728"/>
                </a:xfrm>
              </p:grpSpPr>
              <p:sp>
                <p:nvSpPr>
                  <p:cNvPr id="252959" name="Oval 76"/>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2960" name="Group 77"/>
                  <p:cNvGrpSpPr>
                    <a:grpSpLocks/>
                  </p:cNvGrpSpPr>
                  <p:nvPr/>
                </p:nvGrpSpPr>
                <p:grpSpPr bwMode="auto">
                  <a:xfrm>
                    <a:off x="240" y="2784"/>
                    <a:ext cx="192" cy="192"/>
                    <a:chOff x="480" y="2256"/>
                    <a:chExt cx="192" cy="192"/>
                  </a:xfrm>
                </p:grpSpPr>
                <p:grpSp>
                  <p:nvGrpSpPr>
                    <p:cNvPr id="252964" name="Group 78"/>
                    <p:cNvGrpSpPr>
                      <a:grpSpLocks/>
                    </p:cNvGrpSpPr>
                    <p:nvPr/>
                  </p:nvGrpSpPr>
                  <p:grpSpPr bwMode="auto">
                    <a:xfrm>
                      <a:off x="480" y="2256"/>
                      <a:ext cx="192" cy="192"/>
                      <a:chOff x="480" y="2256"/>
                      <a:chExt cx="192" cy="192"/>
                    </a:xfrm>
                  </p:grpSpPr>
                  <p:sp>
                    <p:nvSpPr>
                      <p:cNvPr id="252966" name="Line 79"/>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7" name="Line 80"/>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8" name="Line 81"/>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965" name="Line 82"/>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961" name="Oval 83"/>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2962" name="Oval 84"/>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2963" name="Oval 85"/>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2954" name="Rectangle 86"/>
            <p:cNvSpPr>
              <a:spLocks noChangeArrowheads="1"/>
            </p:cNvSpPr>
            <p:nvPr/>
          </p:nvSpPr>
          <p:spPr bwMode="auto">
            <a:xfrm>
              <a:off x="1296" y="288"/>
              <a:ext cx="432"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grpSp>
      <p:grpSp>
        <p:nvGrpSpPr>
          <p:cNvPr id="11" name="Group 104"/>
          <p:cNvGrpSpPr>
            <a:grpSpLocks/>
          </p:cNvGrpSpPr>
          <p:nvPr/>
        </p:nvGrpSpPr>
        <p:grpSpPr bwMode="auto">
          <a:xfrm rot="1034805">
            <a:off x="2438400" y="381000"/>
            <a:ext cx="1752600" cy="3962400"/>
            <a:chOff x="3744" y="144"/>
            <a:chExt cx="1104" cy="2496"/>
          </a:xfrm>
        </p:grpSpPr>
        <p:grpSp>
          <p:nvGrpSpPr>
            <p:cNvPr id="252937" name="Group 88"/>
            <p:cNvGrpSpPr>
              <a:grpSpLocks/>
            </p:cNvGrpSpPr>
            <p:nvPr/>
          </p:nvGrpSpPr>
          <p:grpSpPr bwMode="auto">
            <a:xfrm>
              <a:off x="3744" y="144"/>
              <a:ext cx="816" cy="2496"/>
              <a:chOff x="624" y="288"/>
              <a:chExt cx="816" cy="2496"/>
            </a:xfrm>
          </p:grpSpPr>
          <p:sp>
            <p:nvSpPr>
              <p:cNvPr id="252939" name="Freeform 89"/>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2940" name="Group 90"/>
              <p:cNvGrpSpPr>
                <a:grpSpLocks/>
              </p:cNvGrpSpPr>
              <p:nvPr/>
            </p:nvGrpSpPr>
            <p:grpSpPr bwMode="auto">
              <a:xfrm>
                <a:off x="624" y="816"/>
                <a:ext cx="816" cy="1968"/>
                <a:chOff x="-144" y="816"/>
                <a:chExt cx="816" cy="1968"/>
              </a:xfrm>
            </p:grpSpPr>
            <p:sp>
              <p:nvSpPr>
                <p:cNvPr id="252941" name="Text Box 91"/>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C C G</a:t>
                  </a:r>
                </a:p>
              </p:txBody>
            </p:sp>
            <p:grpSp>
              <p:nvGrpSpPr>
                <p:cNvPr id="252942" name="Group 92"/>
                <p:cNvGrpSpPr>
                  <a:grpSpLocks/>
                </p:cNvGrpSpPr>
                <p:nvPr/>
              </p:nvGrpSpPr>
              <p:grpSpPr bwMode="auto">
                <a:xfrm>
                  <a:off x="192" y="816"/>
                  <a:ext cx="288" cy="1728"/>
                  <a:chOff x="192" y="1248"/>
                  <a:chExt cx="288" cy="1728"/>
                </a:xfrm>
              </p:grpSpPr>
              <p:sp>
                <p:nvSpPr>
                  <p:cNvPr id="252943" name="Oval 93"/>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2944" name="Group 94"/>
                  <p:cNvGrpSpPr>
                    <a:grpSpLocks/>
                  </p:cNvGrpSpPr>
                  <p:nvPr/>
                </p:nvGrpSpPr>
                <p:grpSpPr bwMode="auto">
                  <a:xfrm>
                    <a:off x="240" y="2784"/>
                    <a:ext cx="192" cy="192"/>
                    <a:chOff x="480" y="2256"/>
                    <a:chExt cx="192" cy="192"/>
                  </a:xfrm>
                </p:grpSpPr>
                <p:grpSp>
                  <p:nvGrpSpPr>
                    <p:cNvPr id="252948" name="Group 95"/>
                    <p:cNvGrpSpPr>
                      <a:grpSpLocks/>
                    </p:cNvGrpSpPr>
                    <p:nvPr/>
                  </p:nvGrpSpPr>
                  <p:grpSpPr bwMode="auto">
                    <a:xfrm>
                      <a:off x="480" y="2256"/>
                      <a:ext cx="192" cy="192"/>
                      <a:chOff x="480" y="2256"/>
                      <a:chExt cx="192" cy="192"/>
                    </a:xfrm>
                  </p:grpSpPr>
                  <p:sp>
                    <p:nvSpPr>
                      <p:cNvPr id="252950" name="Line 96"/>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51" name="Line 97"/>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52" name="Line 98"/>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949" name="Line 99"/>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2945" name="Oval 100"/>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2946" name="Oval 101"/>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2947" name="Oval 102"/>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2938" name="Rectangle 103"/>
            <p:cNvSpPr>
              <a:spLocks noChangeArrowheads="1"/>
            </p:cNvSpPr>
            <p:nvPr/>
          </p:nvSpPr>
          <p:spPr bwMode="auto">
            <a:xfrm>
              <a:off x="4416" y="144"/>
              <a:ext cx="432" cy="336"/>
            </a:xfrm>
            <a:prstGeom prst="rect">
              <a:avLst/>
            </a:prstGeom>
            <a:solidFill>
              <a:srgbClr val="FF33CC"/>
            </a:solidFill>
            <a:ln w="9525">
              <a:solidFill>
                <a:schemeClr val="tx1"/>
              </a:solidFill>
              <a:miter lim="800000"/>
              <a:headEnd/>
              <a:tailEnd/>
            </a:ln>
          </p:spPr>
          <p:txBody>
            <a:bodyPr wrap="none" anchor="ctr"/>
            <a:lstStyle/>
            <a:p>
              <a:pPr eaLnBrk="0" hangingPunct="0"/>
              <a:endParaRPr lang="en-US"/>
            </a:p>
          </p:txBody>
        </p:sp>
      </p:grpSp>
      <p:sp>
        <p:nvSpPr>
          <p:cNvPr id="69" name="Slide Number Placeholder 68"/>
          <p:cNvSpPr>
            <a:spLocks noGrp="1"/>
          </p:cNvSpPr>
          <p:nvPr>
            <p:ph type="sldNum" sz="quarter" idx="12"/>
          </p:nvPr>
        </p:nvSpPr>
        <p:spPr/>
        <p:txBody>
          <a:bodyPr/>
          <a:lstStyle/>
          <a:p>
            <a:pPr>
              <a:defRPr/>
            </a:pPr>
            <a:fld id="{C44923EE-7EA8-6549-BF96-9F1247501BF9}" type="slidenum">
              <a:rPr lang="en-US" smtClean="0"/>
              <a:pPr>
                <a:defRPr/>
              </a:pPr>
              <a:t>87</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1"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953" name="Group 2"/>
          <p:cNvGrpSpPr>
            <a:grpSpLocks/>
          </p:cNvGrpSpPr>
          <p:nvPr/>
        </p:nvGrpSpPr>
        <p:grpSpPr bwMode="auto">
          <a:xfrm>
            <a:off x="2133600" y="3886200"/>
            <a:ext cx="1752600" cy="1905000"/>
            <a:chOff x="4860" y="2340"/>
            <a:chExt cx="1440" cy="1800"/>
          </a:xfrm>
        </p:grpSpPr>
        <p:sp>
          <p:nvSpPr>
            <p:cNvPr id="254019" name="Oval 3"/>
            <p:cNvSpPr>
              <a:spLocks noChangeArrowheads="1"/>
            </p:cNvSpPr>
            <p:nvPr/>
          </p:nvSpPr>
          <p:spPr bwMode="auto">
            <a:xfrm>
              <a:off x="4860" y="2340"/>
              <a:ext cx="1440" cy="1440"/>
            </a:xfrm>
            <a:prstGeom prst="ellipse">
              <a:avLst/>
            </a:prstGeom>
            <a:solidFill>
              <a:srgbClr val="CC3300"/>
            </a:solidFill>
            <a:ln w="9525">
              <a:solidFill>
                <a:srgbClr val="000000"/>
              </a:solidFill>
              <a:round/>
              <a:headEnd/>
              <a:tailEnd/>
            </a:ln>
          </p:spPr>
          <p:txBody>
            <a:bodyPr/>
            <a:lstStyle/>
            <a:p>
              <a:pPr eaLnBrk="0" hangingPunct="0"/>
              <a:endParaRPr lang="en-US"/>
            </a:p>
          </p:txBody>
        </p:sp>
        <p:sp>
          <p:nvSpPr>
            <p:cNvPr id="254020" name="Oval 4"/>
            <p:cNvSpPr>
              <a:spLocks noChangeArrowheads="1"/>
            </p:cNvSpPr>
            <p:nvPr/>
          </p:nvSpPr>
          <p:spPr bwMode="auto">
            <a:xfrm>
              <a:off x="5040" y="3240"/>
              <a:ext cx="1080" cy="900"/>
            </a:xfrm>
            <a:prstGeom prst="ellipse">
              <a:avLst/>
            </a:prstGeom>
            <a:solidFill>
              <a:srgbClr val="CC3300"/>
            </a:solidFill>
            <a:ln w="9525">
              <a:solidFill>
                <a:srgbClr val="000000"/>
              </a:solidFill>
              <a:round/>
              <a:headEnd/>
              <a:tailEnd/>
            </a:ln>
          </p:spPr>
          <p:txBody>
            <a:bodyPr/>
            <a:lstStyle/>
            <a:p>
              <a:pPr eaLnBrk="0" hangingPunct="0"/>
              <a:endParaRPr lang="en-US"/>
            </a:p>
          </p:txBody>
        </p:sp>
      </p:grpSp>
      <p:sp>
        <p:nvSpPr>
          <p:cNvPr id="253954" name="Text Box 5"/>
          <p:cNvSpPr txBox="1">
            <a:spLocks noChangeArrowheads="1"/>
          </p:cNvSpPr>
          <p:nvPr/>
        </p:nvSpPr>
        <p:spPr bwMode="auto">
          <a:xfrm>
            <a:off x="1447800" y="4876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grpSp>
        <p:nvGrpSpPr>
          <p:cNvPr id="253955" name="Group 6"/>
          <p:cNvGrpSpPr>
            <a:grpSpLocks/>
          </p:cNvGrpSpPr>
          <p:nvPr/>
        </p:nvGrpSpPr>
        <p:grpSpPr bwMode="auto">
          <a:xfrm>
            <a:off x="1219200" y="4267200"/>
            <a:ext cx="7086600" cy="914400"/>
            <a:chOff x="768" y="2688"/>
            <a:chExt cx="4464" cy="576"/>
          </a:xfrm>
        </p:grpSpPr>
        <p:grpSp>
          <p:nvGrpSpPr>
            <p:cNvPr id="253993" name="Group 7"/>
            <p:cNvGrpSpPr>
              <a:grpSpLocks/>
            </p:cNvGrpSpPr>
            <p:nvPr/>
          </p:nvGrpSpPr>
          <p:grpSpPr bwMode="auto">
            <a:xfrm>
              <a:off x="768" y="2688"/>
              <a:ext cx="4464" cy="576"/>
              <a:chOff x="768" y="2688"/>
              <a:chExt cx="4464" cy="576"/>
            </a:xfrm>
          </p:grpSpPr>
          <p:sp>
            <p:nvSpPr>
              <p:cNvPr id="254017" name="Rectangle 8"/>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254018" name="Text Box 9"/>
              <p:cNvSpPr txBox="1">
                <a:spLocks noChangeArrowheads="1"/>
              </p:cNvSpPr>
              <p:nvPr/>
            </p:nvSpPr>
            <p:spPr bwMode="auto">
              <a:xfrm>
                <a:off x="768" y="2688"/>
                <a:ext cx="44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A U G G G C U U A A A G  C A G U G C A C G U U</a:t>
                </a:r>
              </a:p>
            </p:txBody>
          </p:sp>
        </p:grpSp>
        <p:sp>
          <p:nvSpPr>
            <p:cNvPr id="253994" name="Line 10"/>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5" name="Line 11"/>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6" name="Line 12"/>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7" name="Line 13"/>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8" name="Line 14"/>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9" name="Line 15"/>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0" name="Line 16"/>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1" name="Line 17"/>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2" name="Line 18"/>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3" name="Line 19"/>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4" name="Line 20"/>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5" name="Line 21"/>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6" name="Line 22"/>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7" name="Line 23"/>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8" name="Line 24"/>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09" name="Line 25"/>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0" name="Line 26"/>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1" name="Line 27"/>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2" name="Line 28"/>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3" name="Line 29"/>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4" name="Line 30"/>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5" name="Line 31"/>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016" name="Line 32"/>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3956" name="Line 60"/>
          <p:cNvSpPr>
            <a:spLocks noChangeShapeType="1"/>
          </p:cNvSpPr>
          <p:nvPr/>
        </p:nvSpPr>
        <p:spPr bwMode="auto">
          <a:xfrm>
            <a:off x="2590800" y="609600"/>
            <a:ext cx="2286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57" name="Rectangle 62"/>
          <p:cNvSpPr>
            <a:spLocks noChangeArrowheads="1"/>
          </p:cNvSpPr>
          <p:nvPr/>
        </p:nvSpPr>
        <p:spPr bwMode="auto">
          <a:xfrm>
            <a:off x="1981200" y="304800"/>
            <a:ext cx="685800" cy="533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260" name="Text Box 68"/>
          <p:cNvSpPr txBox="1">
            <a:spLocks noChangeArrowheads="1"/>
          </p:cNvSpPr>
          <p:nvPr/>
        </p:nvSpPr>
        <p:spPr bwMode="auto">
          <a:xfrm>
            <a:off x="5135745" y="1844824"/>
            <a:ext cx="4038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3200" dirty="0">
                <a:solidFill>
                  <a:srgbClr val="000000"/>
                </a:solidFill>
              </a:rPr>
              <a:t>Another tRNA molecule brings the next amino acid into place.</a:t>
            </a:r>
          </a:p>
        </p:txBody>
      </p:sp>
      <p:grpSp>
        <p:nvGrpSpPr>
          <p:cNvPr id="253959" name="Group 71"/>
          <p:cNvGrpSpPr>
            <a:grpSpLocks/>
          </p:cNvGrpSpPr>
          <p:nvPr/>
        </p:nvGrpSpPr>
        <p:grpSpPr bwMode="auto">
          <a:xfrm rot="5457">
            <a:off x="1905000" y="457200"/>
            <a:ext cx="1295400" cy="3962400"/>
            <a:chOff x="624" y="288"/>
            <a:chExt cx="816" cy="2496"/>
          </a:xfrm>
        </p:grpSpPr>
        <p:sp>
          <p:nvSpPr>
            <p:cNvPr id="253979" name="Freeform 72"/>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3980" name="Group 73"/>
            <p:cNvGrpSpPr>
              <a:grpSpLocks/>
            </p:cNvGrpSpPr>
            <p:nvPr/>
          </p:nvGrpSpPr>
          <p:grpSpPr bwMode="auto">
            <a:xfrm>
              <a:off x="624" y="816"/>
              <a:ext cx="816" cy="1968"/>
              <a:chOff x="-144" y="816"/>
              <a:chExt cx="816" cy="1968"/>
            </a:xfrm>
          </p:grpSpPr>
          <p:sp>
            <p:nvSpPr>
              <p:cNvPr id="253981" name="Text Box 74"/>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C C G</a:t>
                </a:r>
              </a:p>
            </p:txBody>
          </p:sp>
          <p:grpSp>
            <p:nvGrpSpPr>
              <p:cNvPr id="253982" name="Group 75"/>
              <p:cNvGrpSpPr>
                <a:grpSpLocks/>
              </p:cNvGrpSpPr>
              <p:nvPr/>
            </p:nvGrpSpPr>
            <p:grpSpPr bwMode="auto">
              <a:xfrm>
                <a:off x="192" y="816"/>
                <a:ext cx="288" cy="1728"/>
                <a:chOff x="192" y="1248"/>
                <a:chExt cx="288" cy="1728"/>
              </a:xfrm>
            </p:grpSpPr>
            <p:sp>
              <p:nvSpPr>
                <p:cNvPr id="253983" name="Oval 76"/>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3984" name="Group 77"/>
                <p:cNvGrpSpPr>
                  <a:grpSpLocks/>
                </p:cNvGrpSpPr>
                <p:nvPr/>
              </p:nvGrpSpPr>
              <p:grpSpPr bwMode="auto">
                <a:xfrm>
                  <a:off x="240" y="2784"/>
                  <a:ext cx="192" cy="192"/>
                  <a:chOff x="480" y="2256"/>
                  <a:chExt cx="192" cy="192"/>
                </a:xfrm>
              </p:grpSpPr>
              <p:grpSp>
                <p:nvGrpSpPr>
                  <p:cNvPr id="253988" name="Group 78"/>
                  <p:cNvGrpSpPr>
                    <a:grpSpLocks/>
                  </p:cNvGrpSpPr>
                  <p:nvPr/>
                </p:nvGrpSpPr>
                <p:grpSpPr bwMode="auto">
                  <a:xfrm>
                    <a:off x="480" y="2256"/>
                    <a:ext cx="192" cy="192"/>
                    <a:chOff x="480" y="2256"/>
                    <a:chExt cx="192" cy="192"/>
                  </a:xfrm>
                </p:grpSpPr>
                <p:sp>
                  <p:nvSpPr>
                    <p:cNvPr id="253990" name="Line 79"/>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1" name="Line 80"/>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92" name="Line 81"/>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3989" name="Line 82"/>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3985" name="Oval 83"/>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3986" name="Oval 84"/>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3987" name="Oval 85"/>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3960" name="Rectangle 57"/>
          <p:cNvSpPr>
            <a:spLocks noChangeArrowheads="1"/>
          </p:cNvSpPr>
          <p:nvPr/>
        </p:nvSpPr>
        <p:spPr bwMode="auto">
          <a:xfrm>
            <a:off x="2819400" y="304800"/>
            <a:ext cx="609600" cy="533400"/>
          </a:xfrm>
          <a:prstGeom prst="rect">
            <a:avLst/>
          </a:prstGeom>
          <a:solidFill>
            <a:srgbClr val="FF33CC"/>
          </a:solidFill>
          <a:ln w="9525">
            <a:solidFill>
              <a:schemeClr val="tx1"/>
            </a:solidFill>
            <a:miter lim="800000"/>
            <a:headEnd/>
            <a:tailEnd/>
          </a:ln>
        </p:spPr>
        <p:txBody>
          <a:bodyPr wrap="none" anchor="ctr"/>
          <a:lstStyle/>
          <a:p>
            <a:pPr eaLnBrk="0" hangingPunct="0"/>
            <a:endParaRPr lang="en-US"/>
          </a:p>
        </p:txBody>
      </p:sp>
      <p:grpSp>
        <p:nvGrpSpPr>
          <p:cNvPr id="10" name="Group 101"/>
          <p:cNvGrpSpPr>
            <a:grpSpLocks/>
          </p:cNvGrpSpPr>
          <p:nvPr/>
        </p:nvGrpSpPr>
        <p:grpSpPr bwMode="auto">
          <a:xfrm>
            <a:off x="3581400" y="457200"/>
            <a:ext cx="2438400" cy="3962400"/>
            <a:chOff x="2256" y="288"/>
            <a:chExt cx="1536" cy="2496"/>
          </a:xfrm>
        </p:grpSpPr>
        <p:sp>
          <p:nvSpPr>
            <p:cNvPr id="253963" name="Rectangle 67"/>
            <p:cNvSpPr>
              <a:spLocks noChangeArrowheads="1"/>
            </p:cNvSpPr>
            <p:nvPr/>
          </p:nvSpPr>
          <p:spPr bwMode="auto">
            <a:xfrm rot="1318203">
              <a:off x="3408" y="432"/>
              <a:ext cx="384" cy="336"/>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grpSp>
          <p:nvGrpSpPr>
            <p:cNvPr id="253964" name="Group 86"/>
            <p:cNvGrpSpPr>
              <a:grpSpLocks/>
            </p:cNvGrpSpPr>
            <p:nvPr/>
          </p:nvGrpSpPr>
          <p:grpSpPr bwMode="auto">
            <a:xfrm rot="1569251">
              <a:off x="2256" y="288"/>
              <a:ext cx="816" cy="2496"/>
              <a:chOff x="624" y="288"/>
              <a:chExt cx="816" cy="2496"/>
            </a:xfrm>
          </p:grpSpPr>
          <p:sp>
            <p:nvSpPr>
              <p:cNvPr id="253965" name="Freeform 87"/>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3966" name="Group 88"/>
              <p:cNvGrpSpPr>
                <a:grpSpLocks/>
              </p:cNvGrpSpPr>
              <p:nvPr/>
            </p:nvGrpSpPr>
            <p:grpSpPr bwMode="auto">
              <a:xfrm>
                <a:off x="624" y="816"/>
                <a:ext cx="816" cy="1968"/>
                <a:chOff x="-144" y="816"/>
                <a:chExt cx="816" cy="1968"/>
              </a:xfrm>
            </p:grpSpPr>
            <p:sp>
              <p:nvSpPr>
                <p:cNvPr id="253967" name="Text Box 89"/>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A A U</a:t>
                  </a:r>
                </a:p>
              </p:txBody>
            </p:sp>
            <p:grpSp>
              <p:nvGrpSpPr>
                <p:cNvPr id="253968" name="Group 90"/>
                <p:cNvGrpSpPr>
                  <a:grpSpLocks/>
                </p:cNvGrpSpPr>
                <p:nvPr/>
              </p:nvGrpSpPr>
              <p:grpSpPr bwMode="auto">
                <a:xfrm>
                  <a:off x="192" y="816"/>
                  <a:ext cx="288" cy="1728"/>
                  <a:chOff x="192" y="1248"/>
                  <a:chExt cx="288" cy="1728"/>
                </a:xfrm>
              </p:grpSpPr>
              <p:sp>
                <p:nvSpPr>
                  <p:cNvPr id="253969" name="Oval 91"/>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3970" name="Group 92"/>
                  <p:cNvGrpSpPr>
                    <a:grpSpLocks/>
                  </p:cNvGrpSpPr>
                  <p:nvPr/>
                </p:nvGrpSpPr>
                <p:grpSpPr bwMode="auto">
                  <a:xfrm>
                    <a:off x="240" y="2784"/>
                    <a:ext cx="192" cy="192"/>
                    <a:chOff x="480" y="2256"/>
                    <a:chExt cx="192" cy="192"/>
                  </a:xfrm>
                </p:grpSpPr>
                <p:grpSp>
                  <p:nvGrpSpPr>
                    <p:cNvPr id="253974" name="Group 93"/>
                    <p:cNvGrpSpPr>
                      <a:grpSpLocks/>
                    </p:cNvGrpSpPr>
                    <p:nvPr/>
                  </p:nvGrpSpPr>
                  <p:grpSpPr bwMode="auto">
                    <a:xfrm>
                      <a:off x="480" y="2256"/>
                      <a:ext cx="192" cy="192"/>
                      <a:chOff x="480" y="2256"/>
                      <a:chExt cx="192" cy="192"/>
                    </a:xfrm>
                  </p:grpSpPr>
                  <p:sp>
                    <p:nvSpPr>
                      <p:cNvPr id="253976" name="Line 94"/>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77" name="Line 95"/>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78" name="Line 96"/>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3975" name="Line 97"/>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3971" name="Oval 98"/>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3972" name="Oval 99"/>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3973" name="Oval 100"/>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grpSp>
      <p:sp>
        <p:nvSpPr>
          <p:cNvPr id="69" name="Slide Number Placeholder 68"/>
          <p:cNvSpPr>
            <a:spLocks noGrp="1"/>
          </p:cNvSpPr>
          <p:nvPr>
            <p:ph type="sldNum" sz="quarter" idx="12"/>
          </p:nvPr>
        </p:nvSpPr>
        <p:spPr/>
        <p:txBody>
          <a:bodyPr/>
          <a:lstStyle/>
          <a:p>
            <a:pPr>
              <a:defRPr/>
            </a:pPr>
            <a:fld id="{3C43BA93-210A-1944-B94A-98731B48A77F}" type="slidenum">
              <a:rPr lang="en-US" smtClean="0"/>
              <a:pPr>
                <a:defRPr/>
              </a:pPr>
              <a:t>88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0"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7" name="Group 2"/>
          <p:cNvGrpSpPr>
            <a:grpSpLocks/>
          </p:cNvGrpSpPr>
          <p:nvPr/>
        </p:nvGrpSpPr>
        <p:grpSpPr bwMode="auto">
          <a:xfrm>
            <a:off x="2133600" y="3886200"/>
            <a:ext cx="1752600" cy="1905000"/>
            <a:chOff x="4860" y="2340"/>
            <a:chExt cx="1440" cy="1800"/>
          </a:xfrm>
        </p:grpSpPr>
        <p:sp>
          <p:nvSpPr>
            <p:cNvPr id="255043" name="Oval 3"/>
            <p:cNvSpPr>
              <a:spLocks noChangeArrowheads="1"/>
            </p:cNvSpPr>
            <p:nvPr/>
          </p:nvSpPr>
          <p:spPr bwMode="auto">
            <a:xfrm>
              <a:off x="4860" y="2340"/>
              <a:ext cx="1440" cy="1440"/>
            </a:xfrm>
            <a:prstGeom prst="ellipse">
              <a:avLst/>
            </a:prstGeom>
            <a:solidFill>
              <a:srgbClr val="CC3300"/>
            </a:solidFill>
            <a:ln w="9525">
              <a:solidFill>
                <a:srgbClr val="000000"/>
              </a:solidFill>
              <a:round/>
              <a:headEnd/>
              <a:tailEnd/>
            </a:ln>
          </p:spPr>
          <p:txBody>
            <a:bodyPr/>
            <a:lstStyle/>
            <a:p>
              <a:pPr eaLnBrk="0" hangingPunct="0"/>
              <a:endParaRPr lang="en-US"/>
            </a:p>
          </p:txBody>
        </p:sp>
        <p:sp>
          <p:nvSpPr>
            <p:cNvPr id="255044" name="Oval 4"/>
            <p:cNvSpPr>
              <a:spLocks noChangeArrowheads="1"/>
            </p:cNvSpPr>
            <p:nvPr/>
          </p:nvSpPr>
          <p:spPr bwMode="auto">
            <a:xfrm>
              <a:off x="5040" y="3240"/>
              <a:ext cx="1080" cy="900"/>
            </a:xfrm>
            <a:prstGeom prst="ellipse">
              <a:avLst/>
            </a:prstGeom>
            <a:solidFill>
              <a:srgbClr val="CC3300"/>
            </a:solidFill>
            <a:ln w="9525">
              <a:solidFill>
                <a:srgbClr val="000000"/>
              </a:solidFill>
              <a:round/>
              <a:headEnd/>
              <a:tailEnd/>
            </a:ln>
          </p:spPr>
          <p:txBody>
            <a:bodyPr/>
            <a:lstStyle/>
            <a:p>
              <a:pPr eaLnBrk="0" hangingPunct="0"/>
              <a:endParaRPr lang="en-US"/>
            </a:p>
          </p:txBody>
        </p:sp>
      </p:grpSp>
      <p:sp>
        <p:nvSpPr>
          <p:cNvPr id="254978" name="Text Box 5"/>
          <p:cNvSpPr txBox="1">
            <a:spLocks noChangeArrowheads="1"/>
          </p:cNvSpPr>
          <p:nvPr/>
        </p:nvSpPr>
        <p:spPr bwMode="auto">
          <a:xfrm>
            <a:off x="1447800" y="4876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grpSp>
        <p:nvGrpSpPr>
          <p:cNvPr id="254979" name="Group 6"/>
          <p:cNvGrpSpPr>
            <a:grpSpLocks/>
          </p:cNvGrpSpPr>
          <p:nvPr/>
        </p:nvGrpSpPr>
        <p:grpSpPr bwMode="auto">
          <a:xfrm>
            <a:off x="1219200" y="4267200"/>
            <a:ext cx="7086600" cy="914400"/>
            <a:chOff x="768" y="2688"/>
            <a:chExt cx="4464" cy="576"/>
          </a:xfrm>
        </p:grpSpPr>
        <p:grpSp>
          <p:nvGrpSpPr>
            <p:cNvPr id="255017" name="Group 7"/>
            <p:cNvGrpSpPr>
              <a:grpSpLocks/>
            </p:cNvGrpSpPr>
            <p:nvPr/>
          </p:nvGrpSpPr>
          <p:grpSpPr bwMode="auto">
            <a:xfrm>
              <a:off x="768" y="2688"/>
              <a:ext cx="4464" cy="576"/>
              <a:chOff x="768" y="2688"/>
              <a:chExt cx="4464" cy="576"/>
            </a:xfrm>
          </p:grpSpPr>
          <p:sp>
            <p:nvSpPr>
              <p:cNvPr id="255041" name="Rectangle 8"/>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255042" name="Text Box 9"/>
              <p:cNvSpPr txBox="1">
                <a:spLocks noChangeArrowheads="1"/>
              </p:cNvSpPr>
              <p:nvPr/>
            </p:nvSpPr>
            <p:spPr bwMode="auto">
              <a:xfrm>
                <a:off x="768" y="2688"/>
                <a:ext cx="44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A U G G G C U U A A A G  C A G U G C A C G U U</a:t>
                </a:r>
              </a:p>
            </p:txBody>
          </p:sp>
        </p:grpSp>
        <p:sp>
          <p:nvSpPr>
            <p:cNvPr id="255018" name="Line 10"/>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19" name="Line 11"/>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0" name="Line 12"/>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1" name="Line 13"/>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2" name="Line 14"/>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3" name="Line 15"/>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4" name="Line 16"/>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5" name="Line 17"/>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6" name="Line 18"/>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7" name="Line 19"/>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8" name="Line 20"/>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29" name="Line 21"/>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0" name="Line 22"/>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1" name="Line 23"/>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2" name="Line 24"/>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3" name="Line 25"/>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4" name="Line 26"/>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5" name="Line 27"/>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6" name="Line 28"/>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7" name="Line 29"/>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8" name="Line 30"/>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39" name="Line 31"/>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40" name="Line 32"/>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4980" name="Line 46"/>
          <p:cNvSpPr>
            <a:spLocks noChangeShapeType="1"/>
          </p:cNvSpPr>
          <p:nvPr/>
        </p:nvSpPr>
        <p:spPr bwMode="auto">
          <a:xfrm>
            <a:off x="2590800" y="609600"/>
            <a:ext cx="2286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981" name="Rectangle 47"/>
          <p:cNvSpPr>
            <a:spLocks noChangeArrowheads="1"/>
          </p:cNvSpPr>
          <p:nvPr/>
        </p:nvSpPr>
        <p:spPr bwMode="auto">
          <a:xfrm>
            <a:off x="1905000" y="304800"/>
            <a:ext cx="685800" cy="533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1324" name="Text Box 60"/>
          <p:cNvSpPr txBox="1">
            <a:spLocks noChangeArrowheads="1"/>
          </p:cNvSpPr>
          <p:nvPr/>
        </p:nvSpPr>
        <p:spPr bwMode="auto">
          <a:xfrm>
            <a:off x="4283968" y="1124744"/>
            <a:ext cx="4495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3200" dirty="0">
                <a:solidFill>
                  <a:srgbClr val="000000"/>
                </a:solidFill>
              </a:rPr>
              <a:t>A peptide bond joins the second and third amino acids to form a polypeptide chain.</a:t>
            </a:r>
          </a:p>
        </p:txBody>
      </p:sp>
      <p:sp>
        <p:nvSpPr>
          <p:cNvPr id="11328" name="Line 64"/>
          <p:cNvSpPr>
            <a:spLocks noChangeShapeType="1"/>
          </p:cNvSpPr>
          <p:nvPr/>
        </p:nvSpPr>
        <p:spPr bwMode="auto">
          <a:xfrm>
            <a:off x="3429000" y="609600"/>
            <a:ext cx="2286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984" name="Rectangle 63"/>
          <p:cNvSpPr>
            <a:spLocks noChangeArrowheads="1"/>
          </p:cNvSpPr>
          <p:nvPr/>
        </p:nvSpPr>
        <p:spPr bwMode="auto">
          <a:xfrm>
            <a:off x="3657600" y="304800"/>
            <a:ext cx="609600" cy="533400"/>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grpSp>
        <p:nvGrpSpPr>
          <p:cNvPr id="254985" name="Group 68"/>
          <p:cNvGrpSpPr>
            <a:grpSpLocks/>
          </p:cNvGrpSpPr>
          <p:nvPr/>
        </p:nvGrpSpPr>
        <p:grpSpPr bwMode="auto">
          <a:xfrm rot="5457">
            <a:off x="1905000" y="457200"/>
            <a:ext cx="1295400" cy="3962400"/>
            <a:chOff x="624" y="288"/>
            <a:chExt cx="816" cy="2496"/>
          </a:xfrm>
        </p:grpSpPr>
        <p:sp>
          <p:nvSpPr>
            <p:cNvPr id="255003" name="Freeform 69"/>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5004" name="Group 70"/>
            <p:cNvGrpSpPr>
              <a:grpSpLocks/>
            </p:cNvGrpSpPr>
            <p:nvPr/>
          </p:nvGrpSpPr>
          <p:grpSpPr bwMode="auto">
            <a:xfrm>
              <a:off x="624" y="816"/>
              <a:ext cx="816" cy="1968"/>
              <a:chOff x="-144" y="816"/>
              <a:chExt cx="816" cy="1968"/>
            </a:xfrm>
          </p:grpSpPr>
          <p:sp>
            <p:nvSpPr>
              <p:cNvPr id="255005" name="Text Box 71"/>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C C G</a:t>
                </a:r>
              </a:p>
            </p:txBody>
          </p:sp>
          <p:grpSp>
            <p:nvGrpSpPr>
              <p:cNvPr id="255006" name="Group 72"/>
              <p:cNvGrpSpPr>
                <a:grpSpLocks/>
              </p:cNvGrpSpPr>
              <p:nvPr/>
            </p:nvGrpSpPr>
            <p:grpSpPr bwMode="auto">
              <a:xfrm>
                <a:off x="192" y="816"/>
                <a:ext cx="288" cy="1728"/>
                <a:chOff x="192" y="1248"/>
                <a:chExt cx="288" cy="1728"/>
              </a:xfrm>
            </p:grpSpPr>
            <p:sp>
              <p:nvSpPr>
                <p:cNvPr id="255007" name="Oval 73"/>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5008" name="Group 74"/>
                <p:cNvGrpSpPr>
                  <a:grpSpLocks/>
                </p:cNvGrpSpPr>
                <p:nvPr/>
              </p:nvGrpSpPr>
              <p:grpSpPr bwMode="auto">
                <a:xfrm>
                  <a:off x="240" y="2784"/>
                  <a:ext cx="192" cy="192"/>
                  <a:chOff x="480" y="2256"/>
                  <a:chExt cx="192" cy="192"/>
                </a:xfrm>
              </p:grpSpPr>
              <p:grpSp>
                <p:nvGrpSpPr>
                  <p:cNvPr id="255012" name="Group 75"/>
                  <p:cNvGrpSpPr>
                    <a:grpSpLocks/>
                  </p:cNvGrpSpPr>
                  <p:nvPr/>
                </p:nvGrpSpPr>
                <p:grpSpPr bwMode="auto">
                  <a:xfrm>
                    <a:off x="480" y="2256"/>
                    <a:ext cx="192" cy="192"/>
                    <a:chOff x="480" y="2256"/>
                    <a:chExt cx="192" cy="192"/>
                  </a:xfrm>
                </p:grpSpPr>
                <p:sp>
                  <p:nvSpPr>
                    <p:cNvPr id="255014" name="Line 76"/>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15" name="Line 77"/>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16" name="Line 78"/>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5013" name="Line 79"/>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5009" name="Oval 80"/>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5010" name="Oval 81"/>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5011" name="Oval 82"/>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grpSp>
        <p:nvGrpSpPr>
          <p:cNvPr id="254986" name="Group 83"/>
          <p:cNvGrpSpPr>
            <a:grpSpLocks/>
          </p:cNvGrpSpPr>
          <p:nvPr/>
        </p:nvGrpSpPr>
        <p:grpSpPr bwMode="auto">
          <a:xfrm rot="5457">
            <a:off x="2743200" y="457200"/>
            <a:ext cx="1295400" cy="3962400"/>
            <a:chOff x="624" y="288"/>
            <a:chExt cx="816" cy="2496"/>
          </a:xfrm>
        </p:grpSpPr>
        <p:sp>
          <p:nvSpPr>
            <p:cNvPr id="254989" name="Freeform 84"/>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4990" name="Group 85"/>
            <p:cNvGrpSpPr>
              <a:grpSpLocks/>
            </p:cNvGrpSpPr>
            <p:nvPr/>
          </p:nvGrpSpPr>
          <p:grpSpPr bwMode="auto">
            <a:xfrm>
              <a:off x="624" y="816"/>
              <a:ext cx="816" cy="1968"/>
              <a:chOff x="-144" y="816"/>
              <a:chExt cx="816" cy="1968"/>
            </a:xfrm>
          </p:grpSpPr>
          <p:sp>
            <p:nvSpPr>
              <p:cNvPr id="254991" name="Text Box 86"/>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C C G</a:t>
                </a:r>
              </a:p>
            </p:txBody>
          </p:sp>
          <p:grpSp>
            <p:nvGrpSpPr>
              <p:cNvPr id="254992" name="Group 87"/>
              <p:cNvGrpSpPr>
                <a:grpSpLocks/>
              </p:cNvGrpSpPr>
              <p:nvPr/>
            </p:nvGrpSpPr>
            <p:grpSpPr bwMode="auto">
              <a:xfrm>
                <a:off x="192" y="816"/>
                <a:ext cx="288" cy="1728"/>
                <a:chOff x="192" y="1248"/>
                <a:chExt cx="288" cy="1728"/>
              </a:xfrm>
            </p:grpSpPr>
            <p:sp>
              <p:nvSpPr>
                <p:cNvPr id="254993" name="Oval 88"/>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4994" name="Group 89"/>
                <p:cNvGrpSpPr>
                  <a:grpSpLocks/>
                </p:cNvGrpSpPr>
                <p:nvPr/>
              </p:nvGrpSpPr>
              <p:grpSpPr bwMode="auto">
                <a:xfrm>
                  <a:off x="240" y="2784"/>
                  <a:ext cx="192" cy="192"/>
                  <a:chOff x="480" y="2256"/>
                  <a:chExt cx="192" cy="192"/>
                </a:xfrm>
              </p:grpSpPr>
              <p:grpSp>
                <p:nvGrpSpPr>
                  <p:cNvPr id="254998" name="Group 90"/>
                  <p:cNvGrpSpPr>
                    <a:grpSpLocks/>
                  </p:cNvGrpSpPr>
                  <p:nvPr/>
                </p:nvGrpSpPr>
                <p:grpSpPr bwMode="auto">
                  <a:xfrm>
                    <a:off x="480" y="2256"/>
                    <a:ext cx="192" cy="192"/>
                    <a:chOff x="480" y="2256"/>
                    <a:chExt cx="192" cy="192"/>
                  </a:xfrm>
                </p:grpSpPr>
                <p:sp>
                  <p:nvSpPr>
                    <p:cNvPr id="255000" name="Line 91"/>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01" name="Line 92"/>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002" name="Line 93"/>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4999" name="Line 94"/>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4995" name="Oval 95"/>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4996" name="Oval 96"/>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4997" name="Oval 97"/>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4987" name="Rectangle 45"/>
          <p:cNvSpPr>
            <a:spLocks noChangeArrowheads="1"/>
          </p:cNvSpPr>
          <p:nvPr/>
        </p:nvSpPr>
        <p:spPr bwMode="auto">
          <a:xfrm>
            <a:off x="2819400" y="304800"/>
            <a:ext cx="609600" cy="533400"/>
          </a:xfrm>
          <a:prstGeom prst="rect">
            <a:avLst/>
          </a:prstGeom>
          <a:solidFill>
            <a:srgbClr val="FF33CC"/>
          </a:solidFill>
          <a:ln w="9525">
            <a:solidFill>
              <a:schemeClr val="tx1"/>
            </a:solidFill>
            <a:miter lim="800000"/>
            <a:headEnd/>
            <a:tailEnd/>
          </a:ln>
        </p:spPr>
        <p:txBody>
          <a:bodyPr wrap="none" anchor="ctr"/>
          <a:lstStyle/>
          <a:p>
            <a:pPr eaLnBrk="0" hangingPunct="0"/>
            <a:endParaRPr lang="en-US"/>
          </a:p>
        </p:txBody>
      </p:sp>
      <p:sp>
        <p:nvSpPr>
          <p:cNvPr id="69" name="Slide Number Placeholder 68"/>
          <p:cNvSpPr>
            <a:spLocks noGrp="1"/>
          </p:cNvSpPr>
          <p:nvPr>
            <p:ph type="sldNum" sz="quarter" idx="12"/>
          </p:nvPr>
        </p:nvSpPr>
        <p:spPr/>
        <p:txBody>
          <a:bodyPr/>
          <a:lstStyle/>
          <a:p>
            <a:pPr>
              <a:defRPr/>
            </a:pPr>
            <a:fld id="{3262C72D-F2A6-574D-B3EE-ABBAEDA68B52}" type="slidenum">
              <a:rPr lang="en-US" smtClean="0"/>
              <a:pPr>
                <a:defRPr/>
              </a:pPr>
              <a:t>89</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3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4" grpId="0" autoUpdateAnimBg="0"/>
      <p:bldP spid="1132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1507" name="Object 3">
            <a:hlinkClick r:id="rId4" action="ppaction://hlinkfile"/>
          </p:cNvPr>
          <p:cNvGraphicFramePr>
            <a:graphicFrameLocks noGrp="1" noChangeAspect="1"/>
          </p:cNvGraphicFramePr>
          <p:nvPr>
            <p:ph type="clipArt" sz="half" idx="1"/>
            <p:extLst>
              <p:ext uri="{D42A27DB-BD31-4B8C-83A1-F6EECF244321}">
                <p14:modId xmlns:p14="http://schemas.microsoft.com/office/powerpoint/2010/main" val="4232406860"/>
              </p:ext>
            </p:extLst>
          </p:nvPr>
        </p:nvGraphicFramePr>
        <p:xfrm>
          <a:off x="5580112" y="3068960"/>
          <a:ext cx="2927533" cy="3068960"/>
        </p:xfrm>
        <a:graphic>
          <a:graphicData uri="http://schemas.openxmlformats.org/presentationml/2006/ole">
            <mc:AlternateContent xmlns:mc="http://schemas.openxmlformats.org/markup-compatibility/2006">
              <mc:Choice xmlns:v="urn:schemas-microsoft-com:vml" Requires="v">
                <p:oleObj spid="_x0000_s33888" name="Bitmap Image" r:id="rId5" imgW="3943901" imgH="4133333" progId="Paint.Picture">
                  <p:embed/>
                </p:oleObj>
              </mc:Choice>
              <mc:Fallback>
                <p:oleObj name="Bitmap Image" r:id="rId5" imgW="3943901" imgH="4133333"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3068960"/>
                        <a:ext cx="2927533" cy="3068960"/>
                      </a:xfrm>
                      <a:prstGeom prst="rect">
                        <a:avLst/>
                      </a:prstGeom>
                      <a:noFill/>
                      <a:ln>
                        <a:noFill/>
                      </a:ln>
                    </p:spPr>
                  </p:pic>
                </p:oleObj>
              </mc:Fallback>
            </mc:AlternateContent>
          </a:graphicData>
        </a:graphic>
      </p:graphicFrame>
      <p:sp>
        <p:nvSpPr>
          <p:cNvPr id="21508" name="Rectangle 4"/>
          <p:cNvSpPr>
            <a:spLocks noGrp="1" noChangeArrowheads="1"/>
          </p:cNvSpPr>
          <p:nvPr>
            <p:ph type="body" sz="half" idx="2"/>
          </p:nvPr>
        </p:nvSpPr>
        <p:spPr>
          <a:xfrm>
            <a:off x="251520" y="1196752"/>
            <a:ext cx="8640960" cy="1585342"/>
          </a:xfrm>
        </p:spPr>
        <p:txBody>
          <a:bodyPr>
            <a:noAutofit/>
          </a:bodyPr>
          <a:lstStyle/>
          <a:p>
            <a:pPr marL="0" indent="0">
              <a:buClr>
                <a:schemeClr val="accent3"/>
              </a:buClr>
              <a:buNone/>
              <a:defRPr/>
            </a:pPr>
            <a:r>
              <a:rPr lang="en-US" sz="3600" dirty="0">
                <a:latin typeface="Arial" charset="0"/>
              </a:rPr>
              <a:t>(or genetic inheritance) </a:t>
            </a:r>
            <a:r>
              <a:rPr lang="en-US" sz="3600" dirty="0" err="1">
                <a:latin typeface="Arial" charset="0"/>
              </a:rPr>
              <a:t>i</a:t>
            </a:r>
            <a:r>
              <a:rPr lang="en-IE" sz="3600" dirty="0" smtClean="0">
                <a:latin typeface="Arial"/>
                <a:ea typeface="+mn-ea"/>
                <a:cs typeface="Arial"/>
              </a:rPr>
              <a:t>s the study of the inheritance of characteristics from one generation to the next.</a:t>
            </a:r>
            <a:endParaRPr lang="en-GB" sz="3600" dirty="0" smtClean="0">
              <a:solidFill>
                <a:srgbClr val="003366"/>
              </a:solidFill>
              <a:latin typeface="Arial"/>
              <a:ea typeface="+mn-ea"/>
              <a:cs typeface="Arial"/>
            </a:endParaRPr>
          </a:p>
        </p:txBody>
      </p:sp>
      <p:sp>
        <p:nvSpPr>
          <p:cNvPr id="3379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998675-DA8E-1448-B9BB-94EA7DE22FDA}" type="slidenum">
              <a:rPr lang="en-US" sz="1200">
                <a:solidFill>
                  <a:srgbClr val="045C75"/>
                </a:solidFill>
                <a:latin typeface="Calibri" charset="0"/>
              </a:rPr>
              <a:pPr eaLnBrk="1" hangingPunct="1"/>
              <a:t>9</a:t>
            </a:fld>
            <a:endParaRPr lang="en-US" sz="1200">
              <a:solidFill>
                <a:srgbClr val="045C75"/>
              </a:solidFill>
              <a:latin typeface="Calibri" charset="0"/>
            </a:endParaRPr>
          </a:p>
        </p:txBody>
      </p:sp>
      <p:sp>
        <p:nvSpPr>
          <p:cNvPr id="9" name="Title 1"/>
          <p:cNvSpPr txBox="1">
            <a:spLocks/>
          </p:cNvSpPr>
          <p:nvPr/>
        </p:nvSpPr>
        <p:spPr>
          <a:xfrm>
            <a:off x="1259632" y="28388"/>
            <a:ext cx="6768752" cy="864096"/>
          </a:xfrm>
          <a:prstGeom prst="rect">
            <a:avLst/>
          </a:prstGeo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Aft>
                <a:spcPts val="0"/>
              </a:spcAft>
              <a:defRPr/>
            </a:pPr>
            <a:r>
              <a:rPr kumimoji="1" lang="en-IE" sz="4400" b="1" dirty="0">
                <a:ln/>
                <a:solidFill>
                  <a:srgbClr val="000000"/>
                </a:solidFill>
                <a:latin typeface="Arial"/>
                <a:ea typeface="+mj-ea"/>
                <a:cs typeface="Arial"/>
              </a:rPr>
              <a:t>Heredity</a:t>
            </a:r>
            <a:endParaRPr kumimoji="1" lang="en-US" sz="4400" b="1" dirty="0">
              <a:ln/>
              <a:solidFill>
                <a:srgbClr val="000000"/>
              </a:solidFill>
              <a:latin typeface="Arial"/>
              <a:ea typeface="+mj-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1507"/>
                                        </p:tgtEl>
                                        <p:attrNameLst>
                                          <p:attrName>style.visibility</p:attrName>
                                        </p:attrNameLst>
                                      </p:cBhvr>
                                      <p:to>
                                        <p:strVal val="visible"/>
                                      </p:to>
                                    </p:set>
                                    <p:anim calcmode="lin" valueType="num">
                                      <p:cBhvr additive="base">
                                        <p:cTn id="13" dur="500" fill="hold"/>
                                        <p:tgtEl>
                                          <p:spTgt spid="21507"/>
                                        </p:tgtEl>
                                        <p:attrNameLst>
                                          <p:attrName>ppt_x</p:attrName>
                                        </p:attrNameLst>
                                      </p:cBhvr>
                                      <p:tavLst>
                                        <p:tav tm="0">
                                          <p:val>
                                            <p:strVal val="1+#ppt_w/2"/>
                                          </p:val>
                                        </p:tav>
                                        <p:tav tm="100000">
                                          <p:val>
                                            <p:strVal val="#ppt_x"/>
                                          </p:val>
                                        </p:tav>
                                      </p:tavLst>
                                    </p:anim>
                                    <p:anim calcmode="lin" valueType="num">
                                      <p:cBhvr additive="base">
                                        <p:cTn id="14" dur="500" fill="hold"/>
                                        <p:tgtEl>
                                          <p:spTgt spid="21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1" name="Group 2"/>
          <p:cNvGrpSpPr>
            <a:grpSpLocks/>
          </p:cNvGrpSpPr>
          <p:nvPr/>
        </p:nvGrpSpPr>
        <p:grpSpPr bwMode="auto">
          <a:xfrm>
            <a:off x="4876800" y="3810000"/>
            <a:ext cx="1752600" cy="1905000"/>
            <a:chOff x="4860" y="2340"/>
            <a:chExt cx="1440" cy="1800"/>
          </a:xfrm>
        </p:grpSpPr>
        <p:sp>
          <p:nvSpPr>
            <p:cNvPr id="256076" name="Oval 3"/>
            <p:cNvSpPr>
              <a:spLocks noChangeArrowheads="1"/>
            </p:cNvSpPr>
            <p:nvPr/>
          </p:nvSpPr>
          <p:spPr bwMode="auto">
            <a:xfrm>
              <a:off x="4860" y="2340"/>
              <a:ext cx="1440" cy="1440"/>
            </a:xfrm>
            <a:prstGeom prst="ellipse">
              <a:avLst/>
            </a:prstGeom>
            <a:solidFill>
              <a:srgbClr val="CC3300"/>
            </a:solidFill>
            <a:ln w="9525">
              <a:solidFill>
                <a:srgbClr val="000000"/>
              </a:solidFill>
              <a:round/>
              <a:headEnd/>
              <a:tailEnd/>
            </a:ln>
          </p:spPr>
          <p:txBody>
            <a:bodyPr/>
            <a:lstStyle/>
            <a:p>
              <a:pPr eaLnBrk="0" hangingPunct="0"/>
              <a:endParaRPr lang="en-US"/>
            </a:p>
          </p:txBody>
        </p:sp>
        <p:sp>
          <p:nvSpPr>
            <p:cNvPr id="256077" name="Oval 4"/>
            <p:cNvSpPr>
              <a:spLocks noChangeArrowheads="1"/>
            </p:cNvSpPr>
            <p:nvPr/>
          </p:nvSpPr>
          <p:spPr bwMode="auto">
            <a:xfrm>
              <a:off x="5040" y="3240"/>
              <a:ext cx="1080" cy="900"/>
            </a:xfrm>
            <a:prstGeom prst="ellipse">
              <a:avLst/>
            </a:prstGeom>
            <a:solidFill>
              <a:srgbClr val="CC3300"/>
            </a:solidFill>
            <a:ln w="9525">
              <a:solidFill>
                <a:srgbClr val="000000"/>
              </a:solidFill>
              <a:round/>
              <a:headEnd/>
              <a:tailEnd/>
            </a:ln>
          </p:spPr>
          <p:txBody>
            <a:bodyPr/>
            <a:lstStyle/>
            <a:p>
              <a:pPr eaLnBrk="0" hangingPunct="0"/>
              <a:endParaRPr lang="en-US"/>
            </a:p>
          </p:txBody>
        </p:sp>
      </p:grpSp>
      <p:sp>
        <p:nvSpPr>
          <p:cNvPr id="256002" name="Text Box 5"/>
          <p:cNvSpPr txBox="1">
            <a:spLocks noChangeArrowheads="1"/>
          </p:cNvSpPr>
          <p:nvPr/>
        </p:nvSpPr>
        <p:spPr bwMode="auto">
          <a:xfrm>
            <a:off x="1447800" y="4876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p>
        </p:txBody>
      </p:sp>
      <p:grpSp>
        <p:nvGrpSpPr>
          <p:cNvPr id="256003" name="Group 6"/>
          <p:cNvGrpSpPr>
            <a:grpSpLocks/>
          </p:cNvGrpSpPr>
          <p:nvPr/>
        </p:nvGrpSpPr>
        <p:grpSpPr bwMode="auto">
          <a:xfrm>
            <a:off x="1187624" y="4653136"/>
            <a:ext cx="7086600" cy="914400"/>
            <a:chOff x="768" y="2688"/>
            <a:chExt cx="4464" cy="576"/>
          </a:xfrm>
        </p:grpSpPr>
        <p:grpSp>
          <p:nvGrpSpPr>
            <p:cNvPr id="256050" name="Group 7"/>
            <p:cNvGrpSpPr>
              <a:grpSpLocks/>
            </p:cNvGrpSpPr>
            <p:nvPr/>
          </p:nvGrpSpPr>
          <p:grpSpPr bwMode="auto">
            <a:xfrm>
              <a:off x="768" y="2688"/>
              <a:ext cx="4464" cy="576"/>
              <a:chOff x="768" y="2688"/>
              <a:chExt cx="4464" cy="576"/>
            </a:xfrm>
          </p:grpSpPr>
          <p:sp>
            <p:nvSpPr>
              <p:cNvPr id="256074" name="Rectangle 8"/>
              <p:cNvSpPr>
                <a:spLocks noChangeArrowheads="1"/>
              </p:cNvSpPr>
              <p:nvPr/>
            </p:nvSpPr>
            <p:spPr bwMode="auto">
              <a:xfrm>
                <a:off x="816" y="3120"/>
                <a:ext cx="4320" cy="144"/>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256075" name="Text Box 9"/>
              <p:cNvSpPr txBox="1">
                <a:spLocks noChangeArrowheads="1"/>
              </p:cNvSpPr>
              <p:nvPr/>
            </p:nvSpPr>
            <p:spPr bwMode="auto">
              <a:xfrm>
                <a:off x="768" y="2688"/>
                <a:ext cx="44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A U G G G C U U A A A G  C A G U G C A C G U U</a:t>
                </a:r>
              </a:p>
            </p:txBody>
          </p:sp>
        </p:grpSp>
        <p:sp>
          <p:nvSpPr>
            <p:cNvPr id="256051" name="Line 10"/>
            <p:cNvSpPr>
              <a:spLocks noChangeShapeType="1"/>
            </p:cNvSpPr>
            <p:nvPr/>
          </p:nvSpPr>
          <p:spPr bwMode="auto">
            <a:xfrm>
              <a:off x="91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2" name="Line 11"/>
            <p:cNvSpPr>
              <a:spLocks noChangeShapeType="1"/>
            </p:cNvSpPr>
            <p:nvPr/>
          </p:nvSpPr>
          <p:spPr bwMode="auto">
            <a:xfrm>
              <a:off x="105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3" name="Line 12"/>
            <p:cNvSpPr>
              <a:spLocks noChangeShapeType="1"/>
            </p:cNvSpPr>
            <p:nvPr/>
          </p:nvSpPr>
          <p:spPr bwMode="auto">
            <a:xfrm>
              <a:off x="124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4" name="Line 13"/>
            <p:cNvSpPr>
              <a:spLocks noChangeShapeType="1"/>
            </p:cNvSpPr>
            <p:nvPr/>
          </p:nvSpPr>
          <p:spPr bwMode="auto">
            <a:xfrm>
              <a:off x="144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5" name="Line 14"/>
            <p:cNvSpPr>
              <a:spLocks noChangeShapeType="1"/>
            </p:cNvSpPr>
            <p:nvPr/>
          </p:nvSpPr>
          <p:spPr bwMode="auto">
            <a:xfrm>
              <a:off x="163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6" name="Line 15"/>
            <p:cNvSpPr>
              <a:spLocks noChangeShapeType="1"/>
            </p:cNvSpPr>
            <p:nvPr/>
          </p:nvSpPr>
          <p:spPr bwMode="auto">
            <a:xfrm>
              <a:off x="182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7" name="Line 16"/>
            <p:cNvSpPr>
              <a:spLocks noChangeShapeType="1"/>
            </p:cNvSpPr>
            <p:nvPr/>
          </p:nvSpPr>
          <p:spPr bwMode="auto">
            <a:xfrm>
              <a:off x="20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8" name="Line 17"/>
            <p:cNvSpPr>
              <a:spLocks noChangeShapeType="1"/>
            </p:cNvSpPr>
            <p:nvPr/>
          </p:nvSpPr>
          <p:spPr bwMode="auto">
            <a:xfrm>
              <a:off x="22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9" name="Line 18"/>
            <p:cNvSpPr>
              <a:spLocks noChangeShapeType="1"/>
            </p:cNvSpPr>
            <p:nvPr/>
          </p:nvSpPr>
          <p:spPr bwMode="auto">
            <a:xfrm>
              <a:off x="24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0" name="Line 19"/>
            <p:cNvSpPr>
              <a:spLocks noChangeShapeType="1"/>
            </p:cNvSpPr>
            <p:nvPr/>
          </p:nvSpPr>
          <p:spPr bwMode="auto">
            <a:xfrm>
              <a:off x="25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1" name="Line 20"/>
            <p:cNvSpPr>
              <a:spLocks noChangeShapeType="1"/>
            </p:cNvSpPr>
            <p:nvPr/>
          </p:nvSpPr>
          <p:spPr bwMode="auto">
            <a:xfrm>
              <a:off x="27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2" name="Line 21"/>
            <p:cNvSpPr>
              <a:spLocks noChangeShapeType="1"/>
            </p:cNvSpPr>
            <p:nvPr/>
          </p:nvSpPr>
          <p:spPr bwMode="auto">
            <a:xfrm>
              <a:off x="297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3" name="Line 22"/>
            <p:cNvSpPr>
              <a:spLocks noChangeShapeType="1"/>
            </p:cNvSpPr>
            <p:nvPr/>
          </p:nvSpPr>
          <p:spPr bwMode="auto">
            <a:xfrm>
              <a:off x="316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4" name="Line 23"/>
            <p:cNvSpPr>
              <a:spLocks noChangeShapeType="1"/>
            </p:cNvSpPr>
            <p:nvPr/>
          </p:nvSpPr>
          <p:spPr bwMode="auto">
            <a:xfrm>
              <a:off x="336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5" name="Line 24"/>
            <p:cNvSpPr>
              <a:spLocks noChangeShapeType="1"/>
            </p:cNvSpPr>
            <p:nvPr/>
          </p:nvSpPr>
          <p:spPr bwMode="auto">
            <a:xfrm>
              <a:off x="355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6" name="Line 25"/>
            <p:cNvSpPr>
              <a:spLocks noChangeShapeType="1"/>
            </p:cNvSpPr>
            <p:nvPr/>
          </p:nvSpPr>
          <p:spPr bwMode="auto">
            <a:xfrm>
              <a:off x="3744"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7" name="Line 26"/>
            <p:cNvSpPr>
              <a:spLocks noChangeShapeType="1"/>
            </p:cNvSpPr>
            <p:nvPr/>
          </p:nvSpPr>
          <p:spPr bwMode="auto">
            <a:xfrm>
              <a:off x="393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8" name="Line 27"/>
            <p:cNvSpPr>
              <a:spLocks noChangeShapeType="1"/>
            </p:cNvSpPr>
            <p:nvPr/>
          </p:nvSpPr>
          <p:spPr bwMode="auto">
            <a:xfrm>
              <a:off x="408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9" name="Line 28"/>
            <p:cNvSpPr>
              <a:spLocks noChangeShapeType="1"/>
            </p:cNvSpPr>
            <p:nvPr/>
          </p:nvSpPr>
          <p:spPr bwMode="auto">
            <a:xfrm>
              <a:off x="427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0" name="Line 29"/>
            <p:cNvSpPr>
              <a:spLocks noChangeShapeType="1"/>
            </p:cNvSpPr>
            <p:nvPr/>
          </p:nvSpPr>
          <p:spPr bwMode="auto">
            <a:xfrm>
              <a:off x="4416"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1" name="Line 30"/>
            <p:cNvSpPr>
              <a:spLocks noChangeShapeType="1"/>
            </p:cNvSpPr>
            <p:nvPr/>
          </p:nvSpPr>
          <p:spPr bwMode="auto">
            <a:xfrm>
              <a:off x="4608"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2" name="Line 31"/>
            <p:cNvSpPr>
              <a:spLocks noChangeShapeType="1"/>
            </p:cNvSpPr>
            <p:nvPr/>
          </p:nvSpPr>
          <p:spPr bwMode="auto">
            <a:xfrm>
              <a:off x="4800"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3" name="Line 32"/>
            <p:cNvSpPr>
              <a:spLocks noChangeShapeType="1"/>
            </p:cNvSpPr>
            <p:nvPr/>
          </p:nvSpPr>
          <p:spPr bwMode="auto">
            <a:xfrm>
              <a:off x="4992" y="2928"/>
              <a:ext cx="0" cy="1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04" name="Line 45"/>
          <p:cNvSpPr>
            <a:spLocks noChangeShapeType="1"/>
          </p:cNvSpPr>
          <p:nvPr/>
        </p:nvSpPr>
        <p:spPr bwMode="auto">
          <a:xfrm>
            <a:off x="2590800" y="609600"/>
            <a:ext cx="2286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5" name="Rectangle 46"/>
          <p:cNvSpPr>
            <a:spLocks noChangeArrowheads="1"/>
          </p:cNvSpPr>
          <p:nvPr/>
        </p:nvSpPr>
        <p:spPr bwMode="auto">
          <a:xfrm>
            <a:off x="1905000" y="304800"/>
            <a:ext cx="685800" cy="533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256006" name="Rectangle 59"/>
          <p:cNvSpPr>
            <a:spLocks noChangeArrowheads="1"/>
          </p:cNvSpPr>
          <p:nvPr/>
        </p:nvSpPr>
        <p:spPr bwMode="auto">
          <a:xfrm>
            <a:off x="2819400" y="304800"/>
            <a:ext cx="609600" cy="533400"/>
          </a:xfrm>
          <a:prstGeom prst="rect">
            <a:avLst/>
          </a:prstGeom>
          <a:solidFill>
            <a:srgbClr val="FF33CC"/>
          </a:solidFill>
          <a:ln w="9525">
            <a:solidFill>
              <a:schemeClr val="tx1"/>
            </a:solidFill>
            <a:miter lim="800000"/>
            <a:headEnd/>
            <a:tailEnd/>
          </a:ln>
        </p:spPr>
        <p:txBody>
          <a:bodyPr wrap="none" anchor="ctr"/>
          <a:lstStyle/>
          <a:p>
            <a:pPr eaLnBrk="0" hangingPunct="0"/>
            <a:endParaRPr lang="en-US"/>
          </a:p>
        </p:txBody>
      </p:sp>
      <p:sp>
        <p:nvSpPr>
          <p:cNvPr id="256007" name="Line 60"/>
          <p:cNvSpPr>
            <a:spLocks noChangeShapeType="1"/>
          </p:cNvSpPr>
          <p:nvPr/>
        </p:nvSpPr>
        <p:spPr bwMode="auto">
          <a:xfrm>
            <a:off x="3429000" y="609600"/>
            <a:ext cx="2286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8" name="Line 65"/>
          <p:cNvSpPr>
            <a:spLocks noChangeShapeType="1"/>
          </p:cNvSpPr>
          <p:nvPr/>
        </p:nvSpPr>
        <p:spPr bwMode="auto">
          <a:xfrm>
            <a:off x="4267200" y="609600"/>
            <a:ext cx="3048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9" name="Line 66"/>
          <p:cNvSpPr>
            <a:spLocks noChangeShapeType="1"/>
          </p:cNvSpPr>
          <p:nvPr/>
        </p:nvSpPr>
        <p:spPr bwMode="auto">
          <a:xfrm>
            <a:off x="5181600" y="609600"/>
            <a:ext cx="3810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11" name="Rectangle 62"/>
          <p:cNvSpPr>
            <a:spLocks noChangeArrowheads="1"/>
          </p:cNvSpPr>
          <p:nvPr/>
        </p:nvSpPr>
        <p:spPr bwMode="auto">
          <a:xfrm>
            <a:off x="4572000" y="304800"/>
            <a:ext cx="609600" cy="533400"/>
          </a:xfrm>
          <a:prstGeom prst="rect">
            <a:avLst/>
          </a:prstGeom>
          <a:solidFill>
            <a:srgbClr val="0000FF"/>
          </a:solidFill>
          <a:ln w="9525">
            <a:solidFill>
              <a:schemeClr val="tx1"/>
            </a:solidFill>
            <a:miter lim="800000"/>
            <a:headEnd/>
            <a:tailEnd/>
          </a:ln>
        </p:spPr>
        <p:txBody>
          <a:bodyPr wrap="none" anchor="ctr"/>
          <a:lstStyle/>
          <a:p>
            <a:pPr eaLnBrk="0" hangingPunct="0"/>
            <a:endParaRPr lang="en-US"/>
          </a:p>
        </p:txBody>
      </p:sp>
      <p:grpSp>
        <p:nvGrpSpPr>
          <p:cNvPr id="256012" name="Group 83"/>
          <p:cNvGrpSpPr>
            <a:grpSpLocks/>
          </p:cNvGrpSpPr>
          <p:nvPr/>
        </p:nvGrpSpPr>
        <p:grpSpPr bwMode="auto">
          <a:xfrm rot="5457">
            <a:off x="4571644" y="457198"/>
            <a:ext cx="1295400" cy="4411957"/>
            <a:chOff x="624" y="288"/>
            <a:chExt cx="816" cy="2496"/>
          </a:xfrm>
        </p:grpSpPr>
        <p:sp>
          <p:nvSpPr>
            <p:cNvPr id="256036" name="Freeform 84"/>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6037" name="Group 85"/>
            <p:cNvGrpSpPr>
              <a:grpSpLocks/>
            </p:cNvGrpSpPr>
            <p:nvPr/>
          </p:nvGrpSpPr>
          <p:grpSpPr bwMode="auto">
            <a:xfrm>
              <a:off x="624" y="816"/>
              <a:ext cx="816" cy="1968"/>
              <a:chOff x="-144" y="816"/>
              <a:chExt cx="816" cy="1968"/>
            </a:xfrm>
          </p:grpSpPr>
          <p:sp>
            <p:nvSpPr>
              <p:cNvPr id="256038" name="Text Box 86"/>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a:t>
                </a:r>
                <a:r>
                  <a:rPr lang="en-GB" sz="1800">
                    <a:solidFill>
                      <a:srgbClr val="FFFF00"/>
                    </a:solidFill>
                  </a:rPr>
                  <a:t>G U C</a:t>
                </a:r>
              </a:p>
            </p:txBody>
          </p:sp>
          <p:grpSp>
            <p:nvGrpSpPr>
              <p:cNvPr id="256039" name="Group 87"/>
              <p:cNvGrpSpPr>
                <a:grpSpLocks/>
              </p:cNvGrpSpPr>
              <p:nvPr/>
            </p:nvGrpSpPr>
            <p:grpSpPr bwMode="auto">
              <a:xfrm>
                <a:off x="192" y="816"/>
                <a:ext cx="288" cy="1728"/>
                <a:chOff x="192" y="1248"/>
                <a:chExt cx="288" cy="1728"/>
              </a:xfrm>
            </p:grpSpPr>
            <p:sp>
              <p:nvSpPr>
                <p:cNvPr id="256040" name="Oval 88"/>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6041" name="Group 89"/>
                <p:cNvGrpSpPr>
                  <a:grpSpLocks/>
                </p:cNvGrpSpPr>
                <p:nvPr/>
              </p:nvGrpSpPr>
              <p:grpSpPr bwMode="auto">
                <a:xfrm>
                  <a:off x="240" y="2784"/>
                  <a:ext cx="192" cy="192"/>
                  <a:chOff x="480" y="2256"/>
                  <a:chExt cx="192" cy="192"/>
                </a:xfrm>
              </p:grpSpPr>
              <p:grpSp>
                <p:nvGrpSpPr>
                  <p:cNvPr id="256045" name="Group 90"/>
                  <p:cNvGrpSpPr>
                    <a:grpSpLocks/>
                  </p:cNvGrpSpPr>
                  <p:nvPr/>
                </p:nvGrpSpPr>
                <p:grpSpPr bwMode="auto">
                  <a:xfrm>
                    <a:off x="480" y="2256"/>
                    <a:ext cx="192" cy="192"/>
                    <a:chOff x="480" y="2256"/>
                    <a:chExt cx="192" cy="192"/>
                  </a:xfrm>
                </p:grpSpPr>
                <p:sp>
                  <p:nvSpPr>
                    <p:cNvPr id="256047" name="Line 91"/>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8" name="Line 92"/>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9" name="Line 93"/>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46" name="Line 94"/>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42" name="Oval 95"/>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6043" name="Oval 96"/>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6044" name="Oval 97"/>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6013" name="Rectangle 63"/>
          <p:cNvSpPr>
            <a:spLocks noChangeArrowheads="1"/>
          </p:cNvSpPr>
          <p:nvPr/>
        </p:nvSpPr>
        <p:spPr bwMode="auto">
          <a:xfrm>
            <a:off x="5486400" y="304800"/>
            <a:ext cx="609600" cy="533400"/>
          </a:xfrm>
          <a:prstGeom prst="rect">
            <a:avLst/>
          </a:prstGeom>
          <a:solidFill>
            <a:srgbClr val="FF9900"/>
          </a:solidFill>
          <a:ln w="9525">
            <a:solidFill>
              <a:schemeClr val="tx1"/>
            </a:solidFill>
            <a:miter lim="800000"/>
            <a:headEnd/>
            <a:tailEnd/>
          </a:ln>
        </p:spPr>
        <p:txBody>
          <a:bodyPr wrap="none" anchor="ctr"/>
          <a:lstStyle/>
          <a:p>
            <a:pPr eaLnBrk="0" hangingPunct="0"/>
            <a:endParaRPr lang="en-US"/>
          </a:p>
        </p:txBody>
      </p:sp>
      <p:sp>
        <p:nvSpPr>
          <p:cNvPr id="256014" name="Rectangle 61"/>
          <p:cNvSpPr>
            <a:spLocks noChangeArrowheads="1"/>
          </p:cNvSpPr>
          <p:nvPr/>
        </p:nvSpPr>
        <p:spPr bwMode="auto">
          <a:xfrm>
            <a:off x="3657600" y="304800"/>
            <a:ext cx="685800" cy="533400"/>
          </a:xfrm>
          <a:prstGeom prst="rect">
            <a:avLst/>
          </a:prstGeom>
          <a:solidFill>
            <a:srgbClr val="FFFF00"/>
          </a:solidFill>
          <a:ln w="9525">
            <a:solidFill>
              <a:schemeClr val="tx1"/>
            </a:solidFill>
            <a:miter lim="800000"/>
            <a:headEnd/>
            <a:tailEnd/>
          </a:ln>
        </p:spPr>
        <p:txBody>
          <a:bodyPr wrap="none" anchor="ctr"/>
          <a:lstStyle/>
          <a:p>
            <a:pPr eaLnBrk="0" hangingPunct="0"/>
            <a:endParaRPr lang="en-US"/>
          </a:p>
        </p:txBody>
      </p:sp>
      <p:grpSp>
        <p:nvGrpSpPr>
          <p:cNvPr id="10" name="Group 113"/>
          <p:cNvGrpSpPr>
            <a:grpSpLocks/>
          </p:cNvGrpSpPr>
          <p:nvPr/>
        </p:nvGrpSpPr>
        <p:grpSpPr bwMode="auto">
          <a:xfrm>
            <a:off x="6248400" y="381000"/>
            <a:ext cx="2286000" cy="3962400"/>
            <a:chOff x="3936" y="240"/>
            <a:chExt cx="1440" cy="2496"/>
          </a:xfrm>
        </p:grpSpPr>
        <p:grpSp>
          <p:nvGrpSpPr>
            <p:cNvPr id="256020" name="Group 98"/>
            <p:cNvGrpSpPr>
              <a:grpSpLocks/>
            </p:cNvGrpSpPr>
            <p:nvPr/>
          </p:nvGrpSpPr>
          <p:grpSpPr bwMode="auto">
            <a:xfrm rot="1465515">
              <a:off x="3936" y="240"/>
              <a:ext cx="816" cy="2496"/>
              <a:chOff x="624" y="288"/>
              <a:chExt cx="816" cy="2496"/>
            </a:xfrm>
          </p:grpSpPr>
          <p:sp>
            <p:nvSpPr>
              <p:cNvPr id="256022" name="Freeform 99"/>
              <p:cNvSpPr>
                <a:spLocks/>
              </p:cNvSpPr>
              <p:nvPr/>
            </p:nvSpPr>
            <p:spPr bwMode="auto">
              <a:xfrm>
                <a:off x="960" y="288"/>
                <a:ext cx="344" cy="528"/>
              </a:xfrm>
              <a:custGeom>
                <a:avLst/>
                <a:gdLst>
                  <a:gd name="T0" fmla="*/ 0 w 344"/>
                  <a:gd name="T1" fmla="*/ 288 h 528"/>
                  <a:gd name="T2" fmla="*/ 48 w 344"/>
                  <a:gd name="T3" fmla="*/ 432 h 528"/>
                  <a:gd name="T4" fmla="*/ 144 w 344"/>
                  <a:gd name="T5" fmla="*/ 528 h 528"/>
                  <a:gd name="T6" fmla="*/ 288 w 344"/>
                  <a:gd name="T7" fmla="*/ 432 h 528"/>
                  <a:gd name="T8" fmla="*/ 336 w 344"/>
                  <a:gd name="T9" fmla="*/ 288 h 528"/>
                  <a:gd name="T10" fmla="*/ 336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0" y="288"/>
                    </a:moveTo>
                    <a:cubicBezTo>
                      <a:pt x="12" y="340"/>
                      <a:pt x="24" y="392"/>
                      <a:pt x="48" y="432"/>
                    </a:cubicBezTo>
                    <a:cubicBezTo>
                      <a:pt x="72" y="472"/>
                      <a:pt x="104" y="528"/>
                      <a:pt x="144" y="528"/>
                    </a:cubicBezTo>
                    <a:cubicBezTo>
                      <a:pt x="184" y="528"/>
                      <a:pt x="256" y="472"/>
                      <a:pt x="288" y="432"/>
                    </a:cubicBezTo>
                    <a:cubicBezTo>
                      <a:pt x="320" y="392"/>
                      <a:pt x="328" y="360"/>
                      <a:pt x="336" y="288"/>
                    </a:cubicBezTo>
                    <a:cubicBezTo>
                      <a:pt x="344" y="216"/>
                      <a:pt x="336" y="48"/>
                      <a:pt x="336" y="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6023" name="Group 100"/>
              <p:cNvGrpSpPr>
                <a:grpSpLocks/>
              </p:cNvGrpSpPr>
              <p:nvPr/>
            </p:nvGrpSpPr>
            <p:grpSpPr bwMode="auto">
              <a:xfrm>
                <a:off x="624" y="816"/>
                <a:ext cx="816" cy="1968"/>
                <a:chOff x="-144" y="816"/>
                <a:chExt cx="816" cy="1968"/>
              </a:xfrm>
            </p:grpSpPr>
            <p:sp>
              <p:nvSpPr>
                <p:cNvPr id="256024" name="Text Box 101"/>
                <p:cNvSpPr txBox="1">
                  <a:spLocks noChangeArrowheads="1"/>
                </p:cNvSpPr>
                <p:nvPr/>
              </p:nvSpPr>
              <p:spPr bwMode="auto">
                <a:xfrm>
                  <a:off x="-144" y="249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a:t>   </a:t>
                  </a:r>
                  <a:r>
                    <a:rPr lang="en-GB" sz="1800">
                      <a:solidFill>
                        <a:srgbClr val="FFFF00"/>
                      </a:solidFill>
                    </a:rPr>
                    <a:t>A C G </a:t>
                  </a:r>
                </a:p>
              </p:txBody>
            </p:sp>
            <p:grpSp>
              <p:nvGrpSpPr>
                <p:cNvPr id="256025" name="Group 102"/>
                <p:cNvGrpSpPr>
                  <a:grpSpLocks/>
                </p:cNvGrpSpPr>
                <p:nvPr/>
              </p:nvGrpSpPr>
              <p:grpSpPr bwMode="auto">
                <a:xfrm>
                  <a:off x="192" y="816"/>
                  <a:ext cx="288" cy="1728"/>
                  <a:chOff x="192" y="1248"/>
                  <a:chExt cx="288" cy="1728"/>
                </a:xfrm>
              </p:grpSpPr>
              <p:sp>
                <p:nvSpPr>
                  <p:cNvPr id="256026" name="Oval 103"/>
                  <p:cNvSpPr>
                    <a:spLocks noChangeArrowheads="1"/>
                  </p:cNvSpPr>
                  <p:nvPr/>
                </p:nvSpPr>
                <p:spPr bwMode="auto">
                  <a:xfrm>
                    <a:off x="192" y="2400"/>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nvGrpSpPr>
                  <p:cNvPr id="256027" name="Group 104"/>
                  <p:cNvGrpSpPr>
                    <a:grpSpLocks/>
                  </p:cNvGrpSpPr>
                  <p:nvPr/>
                </p:nvGrpSpPr>
                <p:grpSpPr bwMode="auto">
                  <a:xfrm>
                    <a:off x="240" y="2784"/>
                    <a:ext cx="192" cy="192"/>
                    <a:chOff x="480" y="2256"/>
                    <a:chExt cx="192" cy="192"/>
                  </a:xfrm>
                </p:grpSpPr>
                <p:grpSp>
                  <p:nvGrpSpPr>
                    <p:cNvPr id="256031" name="Group 105"/>
                    <p:cNvGrpSpPr>
                      <a:grpSpLocks/>
                    </p:cNvGrpSpPr>
                    <p:nvPr/>
                  </p:nvGrpSpPr>
                  <p:grpSpPr bwMode="auto">
                    <a:xfrm>
                      <a:off x="480" y="2256"/>
                      <a:ext cx="192" cy="192"/>
                      <a:chOff x="480" y="2256"/>
                      <a:chExt cx="192" cy="192"/>
                    </a:xfrm>
                  </p:grpSpPr>
                  <p:sp>
                    <p:nvSpPr>
                      <p:cNvPr id="256033" name="Line 106"/>
                      <p:cNvSpPr>
                        <a:spLocks noChangeShapeType="1"/>
                      </p:cNvSpPr>
                      <p:nvPr/>
                    </p:nvSpPr>
                    <p:spPr bwMode="auto">
                      <a:xfrm>
                        <a:off x="480"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4" name="Line 107"/>
                      <p:cNvSpPr>
                        <a:spLocks noChangeShapeType="1"/>
                      </p:cNvSpPr>
                      <p:nvPr/>
                    </p:nvSpPr>
                    <p:spPr bwMode="auto">
                      <a:xfrm>
                        <a:off x="672"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5" name="Line 108"/>
                      <p:cNvSpPr>
                        <a:spLocks noChangeShapeType="1"/>
                      </p:cNvSpPr>
                      <p:nvPr/>
                    </p:nvSpPr>
                    <p:spPr bwMode="auto">
                      <a:xfrm>
                        <a:off x="576" y="225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32" name="Line 109"/>
                    <p:cNvSpPr>
                      <a:spLocks noChangeShapeType="1"/>
                    </p:cNvSpPr>
                    <p:nvPr/>
                  </p:nvSpPr>
                  <p:spPr bwMode="auto">
                    <a:xfrm>
                      <a:off x="480" y="2256"/>
                      <a:ext cx="192"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28" name="Oval 110"/>
                  <p:cNvSpPr>
                    <a:spLocks noChangeArrowheads="1"/>
                  </p:cNvSpPr>
                  <p:nvPr/>
                </p:nvSpPr>
                <p:spPr bwMode="auto">
                  <a:xfrm>
                    <a:off x="192" y="1248"/>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6029" name="Oval 111"/>
                  <p:cNvSpPr>
                    <a:spLocks noChangeArrowheads="1"/>
                  </p:cNvSpPr>
                  <p:nvPr/>
                </p:nvSpPr>
                <p:spPr bwMode="auto">
                  <a:xfrm>
                    <a:off x="192" y="1632"/>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sp>
                <p:nvSpPr>
                  <p:cNvPr id="256030" name="Oval 112"/>
                  <p:cNvSpPr>
                    <a:spLocks noChangeArrowheads="1"/>
                  </p:cNvSpPr>
                  <p:nvPr/>
                </p:nvSpPr>
                <p:spPr bwMode="auto">
                  <a:xfrm>
                    <a:off x="192" y="2016"/>
                    <a:ext cx="288" cy="38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FF00"/>
                      </a:solidFill>
                    </a:endParaRPr>
                  </a:p>
                </p:txBody>
              </p:sp>
            </p:grpSp>
          </p:grpSp>
        </p:grpSp>
        <p:sp>
          <p:nvSpPr>
            <p:cNvPr id="256021" name="Rectangle 78"/>
            <p:cNvSpPr>
              <a:spLocks noChangeArrowheads="1"/>
            </p:cNvSpPr>
            <p:nvPr/>
          </p:nvSpPr>
          <p:spPr bwMode="auto">
            <a:xfrm rot="1488543">
              <a:off x="4992" y="480"/>
              <a:ext cx="384" cy="336"/>
            </a:xfrm>
            <a:prstGeom prst="rect">
              <a:avLst/>
            </a:prstGeom>
            <a:solidFill>
              <a:srgbClr val="FF0066"/>
            </a:solidFill>
            <a:ln w="9525">
              <a:solidFill>
                <a:schemeClr val="tx1"/>
              </a:solidFill>
              <a:miter lim="800000"/>
              <a:headEnd/>
              <a:tailEnd/>
            </a:ln>
          </p:spPr>
          <p:txBody>
            <a:bodyPr wrap="none" anchor="ctr"/>
            <a:lstStyle/>
            <a:p>
              <a:pPr eaLnBrk="0" hangingPunct="0"/>
              <a:endParaRPr lang="en-US"/>
            </a:p>
          </p:txBody>
        </p:sp>
      </p:grpSp>
      <p:sp>
        <p:nvSpPr>
          <p:cNvPr id="12402" name="Text Box 114"/>
          <p:cNvSpPr txBox="1">
            <a:spLocks noChangeArrowheads="1"/>
          </p:cNvSpPr>
          <p:nvPr/>
        </p:nvSpPr>
        <p:spPr bwMode="auto">
          <a:xfrm>
            <a:off x="0" y="980728"/>
            <a:ext cx="4267200"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0"/>
              </a:spcBef>
            </a:pPr>
            <a:r>
              <a:rPr lang="en-GB" sz="2800" dirty="0"/>
              <a:t>The process continues. </a:t>
            </a:r>
            <a:endParaRPr lang="en-GB" sz="2800" dirty="0" smtClean="0"/>
          </a:p>
          <a:p>
            <a:pPr>
              <a:spcBef>
                <a:spcPts val="0"/>
              </a:spcBef>
            </a:pPr>
            <a:r>
              <a:rPr lang="en-GB" sz="2800" dirty="0" smtClean="0"/>
              <a:t>The </a:t>
            </a:r>
            <a:r>
              <a:rPr lang="en-GB" sz="2800" dirty="0"/>
              <a:t>polypeptide chain gets longer</a:t>
            </a:r>
            <a:r>
              <a:rPr lang="en-GB" sz="2800" dirty="0" smtClean="0"/>
              <a:t>.</a:t>
            </a:r>
            <a:r>
              <a:rPr lang="en-GB" sz="2800" dirty="0"/>
              <a:t> </a:t>
            </a:r>
            <a:endParaRPr lang="en-GB" sz="2800" dirty="0" smtClean="0"/>
          </a:p>
          <a:p>
            <a:pPr>
              <a:spcBef>
                <a:spcPts val="0"/>
              </a:spcBef>
            </a:pPr>
            <a:r>
              <a:rPr lang="en-GB" sz="2800" dirty="0" smtClean="0"/>
              <a:t>This </a:t>
            </a:r>
            <a:r>
              <a:rPr lang="en-GB" sz="2800" dirty="0"/>
              <a:t>continues until a termination (stop) codon is reached</a:t>
            </a:r>
            <a:r>
              <a:rPr lang="en-GB" sz="2800" dirty="0" smtClean="0"/>
              <a:t>.</a:t>
            </a:r>
            <a:r>
              <a:rPr lang="en-GB" sz="2800" dirty="0"/>
              <a:t> </a:t>
            </a:r>
            <a:endParaRPr lang="en-GB" sz="2800" dirty="0" smtClean="0"/>
          </a:p>
          <a:p>
            <a:pPr>
              <a:spcBef>
                <a:spcPts val="0"/>
              </a:spcBef>
            </a:pPr>
            <a:r>
              <a:rPr lang="en-GB" sz="2800" dirty="0" smtClean="0"/>
              <a:t>The </a:t>
            </a:r>
            <a:r>
              <a:rPr lang="en-GB" sz="2800" dirty="0"/>
              <a:t>polypeptide is then </a:t>
            </a:r>
            <a:r>
              <a:rPr lang="en-GB" sz="2800" dirty="0" smtClean="0"/>
              <a:t>complete.</a:t>
            </a:r>
            <a:endParaRPr lang="en-GB" sz="2800" dirty="0"/>
          </a:p>
        </p:txBody>
      </p:sp>
      <p:sp>
        <p:nvSpPr>
          <p:cNvPr id="78" name="Slide Number Placeholder 77"/>
          <p:cNvSpPr>
            <a:spLocks noGrp="1"/>
          </p:cNvSpPr>
          <p:nvPr>
            <p:ph type="sldNum" sz="quarter" idx="12"/>
          </p:nvPr>
        </p:nvSpPr>
        <p:spPr/>
        <p:txBody>
          <a:bodyPr/>
          <a:lstStyle/>
          <a:p>
            <a:pPr>
              <a:defRPr/>
            </a:pPr>
            <a:fld id="{406AA8E8-051D-9541-981E-21A9545F392F}" type="slidenum">
              <a:rPr lang="en-US" smtClean="0"/>
              <a:pPr>
                <a:defRPr/>
              </a:pPr>
              <a:t>90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fig1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F7FD0B-3A2B-F842-B360-531C88059FA0}" type="slidenum">
              <a:rPr lang="en-US" sz="1200">
                <a:solidFill>
                  <a:srgbClr val="045C75"/>
                </a:solidFill>
              </a:rPr>
              <a:pPr eaLnBrk="1" hangingPunct="1"/>
              <a:t>91</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a:xfrm>
            <a:off x="899592" y="1628800"/>
            <a:ext cx="6686550" cy="1143000"/>
          </a:xfrm>
        </p:spPr>
        <p:txBody>
          <a:bodyPr/>
          <a:lstStyle/>
          <a:p>
            <a:r>
              <a:rPr lang="en-IE" b="1" dirty="0">
                <a:latin typeface="Arial"/>
                <a:cs typeface="Arial"/>
              </a:rPr>
              <a:t>GENE FUNCTION</a:t>
            </a:r>
            <a:endParaRPr lang="en-US" b="1" dirty="0">
              <a:latin typeface="Arial"/>
              <a:cs typeface="Arial"/>
            </a:endParaRPr>
          </a:p>
        </p:txBody>
      </p:sp>
      <p:sp>
        <p:nvSpPr>
          <p:cNvPr id="155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1F2445-E58A-E74C-B4C8-B5BB4DAC55FF}" type="slidenum">
              <a:rPr lang="en-US" sz="1200">
                <a:solidFill>
                  <a:srgbClr val="045C75"/>
                </a:solidFill>
              </a:rPr>
              <a:pPr eaLnBrk="1" hangingPunct="1"/>
              <a:t>92</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Text Box 4"/>
          <p:cNvSpPr txBox="1">
            <a:spLocks noChangeArrowheads="1"/>
          </p:cNvSpPr>
          <p:nvPr/>
        </p:nvSpPr>
        <p:spPr bwMode="auto">
          <a:xfrm>
            <a:off x="179512" y="8850"/>
            <a:ext cx="878497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3600" b="1" dirty="0"/>
              <a:t>Alleles </a:t>
            </a:r>
            <a:r>
              <a:rPr lang="en-GB" sz="3600" dirty="0"/>
              <a:t>are different forms of the same gene.</a:t>
            </a:r>
          </a:p>
          <a:p>
            <a:pPr eaLnBrk="1" hangingPunct="1">
              <a:spcBef>
                <a:spcPct val="50000"/>
              </a:spcBef>
            </a:pPr>
            <a:r>
              <a:rPr lang="en-GB" sz="3600" dirty="0" smtClean="0"/>
              <a:t>A </a:t>
            </a:r>
            <a:r>
              <a:rPr lang="en-GB" sz="3600" b="1" dirty="0"/>
              <a:t>dominant allele </a:t>
            </a:r>
            <a:r>
              <a:rPr lang="en-GB" sz="3600" dirty="0"/>
              <a:t>stops another allele from working</a:t>
            </a:r>
            <a:r>
              <a:rPr lang="en-GB" sz="3600" dirty="0" smtClean="0"/>
              <a:t>.</a:t>
            </a:r>
            <a:r>
              <a:rPr lang="en-GB" sz="3600" dirty="0"/>
              <a:t> </a:t>
            </a:r>
          </a:p>
          <a:p>
            <a:pPr eaLnBrk="1" hangingPunct="1">
              <a:spcBef>
                <a:spcPct val="50000"/>
              </a:spcBef>
            </a:pPr>
            <a:r>
              <a:rPr lang="en-GB" sz="3600" dirty="0" smtClean="0"/>
              <a:t>A </a:t>
            </a:r>
            <a:r>
              <a:rPr lang="en-GB" sz="3600" b="1" dirty="0"/>
              <a:t>recessive gene </a:t>
            </a:r>
            <a:r>
              <a:rPr lang="en-GB" sz="3600" dirty="0"/>
              <a:t>does not work in the presence of a dominant </a:t>
            </a:r>
            <a:r>
              <a:rPr lang="en-GB" sz="3600" dirty="0" smtClean="0"/>
              <a:t>allele</a:t>
            </a:r>
          </a:p>
        </p:txBody>
      </p:sp>
      <p:pic>
        <p:nvPicPr>
          <p:cNvPr id="3" name="Picture 5" descr="Gene Therapy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958054"/>
            <a:ext cx="3875732" cy="289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209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Text Box 4"/>
          <p:cNvSpPr txBox="1">
            <a:spLocks noChangeArrowheads="1"/>
          </p:cNvSpPr>
          <p:nvPr/>
        </p:nvSpPr>
        <p:spPr bwMode="auto">
          <a:xfrm>
            <a:off x="179512" y="260648"/>
            <a:ext cx="8964488" cy="394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10000"/>
              </a:lnSpc>
            </a:pPr>
            <a:r>
              <a:rPr lang="en-GB" sz="3600" b="1" dirty="0" smtClean="0"/>
              <a:t>Homozygous </a:t>
            </a:r>
            <a:r>
              <a:rPr lang="en-GB" sz="3600" dirty="0"/>
              <a:t>means two alleles are the </a:t>
            </a:r>
            <a:r>
              <a:rPr lang="en-GB" sz="3600" dirty="0" smtClean="0"/>
              <a:t>same e.g. </a:t>
            </a:r>
            <a:r>
              <a:rPr lang="en-US" sz="3600" dirty="0" smtClean="0">
                <a:solidFill>
                  <a:srgbClr val="000000"/>
                </a:solidFill>
                <a:latin typeface="Arial"/>
                <a:cs typeface="Arial"/>
              </a:rPr>
              <a:t>TT </a:t>
            </a:r>
            <a:r>
              <a:rPr lang="en-US" sz="3600" dirty="0">
                <a:solidFill>
                  <a:srgbClr val="000000"/>
                </a:solidFill>
                <a:latin typeface="Arial"/>
                <a:cs typeface="Arial"/>
              </a:rPr>
              <a:t>– tall plants</a:t>
            </a:r>
            <a:endParaRPr lang="en-GB" sz="3600" dirty="0" smtClean="0"/>
          </a:p>
          <a:p>
            <a:pPr eaLnBrk="1" hangingPunct="1">
              <a:lnSpc>
                <a:spcPct val="110000"/>
              </a:lnSpc>
            </a:pPr>
            <a:r>
              <a:rPr lang="en-GB" sz="3600" b="1" dirty="0"/>
              <a:t>Heterozygous </a:t>
            </a:r>
            <a:r>
              <a:rPr lang="en-GB" sz="3600" dirty="0"/>
              <a:t>means two alleles are </a:t>
            </a:r>
            <a:r>
              <a:rPr lang="en-GB" sz="3600" dirty="0" smtClean="0"/>
              <a:t>different e.g. </a:t>
            </a:r>
            <a:r>
              <a:rPr lang="en-US" sz="3600" dirty="0" smtClean="0">
                <a:solidFill>
                  <a:srgbClr val="000000"/>
                </a:solidFill>
                <a:latin typeface="Arial"/>
                <a:cs typeface="Arial"/>
              </a:rPr>
              <a:t>Tt </a:t>
            </a:r>
            <a:r>
              <a:rPr lang="en-US" sz="3600" dirty="0">
                <a:solidFill>
                  <a:srgbClr val="000000"/>
                </a:solidFill>
                <a:latin typeface="Arial"/>
                <a:cs typeface="Arial"/>
              </a:rPr>
              <a:t>- tall pea </a:t>
            </a:r>
            <a:r>
              <a:rPr lang="en-US" sz="3600" dirty="0" smtClean="0">
                <a:solidFill>
                  <a:srgbClr val="000000"/>
                </a:solidFill>
                <a:latin typeface="Arial"/>
                <a:cs typeface="Arial"/>
              </a:rPr>
              <a:t>plants</a:t>
            </a:r>
          </a:p>
          <a:p>
            <a:pPr>
              <a:lnSpc>
                <a:spcPct val="110000"/>
              </a:lnSpc>
              <a:spcBef>
                <a:spcPts val="1968"/>
              </a:spcBef>
              <a:defRPr/>
            </a:pPr>
            <a:r>
              <a:rPr lang="en-US" sz="3600" b="1" dirty="0" smtClean="0">
                <a:solidFill>
                  <a:srgbClr val="000000"/>
                </a:solidFill>
                <a:latin typeface="Arial"/>
                <a:cs typeface="Arial"/>
              </a:rPr>
              <a:t>Homozygous recessive </a:t>
            </a:r>
            <a:r>
              <a:rPr lang="en-US" sz="3600" dirty="0" smtClean="0">
                <a:solidFill>
                  <a:srgbClr val="000000"/>
                </a:solidFill>
                <a:latin typeface="Arial"/>
                <a:cs typeface="Arial"/>
              </a:rPr>
              <a:t>(</a:t>
            </a:r>
            <a:r>
              <a:rPr lang="en-US" sz="3600" dirty="0" err="1">
                <a:solidFill>
                  <a:srgbClr val="000000"/>
                </a:solidFill>
                <a:latin typeface="Arial"/>
                <a:cs typeface="Arial"/>
              </a:rPr>
              <a:t>tt</a:t>
            </a:r>
            <a:r>
              <a:rPr lang="en-US" sz="3600" dirty="0">
                <a:solidFill>
                  <a:srgbClr val="000000"/>
                </a:solidFill>
                <a:latin typeface="Arial"/>
                <a:cs typeface="Arial"/>
              </a:rPr>
              <a:t> </a:t>
            </a:r>
            <a:r>
              <a:rPr lang="en-US" sz="3600" dirty="0" smtClean="0">
                <a:solidFill>
                  <a:srgbClr val="000000"/>
                </a:solidFill>
                <a:latin typeface="Arial"/>
                <a:cs typeface="Arial"/>
              </a:rPr>
              <a:t>– small plants</a:t>
            </a:r>
            <a:r>
              <a:rPr lang="en-US" sz="3600" dirty="0">
                <a:solidFill>
                  <a:srgbClr val="000000"/>
                </a:solidFill>
                <a:latin typeface="Arial"/>
                <a:cs typeface="Arial"/>
              </a:rPr>
              <a:t>)</a:t>
            </a:r>
          </a:p>
          <a:p>
            <a:pPr eaLnBrk="1" hangingPunct="1"/>
            <a:endParaRPr lang="en-GB" sz="3600" dirty="0"/>
          </a:p>
        </p:txBody>
      </p:sp>
    </p:spTree>
    <p:extLst>
      <p:ext uri="{BB962C8B-B14F-4D97-AF65-F5344CB8AC3E}">
        <p14:creationId xmlns:p14="http://schemas.microsoft.com/office/powerpoint/2010/main" val="442697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9" name="Text Box 5"/>
          <p:cNvSpPr txBox="1">
            <a:spLocks noChangeArrowheads="1"/>
          </p:cNvSpPr>
          <p:nvPr/>
        </p:nvSpPr>
        <p:spPr bwMode="auto">
          <a:xfrm>
            <a:off x="251520" y="260648"/>
            <a:ext cx="8892480"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3600" b="1" dirty="0"/>
              <a:t>Genotype </a:t>
            </a:r>
            <a:r>
              <a:rPr lang="en-GB" sz="3600" dirty="0"/>
              <a:t>means genetic make-up.</a:t>
            </a:r>
          </a:p>
          <a:p>
            <a:pPr eaLnBrk="1" hangingPunct="1">
              <a:spcBef>
                <a:spcPct val="50000"/>
              </a:spcBef>
            </a:pPr>
            <a:r>
              <a:rPr lang="en-GB" sz="3600" b="1" dirty="0"/>
              <a:t>Phenotype </a:t>
            </a:r>
            <a:r>
              <a:rPr lang="en-GB" sz="3600" dirty="0"/>
              <a:t>means physical make-up or appearance</a:t>
            </a:r>
            <a:r>
              <a:rPr lang="en-GB" sz="3600" dirty="0" smtClean="0"/>
              <a:t>.</a:t>
            </a:r>
            <a:r>
              <a:rPr lang="en-GB" sz="3600" b="1" dirty="0"/>
              <a:t> </a:t>
            </a:r>
            <a:endParaRPr lang="en-GB" sz="3600" b="1" dirty="0" smtClean="0"/>
          </a:p>
          <a:p>
            <a:pPr eaLnBrk="1" hangingPunct="1">
              <a:spcBef>
                <a:spcPct val="50000"/>
              </a:spcBef>
            </a:pPr>
            <a:r>
              <a:rPr lang="en-GB" sz="3600" b="1" dirty="0" smtClean="0"/>
              <a:t>The </a:t>
            </a:r>
            <a:r>
              <a:rPr lang="en-GB" sz="3600" b="1" dirty="0"/>
              <a:t>phenotype is formed </a:t>
            </a:r>
            <a:r>
              <a:rPr lang="en-GB" sz="3600" dirty="0"/>
              <a:t>by the action of the environment on the </a:t>
            </a:r>
            <a:r>
              <a:rPr lang="en-GB" sz="3600" dirty="0" smtClean="0"/>
              <a:t>genotype.</a:t>
            </a:r>
            <a:endParaRPr lang="en-GB" sz="3600" b="1" dirty="0" smtClean="0"/>
          </a:p>
          <a:p>
            <a:pPr eaLnBrk="1" hangingPunct="1">
              <a:spcBef>
                <a:spcPct val="50000"/>
              </a:spcBef>
            </a:pPr>
            <a:r>
              <a:rPr lang="en-GB" sz="3600" b="1" dirty="0" smtClean="0"/>
              <a:t>Progeny </a:t>
            </a:r>
            <a:r>
              <a:rPr lang="en-GB" sz="3600" dirty="0"/>
              <a:t>means the offspring of a cross</a:t>
            </a:r>
            <a:r>
              <a:rPr lang="en-GB" sz="3600" dirty="0" smtClean="0"/>
              <a:t>.</a:t>
            </a:r>
          </a:p>
          <a:p>
            <a:pPr eaLnBrk="1" hangingPunct="1">
              <a:spcBef>
                <a:spcPct val="50000"/>
              </a:spcBef>
            </a:pPr>
            <a:r>
              <a:rPr lang="en-GB" sz="3600" b="1" dirty="0"/>
              <a:t>F1 </a:t>
            </a:r>
            <a:r>
              <a:rPr lang="en-GB" sz="3600" dirty="0"/>
              <a:t>means the first filial generation, i.e. the first generation of offspring</a:t>
            </a:r>
            <a:r>
              <a:rPr lang="en-GB" sz="3600" dirty="0" smtClean="0"/>
              <a:t>.</a:t>
            </a:r>
            <a:endParaRPr lang="en-GB" sz="3600" dirty="0"/>
          </a:p>
        </p:txBody>
      </p:sp>
    </p:spTree>
    <p:extLst>
      <p:ext uri="{BB962C8B-B14F-4D97-AF65-F5344CB8AC3E}">
        <p14:creationId xmlns:p14="http://schemas.microsoft.com/office/powerpoint/2010/main" val="668472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9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9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b="1">
                <a:solidFill>
                  <a:schemeClr val="tx1"/>
                </a:solidFill>
                <a:effectLst>
                  <a:outerShdw blurRad="38100" dist="38100" dir="2700000" algn="tl">
                    <a:srgbClr val="DDDDDD"/>
                  </a:outerShdw>
                </a:effectLst>
                <a:latin typeface="Calibri" charset="0"/>
                <a:cs typeface="+mj-cs"/>
              </a:rPr>
              <a:t>Homologous Chromosomes</a:t>
            </a:r>
          </a:p>
        </p:txBody>
      </p:sp>
      <p:sp>
        <p:nvSpPr>
          <p:cNvPr id="1597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A536A8-5BA2-D34E-B1FE-879EBFCEC8B3}" type="slidenum">
              <a:rPr lang="en-US" sz="1200">
                <a:solidFill>
                  <a:srgbClr val="045C75"/>
                </a:solidFill>
              </a:rPr>
              <a:pPr eaLnBrk="1" hangingPunct="1"/>
              <a:t>96</a:t>
            </a:fld>
            <a:endParaRPr lang="en-US" sz="1200">
              <a:solidFill>
                <a:srgbClr val="045C75"/>
              </a:solidFill>
            </a:endParaRPr>
          </a:p>
        </p:txBody>
      </p:sp>
      <p:sp>
        <p:nvSpPr>
          <p:cNvPr id="14339" name="Rectangle 3"/>
          <p:cNvSpPr>
            <a:spLocks noChangeArrowheads="1"/>
          </p:cNvSpPr>
          <p:nvPr/>
        </p:nvSpPr>
        <p:spPr bwMode="auto">
          <a:xfrm>
            <a:off x="8382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24"/>
          <p:cNvGrpSpPr>
            <a:grpSpLocks/>
          </p:cNvGrpSpPr>
          <p:nvPr/>
        </p:nvGrpSpPr>
        <p:grpSpPr bwMode="auto">
          <a:xfrm>
            <a:off x="4965700" y="2317750"/>
            <a:ext cx="2535238" cy="698500"/>
            <a:chOff x="3128" y="1460"/>
            <a:chExt cx="1597" cy="440"/>
          </a:xfrm>
        </p:grpSpPr>
        <p:sp>
          <p:nvSpPr>
            <p:cNvPr id="159766" name="Rectangle 13"/>
            <p:cNvSpPr>
              <a:spLocks noChangeArrowheads="1"/>
            </p:cNvSpPr>
            <p:nvPr/>
          </p:nvSpPr>
          <p:spPr bwMode="auto">
            <a:xfrm>
              <a:off x="3447" y="1460"/>
              <a:ext cx="1278"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000" b="1"/>
                <a:t>eye color locus</a:t>
              </a:r>
            </a:p>
            <a:p>
              <a:r>
                <a:rPr lang="en-US" sz="2000" b="1">
                  <a:solidFill>
                    <a:schemeClr val="accent1"/>
                  </a:solidFill>
                </a:rPr>
                <a:t>b = blue eyes</a:t>
              </a:r>
            </a:p>
          </p:txBody>
        </p:sp>
        <p:sp>
          <p:nvSpPr>
            <p:cNvPr id="159767" name="Line 14"/>
            <p:cNvSpPr>
              <a:spLocks noChangeShapeType="1"/>
            </p:cNvSpPr>
            <p:nvPr/>
          </p:nvSpPr>
          <p:spPr bwMode="auto">
            <a:xfrm>
              <a:off x="3128" y="1584"/>
              <a:ext cx="272"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3"/>
          <p:cNvGrpSpPr>
            <a:grpSpLocks/>
          </p:cNvGrpSpPr>
          <p:nvPr/>
        </p:nvGrpSpPr>
        <p:grpSpPr bwMode="auto">
          <a:xfrm>
            <a:off x="61913" y="2317750"/>
            <a:ext cx="2516187" cy="698500"/>
            <a:chOff x="39" y="1460"/>
            <a:chExt cx="1585" cy="440"/>
          </a:xfrm>
        </p:grpSpPr>
        <p:sp>
          <p:nvSpPr>
            <p:cNvPr id="159764" name="Line 15"/>
            <p:cNvSpPr>
              <a:spLocks noChangeShapeType="1"/>
            </p:cNvSpPr>
            <p:nvPr/>
          </p:nvSpPr>
          <p:spPr bwMode="auto">
            <a:xfrm>
              <a:off x="1352" y="1584"/>
              <a:ext cx="27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65" name="Rectangle 16"/>
            <p:cNvSpPr>
              <a:spLocks noChangeArrowheads="1"/>
            </p:cNvSpPr>
            <p:nvPr/>
          </p:nvSpPr>
          <p:spPr bwMode="auto">
            <a:xfrm>
              <a:off x="39" y="1460"/>
              <a:ext cx="1291"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2000" b="1"/>
                <a:t>eye color locus</a:t>
              </a:r>
            </a:p>
            <a:p>
              <a:r>
                <a:rPr lang="en-US" sz="2000" b="1">
                  <a:solidFill>
                    <a:srgbClr val="AD6900"/>
                  </a:solidFill>
                </a:rPr>
                <a:t>B = brown eyes</a:t>
              </a:r>
            </a:p>
          </p:txBody>
        </p:sp>
      </p:grpSp>
      <p:grpSp>
        <p:nvGrpSpPr>
          <p:cNvPr id="4" name="Group 22"/>
          <p:cNvGrpSpPr>
            <a:grpSpLocks/>
          </p:cNvGrpSpPr>
          <p:nvPr/>
        </p:nvGrpSpPr>
        <p:grpSpPr bwMode="auto">
          <a:xfrm>
            <a:off x="2347913" y="1993900"/>
            <a:ext cx="2897187" cy="4327525"/>
            <a:chOff x="1479" y="1256"/>
            <a:chExt cx="1825" cy="2726"/>
          </a:xfrm>
        </p:grpSpPr>
        <p:sp>
          <p:nvSpPr>
            <p:cNvPr id="159752" name="Freeform 5"/>
            <p:cNvSpPr>
              <a:spLocks/>
            </p:cNvSpPr>
            <p:nvPr/>
          </p:nvSpPr>
          <p:spPr bwMode="auto">
            <a:xfrm>
              <a:off x="2029" y="1256"/>
              <a:ext cx="379" cy="2296"/>
            </a:xfrm>
            <a:custGeom>
              <a:avLst/>
              <a:gdLst>
                <a:gd name="T0" fmla="*/ 93 w 379"/>
                <a:gd name="T1" fmla="*/ 1176 h 2296"/>
                <a:gd name="T2" fmla="*/ 93 w 379"/>
                <a:gd name="T3" fmla="*/ 1248 h 2296"/>
                <a:gd name="T4" fmla="*/ 69 w 379"/>
                <a:gd name="T5" fmla="*/ 1320 h 2296"/>
                <a:gd name="T6" fmla="*/ 46 w 379"/>
                <a:gd name="T7" fmla="*/ 1391 h 2296"/>
                <a:gd name="T8" fmla="*/ 31 w 379"/>
                <a:gd name="T9" fmla="*/ 1463 h 2296"/>
                <a:gd name="T10" fmla="*/ 21 w 379"/>
                <a:gd name="T11" fmla="*/ 1547 h 2296"/>
                <a:gd name="T12" fmla="*/ 7 w 379"/>
                <a:gd name="T13" fmla="*/ 1643 h 2296"/>
                <a:gd name="T14" fmla="*/ 6 w 379"/>
                <a:gd name="T15" fmla="*/ 1727 h 2296"/>
                <a:gd name="T16" fmla="*/ 4 w 379"/>
                <a:gd name="T17" fmla="*/ 1811 h 2296"/>
                <a:gd name="T18" fmla="*/ 25 w 379"/>
                <a:gd name="T19" fmla="*/ 1931 h 2296"/>
                <a:gd name="T20" fmla="*/ 36 w 379"/>
                <a:gd name="T21" fmla="*/ 2004 h 2296"/>
                <a:gd name="T22" fmla="*/ 58 w 379"/>
                <a:gd name="T23" fmla="*/ 2088 h 2296"/>
                <a:gd name="T24" fmla="*/ 89 w 379"/>
                <a:gd name="T25" fmla="*/ 2173 h 2296"/>
                <a:gd name="T26" fmla="*/ 123 w 379"/>
                <a:gd name="T27" fmla="*/ 2245 h 2296"/>
                <a:gd name="T28" fmla="*/ 188 w 379"/>
                <a:gd name="T29" fmla="*/ 2294 h 2296"/>
                <a:gd name="T30" fmla="*/ 257 w 379"/>
                <a:gd name="T31" fmla="*/ 2272 h 2296"/>
                <a:gd name="T32" fmla="*/ 303 w 379"/>
                <a:gd name="T33" fmla="*/ 2212 h 2296"/>
                <a:gd name="T34" fmla="*/ 350 w 379"/>
                <a:gd name="T35" fmla="*/ 2129 h 2296"/>
                <a:gd name="T36" fmla="*/ 374 w 379"/>
                <a:gd name="T37" fmla="*/ 2046 h 2296"/>
                <a:gd name="T38" fmla="*/ 375 w 379"/>
                <a:gd name="T39" fmla="*/ 1950 h 2296"/>
                <a:gd name="T40" fmla="*/ 377 w 379"/>
                <a:gd name="T41" fmla="*/ 1830 h 2296"/>
                <a:gd name="T42" fmla="*/ 368 w 379"/>
                <a:gd name="T43" fmla="*/ 1733 h 2296"/>
                <a:gd name="T44" fmla="*/ 346 w 379"/>
                <a:gd name="T45" fmla="*/ 1649 h 2296"/>
                <a:gd name="T46" fmla="*/ 326 w 379"/>
                <a:gd name="T47" fmla="*/ 1577 h 2296"/>
                <a:gd name="T48" fmla="*/ 282 w 379"/>
                <a:gd name="T49" fmla="*/ 1504 h 2296"/>
                <a:gd name="T50" fmla="*/ 237 w 379"/>
                <a:gd name="T51" fmla="*/ 1431 h 2296"/>
                <a:gd name="T52" fmla="*/ 204 w 379"/>
                <a:gd name="T53" fmla="*/ 1358 h 2296"/>
                <a:gd name="T54" fmla="*/ 183 w 379"/>
                <a:gd name="T55" fmla="*/ 1286 h 2296"/>
                <a:gd name="T56" fmla="*/ 161 w 379"/>
                <a:gd name="T57" fmla="*/ 1213 h 2296"/>
                <a:gd name="T58" fmla="*/ 152 w 379"/>
                <a:gd name="T59" fmla="*/ 1141 h 2296"/>
                <a:gd name="T60" fmla="*/ 175 w 379"/>
                <a:gd name="T61" fmla="*/ 1070 h 2296"/>
                <a:gd name="T62" fmla="*/ 210 w 379"/>
                <a:gd name="T63" fmla="*/ 998 h 2296"/>
                <a:gd name="T64" fmla="*/ 245 w 379"/>
                <a:gd name="T65" fmla="*/ 927 h 2296"/>
                <a:gd name="T66" fmla="*/ 282 w 379"/>
                <a:gd name="T67" fmla="*/ 783 h 2296"/>
                <a:gd name="T68" fmla="*/ 318 w 379"/>
                <a:gd name="T69" fmla="*/ 592 h 2296"/>
                <a:gd name="T70" fmla="*/ 344 w 379"/>
                <a:gd name="T71" fmla="*/ 400 h 2296"/>
                <a:gd name="T72" fmla="*/ 358 w 379"/>
                <a:gd name="T73" fmla="*/ 317 h 2296"/>
                <a:gd name="T74" fmla="*/ 370 w 379"/>
                <a:gd name="T75" fmla="*/ 245 h 2296"/>
                <a:gd name="T76" fmla="*/ 371 w 379"/>
                <a:gd name="T77" fmla="*/ 173 h 2296"/>
                <a:gd name="T78" fmla="*/ 349 w 379"/>
                <a:gd name="T79" fmla="*/ 100 h 2296"/>
                <a:gd name="T80" fmla="*/ 305 w 379"/>
                <a:gd name="T81" fmla="*/ 40 h 2296"/>
                <a:gd name="T82" fmla="*/ 238 w 379"/>
                <a:gd name="T83" fmla="*/ 2 h 2296"/>
                <a:gd name="T84" fmla="*/ 171 w 379"/>
                <a:gd name="T85" fmla="*/ 0 h 2296"/>
                <a:gd name="T86" fmla="*/ 113 w 379"/>
                <a:gd name="T87" fmla="*/ 83 h 2296"/>
                <a:gd name="T88" fmla="*/ 76 w 379"/>
                <a:gd name="T89" fmla="*/ 228 h 2296"/>
                <a:gd name="T90" fmla="*/ 41 w 379"/>
                <a:gd name="T91" fmla="*/ 322 h 2296"/>
                <a:gd name="T92" fmla="*/ 28 w 379"/>
                <a:gd name="T93" fmla="*/ 407 h 2296"/>
                <a:gd name="T94" fmla="*/ 15 w 379"/>
                <a:gd name="T95" fmla="*/ 515 h 2296"/>
                <a:gd name="T96" fmla="*/ 12 w 379"/>
                <a:gd name="T97" fmla="*/ 659 h 2296"/>
                <a:gd name="T98" fmla="*/ 0 w 379"/>
                <a:gd name="T99" fmla="*/ 742 h 2296"/>
                <a:gd name="T100" fmla="*/ 22 w 379"/>
                <a:gd name="T101" fmla="*/ 815 h 2296"/>
                <a:gd name="T102" fmla="*/ 19 w 379"/>
                <a:gd name="T103" fmla="*/ 887 h 2296"/>
                <a:gd name="T104" fmla="*/ 42 w 379"/>
                <a:gd name="T105" fmla="*/ 958 h 2296"/>
                <a:gd name="T106" fmla="*/ 63 w 379"/>
                <a:gd name="T107" fmla="*/ 1032 h 2296"/>
                <a:gd name="T108" fmla="*/ 96 w 379"/>
                <a:gd name="T109" fmla="*/ 1104 h 2296"/>
                <a:gd name="T110" fmla="*/ 84 w 379"/>
                <a:gd name="T111" fmla="*/ 1140 h 22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2296"/>
                <a:gd name="T170" fmla="*/ 379 w 379"/>
                <a:gd name="T171" fmla="*/ 2296 h 22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2296">
                  <a:moveTo>
                    <a:pt x="84" y="1140"/>
                  </a:moveTo>
                  <a:lnTo>
                    <a:pt x="93" y="1176"/>
                  </a:lnTo>
                  <a:lnTo>
                    <a:pt x="94" y="1212"/>
                  </a:lnTo>
                  <a:lnTo>
                    <a:pt x="93" y="1248"/>
                  </a:lnTo>
                  <a:lnTo>
                    <a:pt x="82" y="1284"/>
                  </a:lnTo>
                  <a:lnTo>
                    <a:pt x="69" y="1320"/>
                  </a:lnTo>
                  <a:lnTo>
                    <a:pt x="58" y="1356"/>
                  </a:lnTo>
                  <a:lnTo>
                    <a:pt x="46" y="1391"/>
                  </a:lnTo>
                  <a:lnTo>
                    <a:pt x="45" y="1427"/>
                  </a:lnTo>
                  <a:lnTo>
                    <a:pt x="31" y="1463"/>
                  </a:lnTo>
                  <a:lnTo>
                    <a:pt x="32" y="1499"/>
                  </a:lnTo>
                  <a:lnTo>
                    <a:pt x="21" y="1547"/>
                  </a:lnTo>
                  <a:lnTo>
                    <a:pt x="8" y="1595"/>
                  </a:lnTo>
                  <a:lnTo>
                    <a:pt x="7" y="1643"/>
                  </a:lnTo>
                  <a:lnTo>
                    <a:pt x="7" y="1679"/>
                  </a:lnTo>
                  <a:lnTo>
                    <a:pt x="6" y="1727"/>
                  </a:lnTo>
                  <a:lnTo>
                    <a:pt x="5" y="1775"/>
                  </a:lnTo>
                  <a:lnTo>
                    <a:pt x="4" y="1811"/>
                  </a:lnTo>
                  <a:lnTo>
                    <a:pt x="27" y="1859"/>
                  </a:lnTo>
                  <a:lnTo>
                    <a:pt x="25" y="1931"/>
                  </a:lnTo>
                  <a:lnTo>
                    <a:pt x="25" y="1967"/>
                  </a:lnTo>
                  <a:lnTo>
                    <a:pt x="36" y="2004"/>
                  </a:lnTo>
                  <a:lnTo>
                    <a:pt x="46" y="2052"/>
                  </a:lnTo>
                  <a:lnTo>
                    <a:pt x="58" y="2088"/>
                  </a:lnTo>
                  <a:lnTo>
                    <a:pt x="68" y="2124"/>
                  </a:lnTo>
                  <a:lnTo>
                    <a:pt x="89" y="2173"/>
                  </a:lnTo>
                  <a:lnTo>
                    <a:pt x="98" y="2209"/>
                  </a:lnTo>
                  <a:lnTo>
                    <a:pt x="123" y="2245"/>
                  </a:lnTo>
                  <a:lnTo>
                    <a:pt x="155" y="2271"/>
                  </a:lnTo>
                  <a:lnTo>
                    <a:pt x="188" y="2294"/>
                  </a:lnTo>
                  <a:lnTo>
                    <a:pt x="223" y="2295"/>
                  </a:lnTo>
                  <a:lnTo>
                    <a:pt x="257" y="2272"/>
                  </a:lnTo>
                  <a:lnTo>
                    <a:pt x="291" y="2248"/>
                  </a:lnTo>
                  <a:lnTo>
                    <a:pt x="303" y="2212"/>
                  </a:lnTo>
                  <a:lnTo>
                    <a:pt x="337" y="2166"/>
                  </a:lnTo>
                  <a:lnTo>
                    <a:pt x="350" y="2129"/>
                  </a:lnTo>
                  <a:lnTo>
                    <a:pt x="362" y="2081"/>
                  </a:lnTo>
                  <a:lnTo>
                    <a:pt x="374" y="2046"/>
                  </a:lnTo>
                  <a:lnTo>
                    <a:pt x="374" y="1998"/>
                  </a:lnTo>
                  <a:lnTo>
                    <a:pt x="375" y="1950"/>
                  </a:lnTo>
                  <a:lnTo>
                    <a:pt x="376" y="1878"/>
                  </a:lnTo>
                  <a:lnTo>
                    <a:pt x="377" y="1830"/>
                  </a:lnTo>
                  <a:lnTo>
                    <a:pt x="378" y="1782"/>
                  </a:lnTo>
                  <a:lnTo>
                    <a:pt x="368" y="1733"/>
                  </a:lnTo>
                  <a:lnTo>
                    <a:pt x="357" y="1685"/>
                  </a:lnTo>
                  <a:lnTo>
                    <a:pt x="346" y="1649"/>
                  </a:lnTo>
                  <a:lnTo>
                    <a:pt x="336" y="1614"/>
                  </a:lnTo>
                  <a:lnTo>
                    <a:pt x="326" y="1577"/>
                  </a:lnTo>
                  <a:lnTo>
                    <a:pt x="303" y="1540"/>
                  </a:lnTo>
                  <a:lnTo>
                    <a:pt x="282" y="1504"/>
                  </a:lnTo>
                  <a:lnTo>
                    <a:pt x="259" y="1467"/>
                  </a:lnTo>
                  <a:lnTo>
                    <a:pt x="237" y="1431"/>
                  </a:lnTo>
                  <a:lnTo>
                    <a:pt x="216" y="1395"/>
                  </a:lnTo>
                  <a:lnTo>
                    <a:pt x="204" y="1358"/>
                  </a:lnTo>
                  <a:lnTo>
                    <a:pt x="194" y="1322"/>
                  </a:lnTo>
                  <a:lnTo>
                    <a:pt x="183" y="1286"/>
                  </a:lnTo>
                  <a:lnTo>
                    <a:pt x="172" y="1250"/>
                  </a:lnTo>
                  <a:lnTo>
                    <a:pt x="161" y="1213"/>
                  </a:lnTo>
                  <a:lnTo>
                    <a:pt x="151" y="1177"/>
                  </a:lnTo>
                  <a:lnTo>
                    <a:pt x="152" y="1141"/>
                  </a:lnTo>
                  <a:lnTo>
                    <a:pt x="152" y="1105"/>
                  </a:lnTo>
                  <a:lnTo>
                    <a:pt x="175" y="1070"/>
                  </a:lnTo>
                  <a:lnTo>
                    <a:pt x="198" y="1034"/>
                  </a:lnTo>
                  <a:lnTo>
                    <a:pt x="210" y="998"/>
                  </a:lnTo>
                  <a:lnTo>
                    <a:pt x="234" y="963"/>
                  </a:lnTo>
                  <a:lnTo>
                    <a:pt x="245" y="927"/>
                  </a:lnTo>
                  <a:lnTo>
                    <a:pt x="269" y="879"/>
                  </a:lnTo>
                  <a:lnTo>
                    <a:pt x="282" y="783"/>
                  </a:lnTo>
                  <a:lnTo>
                    <a:pt x="294" y="688"/>
                  </a:lnTo>
                  <a:lnTo>
                    <a:pt x="318" y="592"/>
                  </a:lnTo>
                  <a:lnTo>
                    <a:pt x="331" y="496"/>
                  </a:lnTo>
                  <a:lnTo>
                    <a:pt x="344" y="400"/>
                  </a:lnTo>
                  <a:lnTo>
                    <a:pt x="356" y="352"/>
                  </a:lnTo>
                  <a:lnTo>
                    <a:pt x="358" y="317"/>
                  </a:lnTo>
                  <a:lnTo>
                    <a:pt x="369" y="281"/>
                  </a:lnTo>
                  <a:lnTo>
                    <a:pt x="370" y="245"/>
                  </a:lnTo>
                  <a:lnTo>
                    <a:pt x="370" y="209"/>
                  </a:lnTo>
                  <a:lnTo>
                    <a:pt x="371" y="173"/>
                  </a:lnTo>
                  <a:lnTo>
                    <a:pt x="360" y="136"/>
                  </a:lnTo>
                  <a:lnTo>
                    <a:pt x="349" y="100"/>
                  </a:lnTo>
                  <a:lnTo>
                    <a:pt x="338" y="64"/>
                  </a:lnTo>
                  <a:lnTo>
                    <a:pt x="305" y="40"/>
                  </a:lnTo>
                  <a:lnTo>
                    <a:pt x="272" y="15"/>
                  </a:lnTo>
                  <a:lnTo>
                    <a:pt x="238" y="2"/>
                  </a:lnTo>
                  <a:lnTo>
                    <a:pt x="204" y="2"/>
                  </a:lnTo>
                  <a:lnTo>
                    <a:pt x="171" y="0"/>
                  </a:lnTo>
                  <a:lnTo>
                    <a:pt x="135" y="37"/>
                  </a:lnTo>
                  <a:lnTo>
                    <a:pt x="113" y="83"/>
                  </a:lnTo>
                  <a:lnTo>
                    <a:pt x="89" y="132"/>
                  </a:lnTo>
                  <a:lnTo>
                    <a:pt x="76" y="228"/>
                  </a:lnTo>
                  <a:lnTo>
                    <a:pt x="52" y="274"/>
                  </a:lnTo>
                  <a:lnTo>
                    <a:pt x="41" y="322"/>
                  </a:lnTo>
                  <a:lnTo>
                    <a:pt x="27" y="371"/>
                  </a:lnTo>
                  <a:lnTo>
                    <a:pt x="28" y="407"/>
                  </a:lnTo>
                  <a:lnTo>
                    <a:pt x="27" y="443"/>
                  </a:lnTo>
                  <a:lnTo>
                    <a:pt x="15" y="515"/>
                  </a:lnTo>
                  <a:lnTo>
                    <a:pt x="14" y="563"/>
                  </a:lnTo>
                  <a:lnTo>
                    <a:pt x="12" y="659"/>
                  </a:lnTo>
                  <a:lnTo>
                    <a:pt x="1" y="694"/>
                  </a:lnTo>
                  <a:lnTo>
                    <a:pt x="0" y="742"/>
                  </a:lnTo>
                  <a:lnTo>
                    <a:pt x="10" y="779"/>
                  </a:lnTo>
                  <a:lnTo>
                    <a:pt x="22" y="815"/>
                  </a:lnTo>
                  <a:lnTo>
                    <a:pt x="21" y="851"/>
                  </a:lnTo>
                  <a:lnTo>
                    <a:pt x="19" y="887"/>
                  </a:lnTo>
                  <a:lnTo>
                    <a:pt x="31" y="923"/>
                  </a:lnTo>
                  <a:lnTo>
                    <a:pt x="42" y="958"/>
                  </a:lnTo>
                  <a:lnTo>
                    <a:pt x="52" y="995"/>
                  </a:lnTo>
                  <a:lnTo>
                    <a:pt x="63" y="1032"/>
                  </a:lnTo>
                  <a:lnTo>
                    <a:pt x="85" y="1068"/>
                  </a:lnTo>
                  <a:lnTo>
                    <a:pt x="96" y="1104"/>
                  </a:lnTo>
                  <a:lnTo>
                    <a:pt x="95" y="1140"/>
                  </a:lnTo>
                  <a:lnTo>
                    <a:pt x="84" y="1140"/>
                  </a:lnTo>
                </a:path>
              </a:pathLst>
            </a:custGeom>
            <a:solidFill>
              <a:schemeClr val="accent1"/>
            </a:solidFill>
            <a:ln w="25400" cap="rnd">
              <a:solidFill>
                <a:schemeClr val="tx1"/>
              </a:solidFill>
              <a:round/>
              <a:headEnd/>
              <a:tailEnd/>
            </a:ln>
          </p:spPr>
          <p:txBody>
            <a:bodyPr/>
            <a:lstStyle/>
            <a:p>
              <a:endParaRPr lang="en-US"/>
            </a:p>
          </p:txBody>
        </p:sp>
        <p:sp>
          <p:nvSpPr>
            <p:cNvPr id="159753" name="Freeform 6"/>
            <p:cNvSpPr>
              <a:spLocks/>
            </p:cNvSpPr>
            <p:nvPr/>
          </p:nvSpPr>
          <p:spPr bwMode="auto">
            <a:xfrm>
              <a:off x="1717" y="1292"/>
              <a:ext cx="325" cy="2272"/>
            </a:xfrm>
            <a:custGeom>
              <a:avLst/>
              <a:gdLst>
                <a:gd name="T0" fmla="*/ 308 w 325"/>
                <a:gd name="T1" fmla="*/ 1268 h 2272"/>
                <a:gd name="T2" fmla="*/ 305 w 325"/>
                <a:gd name="T3" fmla="*/ 1376 h 2272"/>
                <a:gd name="T4" fmla="*/ 301 w 325"/>
                <a:gd name="T5" fmla="*/ 1485 h 2272"/>
                <a:gd name="T6" fmla="*/ 296 w 325"/>
                <a:gd name="T7" fmla="*/ 1592 h 2272"/>
                <a:gd name="T8" fmla="*/ 292 w 325"/>
                <a:gd name="T9" fmla="*/ 1700 h 2272"/>
                <a:gd name="T10" fmla="*/ 289 w 325"/>
                <a:gd name="T11" fmla="*/ 1808 h 2272"/>
                <a:gd name="T12" fmla="*/ 295 w 325"/>
                <a:gd name="T13" fmla="*/ 1929 h 2272"/>
                <a:gd name="T14" fmla="*/ 281 w 325"/>
                <a:gd name="T15" fmla="*/ 2035 h 2272"/>
                <a:gd name="T16" fmla="*/ 245 w 325"/>
                <a:gd name="T17" fmla="*/ 2142 h 2272"/>
                <a:gd name="T18" fmla="*/ 194 w 325"/>
                <a:gd name="T19" fmla="*/ 2249 h 2272"/>
                <a:gd name="T20" fmla="*/ 93 w 325"/>
                <a:gd name="T21" fmla="*/ 2256 h 2272"/>
                <a:gd name="T22" fmla="*/ 40 w 325"/>
                <a:gd name="T23" fmla="*/ 2146 h 2272"/>
                <a:gd name="T24" fmla="*/ 9 w 325"/>
                <a:gd name="T25" fmla="*/ 2038 h 2272"/>
                <a:gd name="T26" fmla="*/ 2 w 325"/>
                <a:gd name="T27" fmla="*/ 1930 h 2272"/>
                <a:gd name="T28" fmla="*/ 6 w 325"/>
                <a:gd name="T29" fmla="*/ 1822 h 2272"/>
                <a:gd name="T30" fmla="*/ 10 w 325"/>
                <a:gd name="T31" fmla="*/ 1714 h 2272"/>
                <a:gd name="T32" fmla="*/ 37 w 325"/>
                <a:gd name="T33" fmla="*/ 1595 h 2272"/>
                <a:gd name="T34" fmla="*/ 63 w 325"/>
                <a:gd name="T35" fmla="*/ 1488 h 2272"/>
                <a:gd name="T36" fmla="*/ 89 w 325"/>
                <a:gd name="T37" fmla="*/ 1380 h 2272"/>
                <a:gd name="T38" fmla="*/ 161 w 325"/>
                <a:gd name="T39" fmla="*/ 1275 h 2272"/>
                <a:gd name="T40" fmla="*/ 221 w 325"/>
                <a:gd name="T41" fmla="*/ 1169 h 2272"/>
                <a:gd name="T42" fmla="*/ 226 w 325"/>
                <a:gd name="T43" fmla="*/ 1061 h 2272"/>
                <a:gd name="T44" fmla="*/ 150 w 325"/>
                <a:gd name="T45" fmla="*/ 949 h 2272"/>
                <a:gd name="T46" fmla="*/ 110 w 325"/>
                <a:gd name="T47" fmla="*/ 829 h 2272"/>
                <a:gd name="T48" fmla="*/ 79 w 325"/>
                <a:gd name="T49" fmla="*/ 719 h 2272"/>
                <a:gd name="T50" fmla="*/ 60 w 325"/>
                <a:gd name="T51" fmla="*/ 611 h 2272"/>
                <a:gd name="T52" fmla="*/ 42 w 325"/>
                <a:gd name="T53" fmla="*/ 501 h 2272"/>
                <a:gd name="T54" fmla="*/ 45 w 325"/>
                <a:gd name="T55" fmla="*/ 393 h 2272"/>
                <a:gd name="T56" fmla="*/ 49 w 325"/>
                <a:gd name="T57" fmla="*/ 274 h 2272"/>
                <a:gd name="T58" fmla="*/ 54 w 325"/>
                <a:gd name="T59" fmla="*/ 166 h 2272"/>
                <a:gd name="T60" fmla="*/ 70 w 325"/>
                <a:gd name="T61" fmla="*/ 58 h 2272"/>
                <a:gd name="T62" fmla="*/ 162 w 325"/>
                <a:gd name="T63" fmla="*/ 2 h 2272"/>
                <a:gd name="T64" fmla="*/ 249 w 325"/>
                <a:gd name="T65" fmla="*/ 41 h 2272"/>
                <a:gd name="T66" fmla="*/ 291 w 325"/>
                <a:gd name="T67" fmla="*/ 150 h 2272"/>
                <a:gd name="T68" fmla="*/ 310 w 325"/>
                <a:gd name="T69" fmla="*/ 259 h 2272"/>
                <a:gd name="T70" fmla="*/ 307 w 325"/>
                <a:gd name="T71" fmla="*/ 366 h 2272"/>
                <a:gd name="T72" fmla="*/ 303 w 325"/>
                <a:gd name="T73" fmla="*/ 474 h 2272"/>
                <a:gd name="T74" fmla="*/ 287 w 325"/>
                <a:gd name="T75" fmla="*/ 583 h 2272"/>
                <a:gd name="T76" fmla="*/ 283 w 325"/>
                <a:gd name="T77" fmla="*/ 690 h 2272"/>
                <a:gd name="T78" fmla="*/ 279 w 325"/>
                <a:gd name="T79" fmla="*/ 798 h 2272"/>
                <a:gd name="T80" fmla="*/ 276 w 325"/>
                <a:gd name="T81" fmla="*/ 906 h 2272"/>
                <a:gd name="T82" fmla="*/ 272 w 325"/>
                <a:gd name="T83" fmla="*/ 1014 h 2272"/>
                <a:gd name="T84" fmla="*/ 314 w 325"/>
                <a:gd name="T85" fmla="*/ 1112 h 22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2272"/>
                <a:gd name="T131" fmla="*/ 325 w 325"/>
                <a:gd name="T132" fmla="*/ 2272 h 22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2272">
                  <a:moveTo>
                    <a:pt x="322" y="1196"/>
                  </a:moveTo>
                  <a:lnTo>
                    <a:pt x="309" y="1232"/>
                  </a:lnTo>
                  <a:lnTo>
                    <a:pt x="308" y="1268"/>
                  </a:lnTo>
                  <a:lnTo>
                    <a:pt x="307" y="1304"/>
                  </a:lnTo>
                  <a:lnTo>
                    <a:pt x="307" y="1340"/>
                  </a:lnTo>
                  <a:lnTo>
                    <a:pt x="305" y="1376"/>
                  </a:lnTo>
                  <a:lnTo>
                    <a:pt x="303" y="1413"/>
                  </a:lnTo>
                  <a:lnTo>
                    <a:pt x="303" y="1449"/>
                  </a:lnTo>
                  <a:lnTo>
                    <a:pt x="301" y="1485"/>
                  </a:lnTo>
                  <a:lnTo>
                    <a:pt x="299" y="1521"/>
                  </a:lnTo>
                  <a:lnTo>
                    <a:pt x="297" y="1557"/>
                  </a:lnTo>
                  <a:lnTo>
                    <a:pt x="296" y="1592"/>
                  </a:lnTo>
                  <a:lnTo>
                    <a:pt x="296" y="1628"/>
                  </a:lnTo>
                  <a:lnTo>
                    <a:pt x="294" y="1664"/>
                  </a:lnTo>
                  <a:lnTo>
                    <a:pt x="292" y="1700"/>
                  </a:lnTo>
                  <a:lnTo>
                    <a:pt x="292" y="1736"/>
                  </a:lnTo>
                  <a:lnTo>
                    <a:pt x="290" y="1772"/>
                  </a:lnTo>
                  <a:lnTo>
                    <a:pt x="289" y="1808"/>
                  </a:lnTo>
                  <a:lnTo>
                    <a:pt x="288" y="1856"/>
                  </a:lnTo>
                  <a:lnTo>
                    <a:pt x="287" y="1892"/>
                  </a:lnTo>
                  <a:lnTo>
                    <a:pt x="295" y="1929"/>
                  </a:lnTo>
                  <a:lnTo>
                    <a:pt x="294" y="1964"/>
                  </a:lnTo>
                  <a:lnTo>
                    <a:pt x="294" y="2000"/>
                  </a:lnTo>
                  <a:lnTo>
                    <a:pt x="281" y="2035"/>
                  </a:lnTo>
                  <a:lnTo>
                    <a:pt x="268" y="2070"/>
                  </a:lnTo>
                  <a:lnTo>
                    <a:pt x="255" y="2106"/>
                  </a:lnTo>
                  <a:lnTo>
                    <a:pt x="245" y="2142"/>
                  </a:lnTo>
                  <a:lnTo>
                    <a:pt x="231" y="2178"/>
                  </a:lnTo>
                  <a:lnTo>
                    <a:pt x="217" y="2213"/>
                  </a:lnTo>
                  <a:lnTo>
                    <a:pt x="194" y="2249"/>
                  </a:lnTo>
                  <a:lnTo>
                    <a:pt x="159" y="2271"/>
                  </a:lnTo>
                  <a:lnTo>
                    <a:pt x="125" y="2270"/>
                  </a:lnTo>
                  <a:lnTo>
                    <a:pt x="93" y="2256"/>
                  </a:lnTo>
                  <a:lnTo>
                    <a:pt x="71" y="2220"/>
                  </a:lnTo>
                  <a:lnTo>
                    <a:pt x="61" y="2184"/>
                  </a:lnTo>
                  <a:lnTo>
                    <a:pt x="40" y="2146"/>
                  </a:lnTo>
                  <a:lnTo>
                    <a:pt x="19" y="2111"/>
                  </a:lnTo>
                  <a:lnTo>
                    <a:pt x="8" y="2074"/>
                  </a:lnTo>
                  <a:lnTo>
                    <a:pt x="9" y="2038"/>
                  </a:lnTo>
                  <a:lnTo>
                    <a:pt x="0" y="2001"/>
                  </a:lnTo>
                  <a:lnTo>
                    <a:pt x="0" y="1965"/>
                  </a:lnTo>
                  <a:lnTo>
                    <a:pt x="2" y="1930"/>
                  </a:lnTo>
                  <a:lnTo>
                    <a:pt x="4" y="1894"/>
                  </a:lnTo>
                  <a:lnTo>
                    <a:pt x="5" y="1858"/>
                  </a:lnTo>
                  <a:lnTo>
                    <a:pt x="6" y="1822"/>
                  </a:lnTo>
                  <a:lnTo>
                    <a:pt x="8" y="1786"/>
                  </a:lnTo>
                  <a:lnTo>
                    <a:pt x="10" y="1750"/>
                  </a:lnTo>
                  <a:lnTo>
                    <a:pt x="10" y="1714"/>
                  </a:lnTo>
                  <a:lnTo>
                    <a:pt x="21" y="1679"/>
                  </a:lnTo>
                  <a:lnTo>
                    <a:pt x="23" y="1642"/>
                  </a:lnTo>
                  <a:lnTo>
                    <a:pt x="37" y="1595"/>
                  </a:lnTo>
                  <a:lnTo>
                    <a:pt x="38" y="1559"/>
                  </a:lnTo>
                  <a:lnTo>
                    <a:pt x="51" y="1523"/>
                  </a:lnTo>
                  <a:lnTo>
                    <a:pt x="63" y="1488"/>
                  </a:lnTo>
                  <a:lnTo>
                    <a:pt x="75" y="1451"/>
                  </a:lnTo>
                  <a:lnTo>
                    <a:pt x="77" y="1415"/>
                  </a:lnTo>
                  <a:lnTo>
                    <a:pt x="89" y="1380"/>
                  </a:lnTo>
                  <a:lnTo>
                    <a:pt x="113" y="1345"/>
                  </a:lnTo>
                  <a:lnTo>
                    <a:pt x="138" y="1309"/>
                  </a:lnTo>
                  <a:lnTo>
                    <a:pt x="161" y="1275"/>
                  </a:lnTo>
                  <a:lnTo>
                    <a:pt x="185" y="1240"/>
                  </a:lnTo>
                  <a:lnTo>
                    <a:pt x="209" y="1204"/>
                  </a:lnTo>
                  <a:lnTo>
                    <a:pt x="221" y="1169"/>
                  </a:lnTo>
                  <a:lnTo>
                    <a:pt x="234" y="1133"/>
                  </a:lnTo>
                  <a:lnTo>
                    <a:pt x="235" y="1097"/>
                  </a:lnTo>
                  <a:lnTo>
                    <a:pt x="226" y="1061"/>
                  </a:lnTo>
                  <a:lnTo>
                    <a:pt x="192" y="1023"/>
                  </a:lnTo>
                  <a:lnTo>
                    <a:pt x="160" y="987"/>
                  </a:lnTo>
                  <a:lnTo>
                    <a:pt x="150" y="949"/>
                  </a:lnTo>
                  <a:lnTo>
                    <a:pt x="128" y="900"/>
                  </a:lnTo>
                  <a:lnTo>
                    <a:pt x="119" y="865"/>
                  </a:lnTo>
                  <a:lnTo>
                    <a:pt x="110" y="829"/>
                  </a:lnTo>
                  <a:lnTo>
                    <a:pt x="99" y="791"/>
                  </a:lnTo>
                  <a:lnTo>
                    <a:pt x="89" y="755"/>
                  </a:lnTo>
                  <a:lnTo>
                    <a:pt x="79" y="719"/>
                  </a:lnTo>
                  <a:lnTo>
                    <a:pt x="69" y="682"/>
                  </a:lnTo>
                  <a:lnTo>
                    <a:pt x="58" y="647"/>
                  </a:lnTo>
                  <a:lnTo>
                    <a:pt x="60" y="611"/>
                  </a:lnTo>
                  <a:lnTo>
                    <a:pt x="50" y="574"/>
                  </a:lnTo>
                  <a:lnTo>
                    <a:pt x="51" y="538"/>
                  </a:lnTo>
                  <a:lnTo>
                    <a:pt x="42" y="501"/>
                  </a:lnTo>
                  <a:lnTo>
                    <a:pt x="42" y="465"/>
                  </a:lnTo>
                  <a:lnTo>
                    <a:pt x="44" y="429"/>
                  </a:lnTo>
                  <a:lnTo>
                    <a:pt x="45" y="393"/>
                  </a:lnTo>
                  <a:lnTo>
                    <a:pt x="45" y="357"/>
                  </a:lnTo>
                  <a:lnTo>
                    <a:pt x="48" y="310"/>
                  </a:lnTo>
                  <a:lnTo>
                    <a:pt x="49" y="274"/>
                  </a:lnTo>
                  <a:lnTo>
                    <a:pt x="51" y="238"/>
                  </a:lnTo>
                  <a:lnTo>
                    <a:pt x="53" y="202"/>
                  </a:lnTo>
                  <a:lnTo>
                    <a:pt x="54" y="166"/>
                  </a:lnTo>
                  <a:lnTo>
                    <a:pt x="54" y="130"/>
                  </a:lnTo>
                  <a:lnTo>
                    <a:pt x="67" y="94"/>
                  </a:lnTo>
                  <a:lnTo>
                    <a:pt x="70" y="58"/>
                  </a:lnTo>
                  <a:lnTo>
                    <a:pt x="93" y="24"/>
                  </a:lnTo>
                  <a:lnTo>
                    <a:pt x="127" y="0"/>
                  </a:lnTo>
                  <a:lnTo>
                    <a:pt x="162" y="2"/>
                  </a:lnTo>
                  <a:lnTo>
                    <a:pt x="195" y="3"/>
                  </a:lnTo>
                  <a:lnTo>
                    <a:pt x="230" y="3"/>
                  </a:lnTo>
                  <a:lnTo>
                    <a:pt x="249" y="41"/>
                  </a:lnTo>
                  <a:lnTo>
                    <a:pt x="272" y="78"/>
                  </a:lnTo>
                  <a:lnTo>
                    <a:pt x="282" y="113"/>
                  </a:lnTo>
                  <a:lnTo>
                    <a:pt x="291" y="150"/>
                  </a:lnTo>
                  <a:lnTo>
                    <a:pt x="302" y="187"/>
                  </a:lnTo>
                  <a:lnTo>
                    <a:pt x="311" y="223"/>
                  </a:lnTo>
                  <a:lnTo>
                    <a:pt x="310" y="259"/>
                  </a:lnTo>
                  <a:lnTo>
                    <a:pt x="308" y="295"/>
                  </a:lnTo>
                  <a:lnTo>
                    <a:pt x="307" y="330"/>
                  </a:lnTo>
                  <a:lnTo>
                    <a:pt x="307" y="366"/>
                  </a:lnTo>
                  <a:lnTo>
                    <a:pt x="306" y="402"/>
                  </a:lnTo>
                  <a:lnTo>
                    <a:pt x="303" y="438"/>
                  </a:lnTo>
                  <a:lnTo>
                    <a:pt x="303" y="474"/>
                  </a:lnTo>
                  <a:lnTo>
                    <a:pt x="301" y="510"/>
                  </a:lnTo>
                  <a:lnTo>
                    <a:pt x="289" y="547"/>
                  </a:lnTo>
                  <a:lnTo>
                    <a:pt x="287" y="583"/>
                  </a:lnTo>
                  <a:lnTo>
                    <a:pt x="286" y="619"/>
                  </a:lnTo>
                  <a:lnTo>
                    <a:pt x="284" y="654"/>
                  </a:lnTo>
                  <a:lnTo>
                    <a:pt x="283" y="690"/>
                  </a:lnTo>
                  <a:lnTo>
                    <a:pt x="281" y="726"/>
                  </a:lnTo>
                  <a:lnTo>
                    <a:pt x="281" y="762"/>
                  </a:lnTo>
                  <a:lnTo>
                    <a:pt x="279" y="798"/>
                  </a:lnTo>
                  <a:lnTo>
                    <a:pt x="279" y="834"/>
                  </a:lnTo>
                  <a:lnTo>
                    <a:pt x="277" y="870"/>
                  </a:lnTo>
                  <a:lnTo>
                    <a:pt x="276" y="906"/>
                  </a:lnTo>
                  <a:lnTo>
                    <a:pt x="275" y="942"/>
                  </a:lnTo>
                  <a:lnTo>
                    <a:pt x="274" y="978"/>
                  </a:lnTo>
                  <a:lnTo>
                    <a:pt x="272" y="1014"/>
                  </a:lnTo>
                  <a:lnTo>
                    <a:pt x="272" y="1050"/>
                  </a:lnTo>
                  <a:lnTo>
                    <a:pt x="303" y="1074"/>
                  </a:lnTo>
                  <a:lnTo>
                    <a:pt x="314" y="1112"/>
                  </a:lnTo>
                  <a:lnTo>
                    <a:pt x="324" y="1148"/>
                  </a:lnTo>
                  <a:lnTo>
                    <a:pt x="322" y="1196"/>
                  </a:lnTo>
                </a:path>
              </a:pathLst>
            </a:custGeom>
            <a:solidFill>
              <a:schemeClr val="accent1"/>
            </a:solidFill>
            <a:ln w="25400" cap="rnd">
              <a:solidFill>
                <a:schemeClr val="tx1"/>
              </a:solidFill>
              <a:round/>
              <a:headEnd/>
              <a:tailEnd/>
            </a:ln>
          </p:spPr>
          <p:txBody>
            <a:bodyPr/>
            <a:lstStyle/>
            <a:p>
              <a:endParaRPr lang="en-US"/>
            </a:p>
          </p:txBody>
        </p:sp>
        <p:sp>
          <p:nvSpPr>
            <p:cNvPr id="159754" name="Oval 7"/>
            <p:cNvSpPr>
              <a:spLocks noChangeArrowheads="1"/>
            </p:cNvSpPr>
            <p:nvPr/>
          </p:nvSpPr>
          <p:spPr bwMode="auto">
            <a:xfrm rot="60000">
              <a:off x="1928" y="2263"/>
              <a:ext cx="286" cy="336"/>
            </a:xfrm>
            <a:prstGeom prst="ellipse">
              <a:avLst/>
            </a:prstGeom>
            <a:solidFill>
              <a:srgbClr val="D93192"/>
            </a:solidFill>
            <a:ln w="25400">
              <a:solidFill>
                <a:schemeClr val="tx1"/>
              </a:solidFill>
              <a:round/>
              <a:headEnd/>
              <a:tailEnd/>
            </a:ln>
          </p:spPr>
          <p:txBody>
            <a:bodyPr wrap="none" anchor="ctr"/>
            <a:lstStyle/>
            <a:p>
              <a:endParaRPr lang="en-US"/>
            </a:p>
          </p:txBody>
        </p:sp>
        <p:sp>
          <p:nvSpPr>
            <p:cNvPr id="159755" name="Freeform 8"/>
            <p:cNvSpPr>
              <a:spLocks/>
            </p:cNvSpPr>
            <p:nvPr/>
          </p:nvSpPr>
          <p:spPr bwMode="auto">
            <a:xfrm>
              <a:off x="2701" y="1256"/>
              <a:ext cx="379" cy="2296"/>
            </a:xfrm>
            <a:custGeom>
              <a:avLst/>
              <a:gdLst>
                <a:gd name="T0" fmla="*/ 93 w 379"/>
                <a:gd name="T1" fmla="*/ 1176 h 2296"/>
                <a:gd name="T2" fmla="*/ 93 w 379"/>
                <a:gd name="T3" fmla="*/ 1248 h 2296"/>
                <a:gd name="T4" fmla="*/ 69 w 379"/>
                <a:gd name="T5" fmla="*/ 1320 h 2296"/>
                <a:gd name="T6" fmla="*/ 46 w 379"/>
                <a:gd name="T7" fmla="*/ 1391 h 2296"/>
                <a:gd name="T8" fmla="*/ 31 w 379"/>
                <a:gd name="T9" fmla="*/ 1463 h 2296"/>
                <a:gd name="T10" fmla="*/ 21 w 379"/>
                <a:gd name="T11" fmla="*/ 1547 h 2296"/>
                <a:gd name="T12" fmla="*/ 7 w 379"/>
                <a:gd name="T13" fmla="*/ 1643 h 2296"/>
                <a:gd name="T14" fmla="*/ 6 w 379"/>
                <a:gd name="T15" fmla="*/ 1727 h 2296"/>
                <a:gd name="T16" fmla="*/ 4 w 379"/>
                <a:gd name="T17" fmla="*/ 1811 h 2296"/>
                <a:gd name="T18" fmla="*/ 25 w 379"/>
                <a:gd name="T19" fmla="*/ 1931 h 2296"/>
                <a:gd name="T20" fmla="*/ 36 w 379"/>
                <a:gd name="T21" fmla="*/ 2004 h 2296"/>
                <a:gd name="T22" fmla="*/ 58 w 379"/>
                <a:gd name="T23" fmla="*/ 2088 h 2296"/>
                <a:gd name="T24" fmla="*/ 89 w 379"/>
                <a:gd name="T25" fmla="*/ 2173 h 2296"/>
                <a:gd name="T26" fmla="*/ 123 w 379"/>
                <a:gd name="T27" fmla="*/ 2245 h 2296"/>
                <a:gd name="T28" fmla="*/ 188 w 379"/>
                <a:gd name="T29" fmla="*/ 2294 h 2296"/>
                <a:gd name="T30" fmla="*/ 257 w 379"/>
                <a:gd name="T31" fmla="*/ 2272 h 2296"/>
                <a:gd name="T32" fmla="*/ 303 w 379"/>
                <a:gd name="T33" fmla="*/ 2212 h 2296"/>
                <a:gd name="T34" fmla="*/ 350 w 379"/>
                <a:gd name="T35" fmla="*/ 2129 h 2296"/>
                <a:gd name="T36" fmla="*/ 374 w 379"/>
                <a:gd name="T37" fmla="*/ 2046 h 2296"/>
                <a:gd name="T38" fmla="*/ 375 w 379"/>
                <a:gd name="T39" fmla="*/ 1950 h 2296"/>
                <a:gd name="T40" fmla="*/ 377 w 379"/>
                <a:gd name="T41" fmla="*/ 1830 h 2296"/>
                <a:gd name="T42" fmla="*/ 368 w 379"/>
                <a:gd name="T43" fmla="*/ 1733 h 2296"/>
                <a:gd name="T44" fmla="*/ 346 w 379"/>
                <a:gd name="T45" fmla="*/ 1649 h 2296"/>
                <a:gd name="T46" fmla="*/ 326 w 379"/>
                <a:gd name="T47" fmla="*/ 1577 h 2296"/>
                <a:gd name="T48" fmla="*/ 282 w 379"/>
                <a:gd name="T49" fmla="*/ 1504 h 2296"/>
                <a:gd name="T50" fmla="*/ 237 w 379"/>
                <a:gd name="T51" fmla="*/ 1431 h 2296"/>
                <a:gd name="T52" fmla="*/ 204 w 379"/>
                <a:gd name="T53" fmla="*/ 1358 h 2296"/>
                <a:gd name="T54" fmla="*/ 183 w 379"/>
                <a:gd name="T55" fmla="*/ 1286 h 2296"/>
                <a:gd name="T56" fmla="*/ 161 w 379"/>
                <a:gd name="T57" fmla="*/ 1213 h 2296"/>
                <a:gd name="T58" fmla="*/ 152 w 379"/>
                <a:gd name="T59" fmla="*/ 1141 h 2296"/>
                <a:gd name="T60" fmla="*/ 175 w 379"/>
                <a:gd name="T61" fmla="*/ 1070 h 2296"/>
                <a:gd name="T62" fmla="*/ 210 w 379"/>
                <a:gd name="T63" fmla="*/ 998 h 2296"/>
                <a:gd name="T64" fmla="*/ 245 w 379"/>
                <a:gd name="T65" fmla="*/ 927 h 2296"/>
                <a:gd name="T66" fmla="*/ 282 w 379"/>
                <a:gd name="T67" fmla="*/ 783 h 2296"/>
                <a:gd name="T68" fmla="*/ 318 w 379"/>
                <a:gd name="T69" fmla="*/ 592 h 2296"/>
                <a:gd name="T70" fmla="*/ 344 w 379"/>
                <a:gd name="T71" fmla="*/ 400 h 2296"/>
                <a:gd name="T72" fmla="*/ 358 w 379"/>
                <a:gd name="T73" fmla="*/ 317 h 2296"/>
                <a:gd name="T74" fmla="*/ 370 w 379"/>
                <a:gd name="T75" fmla="*/ 245 h 2296"/>
                <a:gd name="T76" fmla="*/ 371 w 379"/>
                <a:gd name="T77" fmla="*/ 173 h 2296"/>
                <a:gd name="T78" fmla="*/ 349 w 379"/>
                <a:gd name="T79" fmla="*/ 100 h 2296"/>
                <a:gd name="T80" fmla="*/ 305 w 379"/>
                <a:gd name="T81" fmla="*/ 40 h 2296"/>
                <a:gd name="T82" fmla="*/ 238 w 379"/>
                <a:gd name="T83" fmla="*/ 2 h 2296"/>
                <a:gd name="T84" fmla="*/ 171 w 379"/>
                <a:gd name="T85" fmla="*/ 0 h 2296"/>
                <a:gd name="T86" fmla="*/ 113 w 379"/>
                <a:gd name="T87" fmla="*/ 83 h 2296"/>
                <a:gd name="T88" fmla="*/ 76 w 379"/>
                <a:gd name="T89" fmla="*/ 228 h 2296"/>
                <a:gd name="T90" fmla="*/ 41 w 379"/>
                <a:gd name="T91" fmla="*/ 322 h 2296"/>
                <a:gd name="T92" fmla="*/ 28 w 379"/>
                <a:gd name="T93" fmla="*/ 407 h 2296"/>
                <a:gd name="T94" fmla="*/ 15 w 379"/>
                <a:gd name="T95" fmla="*/ 515 h 2296"/>
                <a:gd name="T96" fmla="*/ 12 w 379"/>
                <a:gd name="T97" fmla="*/ 659 h 2296"/>
                <a:gd name="T98" fmla="*/ 0 w 379"/>
                <a:gd name="T99" fmla="*/ 742 h 2296"/>
                <a:gd name="T100" fmla="*/ 22 w 379"/>
                <a:gd name="T101" fmla="*/ 815 h 2296"/>
                <a:gd name="T102" fmla="*/ 19 w 379"/>
                <a:gd name="T103" fmla="*/ 887 h 2296"/>
                <a:gd name="T104" fmla="*/ 42 w 379"/>
                <a:gd name="T105" fmla="*/ 958 h 2296"/>
                <a:gd name="T106" fmla="*/ 63 w 379"/>
                <a:gd name="T107" fmla="*/ 1032 h 2296"/>
                <a:gd name="T108" fmla="*/ 96 w 379"/>
                <a:gd name="T109" fmla="*/ 1104 h 2296"/>
                <a:gd name="T110" fmla="*/ 84 w 379"/>
                <a:gd name="T111" fmla="*/ 1140 h 22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2296"/>
                <a:gd name="T170" fmla="*/ 379 w 379"/>
                <a:gd name="T171" fmla="*/ 2296 h 22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2296">
                  <a:moveTo>
                    <a:pt x="84" y="1140"/>
                  </a:moveTo>
                  <a:lnTo>
                    <a:pt x="93" y="1176"/>
                  </a:lnTo>
                  <a:lnTo>
                    <a:pt x="94" y="1212"/>
                  </a:lnTo>
                  <a:lnTo>
                    <a:pt x="93" y="1248"/>
                  </a:lnTo>
                  <a:lnTo>
                    <a:pt x="82" y="1284"/>
                  </a:lnTo>
                  <a:lnTo>
                    <a:pt x="69" y="1320"/>
                  </a:lnTo>
                  <a:lnTo>
                    <a:pt x="58" y="1356"/>
                  </a:lnTo>
                  <a:lnTo>
                    <a:pt x="46" y="1391"/>
                  </a:lnTo>
                  <a:lnTo>
                    <a:pt x="45" y="1427"/>
                  </a:lnTo>
                  <a:lnTo>
                    <a:pt x="31" y="1463"/>
                  </a:lnTo>
                  <a:lnTo>
                    <a:pt x="32" y="1499"/>
                  </a:lnTo>
                  <a:lnTo>
                    <a:pt x="21" y="1547"/>
                  </a:lnTo>
                  <a:lnTo>
                    <a:pt x="8" y="1595"/>
                  </a:lnTo>
                  <a:lnTo>
                    <a:pt x="7" y="1643"/>
                  </a:lnTo>
                  <a:lnTo>
                    <a:pt x="7" y="1679"/>
                  </a:lnTo>
                  <a:lnTo>
                    <a:pt x="6" y="1727"/>
                  </a:lnTo>
                  <a:lnTo>
                    <a:pt x="5" y="1775"/>
                  </a:lnTo>
                  <a:lnTo>
                    <a:pt x="4" y="1811"/>
                  </a:lnTo>
                  <a:lnTo>
                    <a:pt x="27" y="1859"/>
                  </a:lnTo>
                  <a:lnTo>
                    <a:pt x="25" y="1931"/>
                  </a:lnTo>
                  <a:lnTo>
                    <a:pt x="25" y="1967"/>
                  </a:lnTo>
                  <a:lnTo>
                    <a:pt x="36" y="2004"/>
                  </a:lnTo>
                  <a:lnTo>
                    <a:pt x="46" y="2052"/>
                  </a:lnTo>
                  <a:lnTo>
                    <a:pt x="58" y="2088"/>
                  </a:lnTo>
                  <a:lnTo>
                    <a:pt x="68" y="2124"/>
                  </a:lnTo>
                  <a:lnTo>
                    <a:pt x="89" y="2173"/>
                  </a:lnTo>
                  <a:lnTo>
                    <a:pt x="98" y="2209"/>
                  </a:lnTo>
                  <a:lnTo>
                    <a:pt x="123" y="2245"/>
                  </a:lnTo>
                  <a:lnTo>
                    <a:pt x="155" y="2271"/>
                  </a:lnTo>
                  <a:lnTo>
                    <a:pt x="188" y="2294"/>
                  </a:lnTo>
                  <a:lnTo>
                    <a:pt x="223" y="2295"/>
                  </a:lnTo>
                  <a:lnTo>
                    <a:pt x="257" y="2272"/>
                  </a:lnTo>
                  <a:lnTo>
                    <a:pt x="291" y="2248"/>
                  </a:lnTo>
                  <a:lnTo>
                    <a:pt x="303" y="2212"/>
                  </a:lnTo>
                  <a:lnTo>
                    <a:pt x="337" y="2166"/>
                  </a:lnTo>
                  <a:lnTo>
                    <a:pt x="350" y="2129"/>
                  </a:lnTo>
                  <a:lnTo>
                    <a:pt x="362" y="2081"/>
                  </a:lnTo>
                  <a:lnTo>
                    <a:pt x="374" y="2046"/>
                  </a:lnTo>
                  <a:lnTo>
                    <a:pt x="374" y="1998"/>
                  </a:lnTo>
                  <a:lnTo>
                    <a:pt x="375" y="1950"/>
                  </a:lnTo>
                  <a:lnTo>
                    <a:pt x="376" y="1878"/>
                  </a:lnTo>
                  <a:lnTo>
                    <a:pt x="377" y="1830"/>
                  </a:lnTo>
                  <a:lnTo>
                    <a:pt x="378" y="1782"/>
                  </a:lnTo>
                  <a:lnTo>
                    <a:pt x="368" y="1733"/>
                  </a:lnTo>
                  <a:lnTo>
                    <a:pt x="357" y="1685"/>
                  </a:lnTo>
                  <a:lnTo>
                    <a:pt x="346" y="1649"/>
                  </a:lnTo>
                  <a:lnTo>
                    <a:pt x="336" y="1614"/>
                  </a:lnTo>
                  <a:lnTo>
                    <a:pt x="326" y="1577"/>
                  </a:lnTo>
                  <a:lnTo>
                    <a:pt x="303" y="1540"/>
                  </a:lnTo>
                  <a:lnTo>
                    <a:pt x="282" y="1504"/>
                  </a:lnTo>
                  <a:lnTo>
                    <a:pt x="259" y="1467"/>
                  </a:lnTo>
                  <a:lnTo>
                    <a:pt x="237" y="1431"/>
                  </a:lnTo>
                  <a:lnTo>
                    <a:pt x="216" y="1395"/>
                  </a:lnTo>
                  <a:lnTo>
                    <a:pt x="204" y="1358"/>
                  </a:lnTo>
                  <a:lnTo>
                    <a:pt x="194" y="1322"/>
                  </a:lnTo>
                  <a:lnTo>
                    <a:pt x="183" y="1286"/>
                  </a:lnTo>
                  <a:lnTo>
                    <a:pt x="172" y="1250"/>
                  </a:lnTo>
                  <a:lnTo>
                    <a:pt x="161" y="1213"/>
                  </a:lnTo>
                  <a:lnTo>
                    <a:pt x="151" y="1177"/>
                  </a:lnTo>
                  <a:lnTo>
                    <a:pt x="152" y="1141"/>
                  </a:lnTo>
                  <a:lnTo>
                    <a:pt x="152" y="1105"/>
                  </a:lnTo>
                  <a:lnTo>
                    <a:pt x="175" y="1070"/>
                  </a:lnTo>
                  <a:lnTo>
                    <a:pt x="198" y="1034"/>
                  </a:lnTo>
                  <a:lnTo>
                    <a:pt x="210" y="998"/>
                  </a:lnTo>
                  <a:lnTo>
                    <a:pt x="234" y="963"/>
                  </a:lnTo>
                  <a:lnTo>
                    <a:pt x="245" y="927"/>
                  </a:lnTo>
                  <a:lnTo>
                    <a:pt x="269" y="879"/>
                  </a:lnTo>
                  <a:lnTo>
                    <a:pt x="282" y="783"/>
                  </a:lnTo>
                  <a:lnTo>
                    <a:pt x="294" y="688"/>
                  </a:lnTo>
                  <a:lnTo>
                    <a:pt x="318" y="592"/>
                  </a:lnTo>
                  <a:lnTo>
                    <a:pt x="331" y="496"/>
                  </a:lnTo>
                  <a:lnTo>
                    <a:pt x="344" y="400"/>
                  </a:lnTo>
                  <a:lnTo>
                    <a:pt x="356" y="352"/>
                  </a:lnTo>
                  <a:lnTo>
                    <a:pt x="358" y="317"/>
                  </a:lnTo>
                  <a:lnTo>
                    <a:pt x="369" y="281"/>
                  </a:lnTo>
                  <a:lnTo>
                    <a:pt x="370" y="245"/>
                  </a:lnTo>
                  <a:lnTo>
                    <a:pt x="370" y="209"/>
                  </a:lnTo>
                  <a:lnTo>
                    <a:pt x="371" y="173"/>
                  </a:lnTo>
                  <a:lnTo>
                    <a:pt x="360" y="136"/>
                  </a:lnTo>
                  <a:lnTo>
                    <a:pt x="349" y="100"/>
                  </a:lnTo>
                  <a:lnTo>
                    <a:pt x="338" y="64"/>
                  </a:lnTo>
                  <a:lnTo>
                    <a:pt x="305" y="40"/>
                  </a:lnTo>
                  <a:lnTo>
                    <a:pt x="272" y="15"/>
                  </a:lnTo>
                  <a:lnTo>
                    <a:pt x="238" y="2"/>
                  </a:lnTo>
                  <a:lnTo>
                    <a:pt x="204" y="2"/>
                  </a:lnTo>
                  <a:lnTo>
                    <a:pt x="171" y="0"/>
                  </a:lnTo>
                  <a:lnTo>
                    <a:pt x="135" y="37"/>
                  </a:lnTo>
                  <a:lnTo>
                    <a:pt x="113" y="83"/>
                  </a:lnTo>
                  <a:lnTo>
                    <a:pt x="89" y="132"/>
                  </a:lnTo>
                  <a:lnTo>
                    <a:pt x="76" y="228"/>
                  </a:lnTo>
                  <a:lnTo>
                    <a:pt x="52" y="274"/>
                  </a:lnTo>
                  <a:lnTo>
                    <a:pt x="41" y="322"/>
                  </a:lnTo>
                  <a:lnTo>
                    <a:pt x="27" y="371"/>
                  </a:lnTo>
                  <a:lnTo>
                    <a:pt x="28" y="407"/>
                  </a:lnTo>
                  <a:lnTo>
                    <a:pt x="27" y="443"/>
                  </a:lnTo>
                  <a:lnTo>
                    <a:pt x="15" y="515"/>
                  </a:lnTo>
                  <a:lnTo>
                    <a:pt x="14" y="563"/>
                  </a:lnTo>
                  <a:lnTo>
                    <a:pt x="12" y="659"/>
                  </a:lnTo>
                  <a:lnTo>
                    <a:pt x="1" y="694"/>
                  </a:lnTo>
                  <a:lnTo>
                    <a:pt x="0" y="742"/>
                  </a:lnTo>
                  <a:lnTo>
                    <a:pt x="10" y="779"/>
                  </a:lnTo>
                  <a:lnTo>
                    <a:pt x="22" y="815"/>
                  </a:lnTo>
                  <a:lnTo>
                    <a:pt x="21" y="851"/>
                  </a:lnTo>
                  <a:lnTo>
                    <a:pt x="19" y="887"/>
                  </a:lnTo>
                  <a:lnTo>
                    <a:pt x="31" y="923"/>
                  </a:lnTo>
                  <a:lnTo>
                    <a:pt x="42" y="958"/>
                  </a:lnTo>
                  <a:lnTo>
                    <a:pt x="52" y="995"/>
                  </a:lnTo>
                  <a:lnTo>
                    <a:pt x="63" y="1032"/>
                  </a:lnTo>
                  <a:lnTo>
                    <a:pt x="85" y="1068"/>
                  </a:lnTo>
                  <a:lnTo>
                    <a:pt x="96" y="1104"/>
                  </a:lnTo>
                  <a:lnTo>
                    <a:pt x="95" y="1140"/>
                  </a:lnTo>
                  <a:lnTo>
                    <a:pt x="84" y="1140"/>
                  </a:lnTo>
                </a:path>
              </a:pathLst>
            </a:custGeom>
            <a:solidFill>
              <a:srgbClr val="F95AB7"/>
            </a:solidFill>
            <a:ln w="25400" cap="rnd">
              <a:solidFill>
                <a:schemeClr val="tx1"/>
              </a:solidFill>
              <a:round/>
              <a:headEnd/>
              <a:tailEnd/>
            </a:ln>
          </p:spPr>
          <p:txBody>
            <a:bodyPr/>
            <a:lstStyle/>
            <a:p>
              <a:endParaRPr lang="en-US"/>
            </a:p>
          </p:txBody>
        </p:sp>
        <p:sp>
          <p:nvSpPr>
            <p:cNvPr id="159756" name="Freeform 9"/>
            <p:cNvSpPr>
              <a:spLocks/>
            </p:cNvSpPr>
            <p:nvPr/>
          </p:nvSpPr>
          <p:spPr bwMode="auto">
            <a:xfrm>
              <a:off x="2389" y="1292"/>
              <a:ext cx="325" cy="2272"/>
            </a:xfrm>
            <a:custGeom>
              <a:avLst/>
              <a:gdLst>
                <a:gd name="T0" fmla="*/ 308 w 325"/>
                <a:gd name="T1" fmla="*/ 1268 h 2272"/>
                <a:gd name="T2" fmla="*/ 305 w 325"/>
                <a:gd name="T3" fmla="*/ 1376 h 2272"/>
                <a:gd name="T4" fmla="*/ 301 w 325"/>
                <a:gd name="T5" fmla="*/ 1485 h 2272"/>
                <a:gd name="T6" fmla="*/ 296 w 325"/>
                <a:gd name="T7" fmla="*/ 1592 h 2272"/>
                <a:gd name="T8" fmla="*/ 292 w 325"/>
                <a:gd name="T9" fmla="*/ 1700 h 2272"/>
                <a:gd name="T10" fmla="*/ 289 w 325"/>
                <a:gd name="T11" fmla="*/ 1808 h 2272"/>
                <a:gd name="T12" fmla="*/ 295 w 325"/>
                <a:gd name="T13" fmla="*/ 1929 h 2272"/>
                <a:gd name="T14" fmla="*/ 281 w 325"/>
                <a:gd name="T15" fmla="*/ 2035 h 2272"/>
                <a:gd name="T16" fmla="*/ 245 w 325"/>
                <a:gd name="T17" fmla="*/ 2142 h 2272"/>
                <a:gd name="T18" fmla="*/ 194 w 325"/>
                <a:gd name="T19" fmla="*/ 2249 h 2272"/>
                <a:gd name="T20" fmla="*/ 93 w 325"/>
                <a:gd name="T21" fmla="*/ 2256 h 2272"/>
                <a:gd name="T22" fmla="*/ 40 w 325"/>
                <a:gd name="T23" fmla="*/ 2146 h 2272"/>
                <a:gd name="T24" fmla="*/ 9 w 325"/>
                <a:gd name="T25" fmla="*/ 2038 h 2272"/>
                <a:gd name="T26" fmla="*/ 2 w 325"/>
                <a:gd name="T27" fmla="*/ 1930 h 2272"/>
                <a:gd name="T28" fmla="*/ 6 w 325"/>
                <a:gd name="T29" fmla="*/ 1822 h 2272"/>
                <a:gd name="T30" fmla="*/ 10 w 325"/>
                <a:gd name="T31" fmla="*/ 1714 h 2272"/>
                <a:gd name="T32" fmla="*/ 37 w 325"/>
                <a:gd name="T33" fmla="*/ 1595 h 2272"/>
                <a:gd name="T34" fmla="*/ 63 w 325"/>
                <a:gd name="T35" fmla="*/ 1488 h 2272"/>
                <a:gd name="T36" fmla="*/ 89 w 325"/>
                <a:gd name="T37" fmla="*/ 1380 h 2272"/>
                <a:gd name="T38" fmla="*/ 161 w 325"/>
                <a:gd name="T39" fmla="*/ 1275 h 2272"/>
                <a:gd name="T40" fmla="*/ 221 w 325"/>
                <a:gd name="T41" fmla="*/ 1169 h 2272"/>
                <a:gd name="T42" fmla="*/ 226 w 325"/>
                <a:gd name="T43" fmla="*/ 1061 h 2272"/>
                <a:gd name="T44" fmla="*/ 150 w 325"/>
                <a:gd name="T45" fmla="*/ 949 h 2272"/>
                <a:gd name="T46" fmla="*/ 110 w 325"/>
                <a:gd name="T47" fmla="*/ 829 h 2272"/>
                <a:gd name="T48" fmla="*/ 79 w 325"/>
                <a:gd name="T49" fmla="*/ 719 h 2272"/>
                <a:gd name="T50" fmla="*/ 60 w 325"/>
                <a:gd name="T51" fmla="*/ 611 h 2272"/>
                <a:gd name="T52" fmla="*/ 42 w 325"/>
                <a:gd name="T53" fmla="*/ 501 h 2272"/>
                <a:gd name="T54" fmla="*/ 45 w 325"/>
                <a:gd name="T55" fmla="*/ 393 h 2272"/>
                <a:gd name="T56" fmla="*/ 49 w 325"/>
                <a:gd name="T57" fmla="*/ 274 h 2272"/>
                <a:gd name="T58" fmla="*/ 54 w 325"/>
                <a:gd name="T59" fmla="*/ 166 h 2272"/>
                <a:gd name="T60" fmla="*/ 70 w 325"/>
                <a:gd name="T61" fmla="*/ 58 h 2272"/>
                <a:gd name="T62" fmla="*/ 162 w 325"/>
                <a:gd name="T63" fmla="*/ 2 h 2272"/>
                <a:gd name="T64" fmla="*/ 249 w 325"/>
                <a:gd name="T65" fmla="*/ 41 h 2272"/>
                <a:gd name="T66" fmla="*/ 291 w 325"/>
                <a:gd name="T67" fmla="*/ 150 h 2272"/>
                <a:gd name="T68" fmla="*/ 310 w 325"/>
                <a:gd name="T69" fmla="*/ 259 h 2272"/>
                <a:gd name="T70" fmla="*/ 307 w 325"/>
                <a:gd name="T71" fmla="*/ 366 h 2272"/>
                <a:gd name="T72" fmla="*/ 303 w 325"/>
                <a:gd name="T73" fmla="*/ 474 h 2272"/>
                <a:gd name="T74" fmla="*/ 287 w 325"/>
                <a:gd name="T75" fmla="*/ 583 h 2272"/>
                <a:gd name="T76" fmla="*/ 283 w 325"/>
                <a:gd name="T77" fmla="*/ 690 h 2272"/>
                <a:gd name="T78" fmla="*/ 279 w 325"/>
                <a:gd name="T79" fmla="*/ 798 h 2272"/>
                <a:gd name="T80" fmla="*/ 276 w 325"/>
                <a:gd name="T81" fmla="*/ 906 h 2272"/>
                <a:gd name="T82" fmla="*/ 272 w 325"/>
                <a:gd name="T83" fmla="*/ 1014 h 2272"/>
                <a:gd name="T84" fmla="*/ 314 w 325"/>
                <a:gd name="T85" fmla="*/ 1112 h 22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2272"/>
                <a:gd name="T131" fmla="*/ 325 w 325"/>
                <a:gd name="T132" fmla="*/ 2272 h 22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2272">
                  <a:moveTo>
                    <a:pt x="322" y="1196"/>
                  </a:moveTo>
                  <a:lnTo>
                    <a:pt x="309" y="1232"/>
                  </a:lnTo>
                  <a:lnTo>
                    <a:pt x="308" y="1268"/>
                  </a:lnTo>
                  <a:lnTo>
                    <a:pt x="307" y="1304"/>
                  </a:lnTo>
                  <a:lnTo>
                    <a:pt x="307" y="1340"/>
                  </a:lnTo>
                  <a:lnTo>
                    <a:pt x="305" y="1376"/>
                  </a:lnTo>
                  <a:lnTo>
                    <a:pt x="303" y="1413"/>
                  </a:lnTo>
                  <a:lnTo>
                    <a:pt x="303" y="1449"/>
                  </a:lnTo>
                  <a:lnTo>
                    <a:pt x="301" y="1485"/>
                  </a:lnTo>
                  <a:lnTo>
                    <a:pt x="299" y="1521"/>
                  </a:lnTo>
                  <a:lnTo>
                    <a:pt x="297" y="1557"/>
                  </a:lnTo>
                  <a:lnTo>
                    <a:pt x="296" y="1592"/>
                  </a:lnTo>
                  <a:lnTo>
                    <a:pt x="296" y="1628"/>
                  </a:lnTo>
                  <a:lnTo>
                    <a:pt x="294" y="1664"/>
                  </a:lnTo>
                  <a:lnTo>
                    <a:pt x="292" y="1700"/>
                  </a:lnTo>
                  <a:lnTo>
                    <a:pt x="292" y="1736"/>
                  </a:lnTo>
                  <a:lnTo>
                    <a:pt x="290" y="1772"/>
                  </a:lnTo>
                  <a:lnTo>
                    <a:pt x="289" y="1808"/>
                  </a:lnTo>
                  <a:lnTo>
                    <a:pt x="288" y="1856"/>
                  </a:lnTo>
                  <a:lnTo>
                    <a:pt x="287" y="1892"/>
                  </a:lnTo>
                  <a:lnTo>
                    <a:pt x="295" y="1929"/>
                  </a:lnTo>
                  <a:lnTo>
                    <a:pt x="294" y="1964"/>
                  </a:lnTo>
                  <a:lnTo>
                    <a:pt x="294" y="2000"/>
                  </a:lnTo>
                  <a:lnTo>
                    <a:pt x="281" y="2035"/>
                  </a:lnTo>
                  <a:lnTo>
                    <a:pt x="268" y="2070"/>
                  </a:lnTo>
                  <a:lnTo>
                    <a:pt x="255" y="2106"/>
                  </a:lnTo>
                  <a:lnTo>
                    <a:pt x="245" y="2142"/>
                  </a:lnTo>
                  <a:lnTo>
                    <a:pt x="231" y="2178"/>
                  </a:lnTo>
                  <a:lnTo>
                    <a:pt x="217" y="2213"/>
                  </a:lnTo>
                  <a:lnTo>
                    <a:pt x="194" y="2249"/>
                  </a:lnTo>
                  <a:lnTo>
                    <a:pt x="159" y="2271"/>
                  </a:lnTo>
                  <a:lnTo>
                    <a:pt x="125" y="2270"/>
                  </a:lnTo>
                  <a:lnTo>
                    <a:pt x="93" y="2256"/>
                  </a:lnTo>
                  <a:lnTo>
                    <a:pt x="71" y="2220"/>
                  </a:lnTo>
                  <a:lnTo>
                    <a:pt x="61" y="2184"/>
                  </a:lnTo>
                  <a:lnTo>
                    <a:pt x="40" y="2146"/>
                  </a:lnTo>
                  <a:lnTo>
                    <a:pt x="19" y="2111"/>
                  </a:lnTo>
                  <a:lnTo>
                    <a:pt x="8" y="2074"/>
                  </a:lnTo>
                  <a:lnTo>
                    <a:pt x="9" y="2038"/>
                  </a:lnTo>
                  <a:lnTo>
                    <a:pt x="0" y="2001"/>
                  </a:lnTo>
                  <a:lnTo>
                    <a:pt x="0" y="1965"/>
                  </a:lnTo>
                  <a:lnTo>
                    <a:pt x="2" y="1930"/>
                  </a:lnTo>
                  <a:lnTo>
                    <a:pt x="4" y="1894"/>
                  </a:lnTo>
                  <a:lnTo>
                    <a:pt x="5" y="1858"/>
                  </a:lnTo>
                  <a:lnTo>
                    <a:pt x="6" y="1822"/>
                  </a:lnTo>
                  <a:lnTo>
                    <a:pt x="8" y="1786"/>
                  </a:lnTo>
                  <a:lnTo>
                    <a:pt x="10" y="1750"/>
                  </a:lnTo>
                  <a:lnTo>
                    <a:pt x="10" y="1714"/>
                  </a:lnTo>
                  <a:lnTo>
                    <a:pt x="21" y="1679"/>
                  </a:lnTo>
                  <a:lnTo>
                    <a:pt x="23" y="1642"/>
                  </a:lnTo>
                  <a:lnTo>
                    <a:pt x="37" y="1595"/>
                  </a:lnTo>
                  <a:lnTo>
                    <a:pt x="38" y="1559"/>
                  </a:lnTo>
                  <a:lnTo>
                    <a:pt x="51" y="1523"/>
                  </a:lnTo>
                  <a:lnTo>
                    <a:pt x="63" y="1488"/>
                  </a:lnTo>
                  <a:lnTo>
                    <a:pt x="75" y="1451"/>
                  </a:lnTo>
                  <a:lnTo>
                    <a:pt x="77" y="1415"/>
                  </a:lnTo>
                  <a:lnTo>
                    <a:pt x="89" y="1380"/>
                  </a:lnTo>
                  <a:lnTo>
                    <a:pt x="113" y="1345"/>
                  </a:lnTo>
                  <a:lnTo>
                    <a:pt x="138" y="1309"/>
                  </a:lnTo>
                  <a:lnTo>
                    <a:pt x="161" y="1275"/>
                  </a:lnTo>
                  <a:lnTo>
                    <a:pt x="185" y="1240"/>
                  </a:lnTo>
                  <a:lnTo>
                    <a:pt x="209" y="1204"/>
                  </a:lnTo>
                  <a:lnTo>
                    <a:pt x="221" y="1169"/>
                  </a:lnTo>
                  <a:lnTo>
                    <a:pt x="234" y="1133"/>
                  </a:lnTo>
                  <a:lnTo>
                    <a:pt x="235" y="1097"/>
                  </a:lnTo>
                  <a:lnTo>
                    <a:pt x="226" y="1061"/>
                  </a:lnTo>
                  <a:lnTo>
                    <a:pt x="192" y="1023"/>
                  </a:lnTo>
                  <a:lnTo>
                    <a:pt x="160" y="987"/>
                  </a:lnTo>
                  <a:lnTo>
                    <a:pt x="150" y="949"/>
                  </a:lnTo>
                  <a:lnTo>
                    <a:pt x="128" y="900"/>
                  </a:lnTo>
                  <a:lnTo>
                    <a:pt x="119" y="865"/>
                  </a:lnTo>
                  <a:lnTo>
                    <a:pt x="110" y="829"/>
                  </a:lnTo>
                  <a:lnTo>
                    <a:pt x="99" y="791"/>
                  </a:lnTo>
                  <a:lnTo>
                    <a:pt x="89" y="755"/>
                  </a:lnTo>
                  <a:lnTo>
                    <a:pt x="79" y="719"/>
                  </a:lnTo>
                  <a:lnTo>
                    <a:pt x="69" y="682"/>
                  </a:lnTo>
                  <a:lnTo>
                    <a:pt x="58" y="647"/>
                  </a:lnTo>
                  <a:lnTo>
                    <a:pt x="60" y="611"/>
                  </a:lnTo>
                  <a:lnTo>
                    <a:pt x="50" y="574"/>
                  </a:lnTo>
                  <a:lnTo>
                    <a:pt x="51" y="538"/>
                  </a:lnTo>
                  <a:lnTo>
                    <a:pt x="42" y="501"/>
                  </a:lnTo>
                  <a:lnTo>
                    <a:pt x="42" y="465"/>
                  </a:lnTo>
                  <a:lnTo>
                    <a:pt x="44" y="429"/>
                  </a:lnTo>
                  <a:lnTo>
                    <a:pt x="45" y="393"/>
                  </a:lnTo>
                  <a:lnTo>
                    <a:pt x="45" y="357"/>
                  </a:lnTo>
                  <a:lnTo>
                    <a:pt x="48" y="310"/>
                  </a:lnTo>
                  <a:lnTo>
                    <a:pt x="49" y="274"/>
                  </a:lnTo>
                  <a:lnTo>
                    <a:pt x="51" y="238"/>
                  </a:lnTo>
                  <a:lnTo>
                    <a:pt x="53" y="202"/>
                  </a:lnTo>
                  <a:lnTo>
                    <a:pt x="54" y="166"/>
                  </a:lnTo>
                  <a:lnTo>
                    <a:pt x="54" y="130"/>
                  </a:lnTo>
                  <a:lnTo>
                    <a:pt x="67" y="94"/>
                  </a:lnTo>
                  <a:lnTo>
                    <a:pt x="70" y="58"/>
                  </a:lnTo>
                  <a:lnTo>
                    <a:pt x="93" y="24"/>
                  </a:lnTo>
                  <a:lnTo>
                    <a:pt x="127" y="0"/>
                  </a:lnTo>
                  <a:lnTo>
                    <a:pt x="162" y="2"/>
                  </a:lnTo>
                  <a:lnTo>
                    <a:pt x="195" y="3"/>
                  </a:lnTo>
                  <a:lnTo>
                    <a:pt x="230" y="3"/>
                  </a:lnTo>
                  <a:lnTo>
                    <a:pt x="249" y="41"/>
                  </a:lnTo>
                  <a:lnTo>
                    <a:pt x="272" y="78"/>
                  </a:lnTo>
                  <a:lnTo>
                    <a:pt x="282" y="113"/>
                  </a:lnTo>
                  <a:lnTo>
                    <a:pt x="291" y="150"/>
                  </a:lnTo>
                  <a:lnTo>
                    <a:pt x="302" y="187"/>
                  </a:lnTo>
                  <a:lnTo>
                    <a:pt x="311" y="223"/>
                  </a:lnTo>
                  <a:lnTo>
                    <a:pt x="310" y="259"/>
                  </a:lnTo>
                  <a:lnTo>
                    <a:pt x="308" y="295"/>
                  </a:lnTo>
                  <a:lnTo>
                    <a:pt x="307" y="330"/>
                  </a:lnTo>
                  <a:lnTo>
                    <a:pt x="307" y="366"/>
                  </a:lnTo>
                  <a:lnTo>
                    <a:pt x="306" y="402"/>
                  </a:lnTo>
                  <a:lnTo>
                    <a:pt x="303" y="438"/>
                  </a:lnTo>
                  <a:lnTo>
                    <a:pt x="303" y="474"/>
                  </a:lnTo>
                  <a:lnTo>
                    <a:pt x="301" y="510"/>
                  </a:lnTo>
                  <a:lnTo>
                    <a:pt x="289" y="547"/>
                  </a:lnTo>
                  <a:lnTo>
                    <a:pt x="287" y="583"/>
                  </a:lnTo>
                  <a:lnTo>
                    <a:pt x="286" y="619"/>
                  </a:lnTo>
                  <a:lnTo>
                    <a:pt x="284" y="654"/>
                  </a:lnTo>
                  <a:lnTo>
                    <a:pt x="283" y="690"/>
                  </a:lnTo>
                  <a:lnTo>
                    <a:pt x="281" y="726"/>
                  </a:lnTo>
                  <a:lnTo>
                    <a:pt x="281" y="762"/>
                  </a:lnTo>
                  <a:lnTo>
                    <a:pt x="279" y="798"/>
                  </a:lnTo>
                  <a:lnTo>
                    <a:pt x="279" y="834"/>
                  </a:lnTo>
                  <a:lnTo>
                    <a:pt x="277" y="870"/>
                  </a:lnTo>
                  <a:lnTo>
                    <a:pt x="276" y="906"/>
                  </a:lnTo>
                  <a:lnTo>
                    <a:pt x="275" y="942"/>
                  </a:lnTo>
                  <a:lnTo>
                    <a:pt x="274" y="978"/>
                  </a:lnTo>
                  <a:lnTo>
                    <a:pt x="272" y="1014"/>
                  </a:lnTo>
                  <a:lnTo>
                    <a:pt x="272" y="1050"/>
                  </a:lnTo>
                  <a:lnTo>
                    <a:pt x="303" y="1074"/>
                  </a:lnTo>
                  <a:lnTo>
                    <a:pt x="314" y="1112"/>
                  </a:lnTo>
                  <a:lnTo>
                    <a:pt x="324" y="1148"/>
                  </a:lnTo>
                  <a:lnTo>
                    <a:pt x="322" y="1196"/>
                  </a:lnTo>
                </a:path>
              </a:pathLst>
            </a:custGeom>
            <a:solidFill>
              <a:srgbClr val="F95AB7"/>
            </a:solidFill>
            <a:ln w="25400" cap="rnd">
              <a:solidFill>
                <a:schemeClr val="tx1"/>
              </a:solidFill>
              <a:round/>
              <a:headEnd/>
              <a:tailEnd/>
            </a:ln>
          </p:spPr>
          <p:txBody>
            <a:bodyPr/>
            <a:lstStyle/>
            <a:p>
              <a:endParaRPr lang="en-US"/>
            </a:p>
          </p:txBody>
        </p:sp>
        <p:sp>
          <p:nvSpPr>
            <p:cNvPr id="159757" name="Oval 10"/>
            <p:cNvSpPr>
              <a:spLocks noChangeArrowheads="1"/>
            </p:cNvSpPr>
            <p:nvPr/>
          </p:nvSpPr>
          <p:spPr bwMode="auto">
            <a:xfrm rot="60000">
              <a:off x="2600" y="2263"/>
              <a:ext cx="286" cy="336"/>
            </a:xfrm>
            <a:prstGeom prst="ellipse">
              <a:avLst/>
            </a:prstGeom>
            <a:solidFill>
              <a:srgbClr val="D93192"/>
            </a:solidFill>
            <a:ln w="25400">
              <a:solidFill>
                <a:schemeClr val="tx1"/>
              </a:solidFill>
              <a:round/>
              <a:headEnd/>
              <a:tailEnd/>
            </a:ln>
          </p:spPr>
          <p:txBody>
            <a:bodyPr wrap="none" anchor="ctr"/>
            <a:lstStyle/>
            <a:p>
              <a:endParaRPr lang="en-US"/>
            </a:p>
          </p:txBody>
        </p:sp>
        <p:sp>
          <p:nvSpPr>
            <p:cNvPr id="159758" name="Line 11"/>
            <p:cNvSpPr>
              <a:spLocks noChangeShapeType="1"/>
            </p:cNvSpPr>
            <p:nvPr/>
          </p:nvSpPr>
          <p:spPr bwMode="auto">
            <a:xfrm>
              <a:off x="1792" y="1584"/>
              <a:ext cx="208"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59" name="Line 12"/>
            <p:cNvSpPr>
              <a:spLocks noChangeShapeType="1"/>
            </p:cNvSpPr>
            <p:nvPr/>
          </p:nvSpPr>
          <p:spPr bwMode="auto">
            <a:xfrm>
              <a:off x="2752" y="1584"/>
              <a:ext cx="304"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60" name="Rectangle 17"/>
            <p:cNvSpPr>
              <a:spLocks noChangeArrowheads="1"/>
            </p:cNvSpPr>
            <p:nvPr/>
          </p:nvSpPr>
          <p:spPr bwMode="auto">
            <a:xfrm>
              <a:off x="1479" y="3687"/>
              <a:ext cx="87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Paternal</a:t>
              </a:r>
            </a:p>
          </p:txBody>
        </p:sp>
        <p:sp>
          <p:nvSpPr>
            <p:cNvPr id="159761" name="Rectangle 18"/>
            <p:cNvSpPr>
              <a:spLocks noChangeArrowheads="1"/>
            </p:cNvSpPr>
            <p:nvPr/>
          </p:nvSpPr>
          <p:spPr bwMode="auto">
            <a:xfrm>
              <a:off x="2400" y="3696"/>
              <a:ext cx="90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b="1"/>
                <a:t>Maternal</a:t>
              </a:r>
            </a:p>
          </p:txBody>
        </p:sp>
        <p:sp>
          <p:nvSpPr>
            <p:cNvPr id="159762" name="Line 19"/>
            <p:cNvSpPr>
              <a:spLocks noChangeShapeType="1"/>
            </p:cNvSpPr>
            <p:nvPr/>
          </p:nvSpPr>
          <p:spPr bwMode="auto">
            <a:xfrm>
              <a:off x="2080" y="1584"/>
              <a:ext cx="304"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63" name="Line 20"/>
            <p:cNvSpPr>
              <a:spLocks noChangeShapeType="1"/>
            </p:cNvSpPr>
            <p:nvPr/>
          </p:nvSpPr>
          <p:spPr bwMode="auto">
            <a:xfrm>
              <a:off x="2464" y="1584"/>
              <a:ext cx="208"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4357" name="Rectangle 21"/>
          <p:cNvSpPr>
            <a:spLocks noChangeArrowheads="1"/>
          </p:cNvSpPr>
          <p:nvPr/>
        </p:nvSpPr>
        <p:spPr bwMode="auto">
          <a:xfrm>
            <a:off x="5472113" y="4024313"/>
            <a:ext cx="344328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b="1"/>
              <a:t>This person would have </a:t>
            </a:r>
            <a:r>
              <a:rPr lang="en-US" b="1">
                <a:solidFill>
                  <a:srgbClr val="AD6900"/>
                </a:solidFill>
              </a:rPr>
              <a:t>brown eyes (Bb)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wipe(left)">
                                      <p:cBhvr>
                                        <p:cTn id="7" dur="500"/>
                                        <p:tgtEl>
                                          <p:spTgt spid="14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357">
                                            <p:txEl>
                                              <p:pRg st="0" end="0"/>
                                            </p:txEl>
                                          </p:spTgt>
                                        </p:tgtEl>
                                        <p:attrNameLst>
                                          <p:attrName>style.visibility</p:attrName>
                                        </p:attrNameLst>
                                      </p:cBhvr>
                                      <p:to>
                                        <p:strVal val="visible"/>
                                      </p:to>
                                    </p:set>
                                    <p:anim calcmode="lin" valueType="num">
                                      <p:cBhvr additive="base">
                                        <p:cTn id="30" dur="500" fill="hold"/>
                                        <p:tgtEl>
                                          <p:spTgt spid="14357">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43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nodePh="1">
                                  <p:stCondLst>
                                    <p:cond delay="0"/>
                                  </p:stCondLst>
                                  <p:endCondLst>
                                    <p:cond evt="begin" delay="0">
                                      <p:tn val="34"/>
                                    </p:cond>
                                  </p:endCondLst>
                                  <p:childTnLst>
                                    <p:set>
                                      <p:cBhvr>
                                        <p:cTn id="35" dur="1" fill="hold">
                                          <p:stCondLst>
                                            <p:cond delay="0"/>
                                          </p:stCondLst>
                                        </p:cTn>
                                        <p:tgtEl>
                                          <p:spTgt spid="14339"/>
                                        </p:tgtEl>
                                        <p:attrNameLst>
                                          <p:attrName>style.visibility</p:attrName>
                                        </p:attrNameLst>
                                      </p:cBhvr>
                                      <p:to>
                                        <p:strVal val="visible"/>
                                      </p:to>
                                    </p:set>
                                    <p:animEffect transition="in" filter="wipe(left)">
                                      <p:cBhvr>
                                        <p:cTn id="36"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P spid="14339" grpId="0" animBg="1"/>
      <p:bldP spid="14357"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69" name="Group 1032"/>
          <p:cNvGrpSpPr>
            <a:grpSpLocks/>
          </p:cNvGrpSpPr>
          <p:nvPr/>
        </p:nvGrpSpPr>
        <p:grpSpPr bwMode="auto">
          <a:xfrm>
            <a:off x="152400" y="0"/>
            <a:ext cx="8991600" cy="6858000"/>
            <a:chOff x="96" y="0"/>
            <a:chExt cx="5664" cy="4320"/>
          </a:xfrm>
        </p:grpSpPr>
        <p:graphicFrame>
          <p:nvGraphicFramePr>
            <p:cNvPr id="160772" name="Object 2"/>
            <p:cNvGraphicFramePr>
              <a:graphicFrameLocks noChangeAspect="1"/>
            </p:cNvGraphicFramePr>
            <p:nvPr/>
          </p:nvGraphicFramePr>
          <p:xfrm>
            <a:off x="3072" y="1751"/>
            <a:ext cx="2688" cy="2569"/>
          </p:xfrm>
          <a:graphic>
            <a:graphicData uri="http://schemas.openxmlformats.org/presentationml/2006/ole">
              <mc:AlternateContent xmlns:mc="http://schemas.openxmlformats.org/markup-compatibility/2006">
                <mc:Choice xmlns:v="urn:schemas-microsoft-com:vml" Requires="v">
                  <p:oleObj spid="_x0000_s160929" name="Image" r:id="rId3" imgW="2368000" imgH="2546286" progId="">
                    <p:embed/>
                  </p:oleObj>
                </mc:Choice>
                <mc:Fallback>
                  <p:oleObj name="Image" r:id="rId3" imgW="2368000" imgH="2546286"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11098"/>
                        <a:stretch>
                          <a:fillRect/>
                        </a:stretch>
                      </p:blipFill>
                      <p:spPr bwMode="auto">
                        <a:xfrm>
                          <a:off x="3072" y="1751"/>
                          <a:ext cx="2688" cy="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0773" name="Object 3"/>
            <p:cNvGraphicFramePr>
              <a:graphicFrameLocks noChangeAspect="1"/>
            </p:cNvGraphicFramePr>
            <p:nvPr/>
          </p:nvGraphicFramePr>
          <p:xfrm>
            <a:off x="96" y="0"/>
            <a:ext cx="3120" cy="3120"/>
          </p:xfrm>
          <a:graphic>
            <a:graphicData uri="http://schemas.openxmlformats.org/presentationml/2006/ole">
              <mc:AlternateContent xmlns:mc="http://schemas.openxmlformats.org/markup-compatibility/2006">
                <mc:Choice xmlns:v="urn:schemas-microsoft-com:vml" Requires="v">
                  <p:oleObj spid="_x0000_s160930" name="Image" r:id="rId5" imgW="2272000" imgH="2514605" progId="">
                    <p:embed/>
                  </p:oleObj>
                </mc:Choice>
                <mc:Fallback>
                  <p:oleObj name="Image" r:id="rId5" imgW="2272000" imgH="2514605"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r="64" b="9723"/>
                        <a:stretch>
                          <a:fillRect/>
                        </a:stretch>
                      </p:blipFill>
                      <p:spPr bwMode="auto">
                        <a:xfrm>
                          <a:off x="96" y="0"/>
                          <a:ext cx="3120" cy="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4" name="AutoShape 1028"/>
            <p:cNvSpPr>
              <a:spLocks noChangeArrowheads="1"/>
            </p:cNvSpPr>
            <p:nvPr/>
          </p:nvSpPr>
          <p:spPr bwMode="auto">
            <a:xfrm>
              <a:off x="1776" y="2448"/>
              <a:ext cx="864" cy="816"/>
            </a:xfrm>
            <a:prstGeom prst="parallelogram">
              <a:avLst>
                <a:gd name="adj" fmla="val 2647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5" name="Rectangle 1029"/>
            <p:cNvSpPr>
              <a:spLocks noChangeArrowheads="1"/>
            </p:cNvSpPr>
            <p:nvPr/>
          </p:nvSpPr>
          <p:spPr bwMode="auto">
            <a:xfrm rot="2674471">
              <a:off x="2738" y="1452"/>
              <a:ext cx="582" cy="2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6" name="Rectangle 1030"/>
            <p:cNvSpPr>
              <a:spLocks noChangeArrowheads="1"/>
            </p:cNvSpPr>
            <p:nvPr/>
          </p:nvSpPr>
          <p:spPr bwMode="auto">
            <a:xfrm>
              <a:off x="2736" y="3360"/>
              <a:ext cx="384"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7" name="Line 1031"/>
            <p:cNvSpPr>
              <a:spLocks noChangeShapeType="1"/>
            </p:cNvSpPr>
            <p:nvPr/>
          </p:nvSpPr>
          <p:spPr bwMode="auto">
            <a:xfrm flipH="1" flipV="1">
              <a:off x="1920" y="1776"/>
              <a:ext cx="288"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60770" name="Text Box 1033"/>
          <p:cNvSpPr txBox="1">
            <a:spLocks noChangeArrowheads="1"/>
          </p:cNvSpPr>
          <p:nvPr/>
        </p:nvSpPr>
        <p:spPr bwMode="auto">
          <a:xfrm>
            <a:off x="6553200" y="228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a:solidFill>
                  <a:srgbClr val="0066CC"/>
                </a:solidFill>
                <a:latin typeface="Arial Rounded MT Bold" charset="0"/>
              </a:rPr>
              <a:t>Human Traits</a:t>
            </a:r>
            <a:endParaRPr lang="en-GB" sz="2000" b="1">
              <a:solidFill>
                <a:srgbClr val="0066CC"/>
              </a:solidFill>
              <a:latin typeface="Arial Rounded MT Bold" charset="0"/>
            </a:endParaRPr>
          </a:p>
        </p:txBody>
      </p:sp>
      <p:sp>
        <p:nvSpPr>
          <p:cNvPr id="16077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A7F9E7-F035-304A-AC23-7E5587B3129C}" type="slidenum">
              <a:rPr lang="en-US" sz="1200">
                <a:solidFill>
                  <a:srgbClr val="045C75"/>
                </a:solidFill>
              </a:rPr>
              <a:pPr eaLnBrk="1" hangingPunct="1"/>
              <a:t>97</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3" name="Object 2"/>
          <p:cNvGraphicFramePr>
            <a:graphicFrameLocks noChangeAspect="1"/>
          </p:cNvGraphicFramePr>
          <p:nvPr/>
        </p:nvGraphicFramePr>
        <p:xfrm>
          <a:off x="304800" y="1854200"/>
          <a:ext cx="8382000" cy="4295775"/>
        </p:xfrm>
        <a:graphic>
          <a:graphicData uri="http://schemas.openxmlformats.org/presentationml/2006/ole">
            <mc:AlternateContent xmlns:mc="http://schemas.openxmlformats.org/markup-compatibility/2006">
              <mc:Choice xmlns:v="urn:schemas-microsoft-com:vml" Requires="v">
                <p:oleObj spid="_x0000_s161885" name="Image" r:id="rId3" imgW="3063246" imgH="1769143" progId="">
                  <p:embed/>
                </p:oleObj>
              </mc:Choice>
              <mc:Fallback>
                <p:oleObj name="Image" r:id="rId3" imgW="3063246" imgH="176914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11235"/>
                      <a:stretch>
                        <a:fillRect/>
                      </a:stretch>
                    </p:blipFill>
                    <p:spPr bwMode="auto">
                      <a:xfrm>
                        <a:off x="304800" y="1854200"/>
                        <a:ext cx="83820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1794" name="Text Box 3"/>
          <p:cNvSpPr txBox="1">
            <a:spLocks noChangeArrowheads="1"/>
          </p:cNvSpPr>
          <p:nvPr/>
        </p:nvSpPr>
        <p:spPr bwMode="auto">
          <a:xfrm>
            <a:off x="214313" y="714375"/>
            <a:ext cx="8358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4000" b="1">
                <a:solidFill>
                  <a:srgbClr val="0066CC"/>
                </a:solidFill>
                <a:latin typeface="Arial Rounded MT Bold" charset="0"/>
              </a:rPr>
              <a:t>Homozygous genotypes</a:t>
            </a:r>
            <a:endParaRPr lang="en-GB" sz="4000" b="1">
              <a:solidFill>
                <a:srgbClr val="0066CC"/>
              </a:solidFill>
              <a:latin typeface="Arial Rounded MT Bold" charset="0"/>
            </a:endParaRPr>
          </a:p>
        </p:txBody>
      </p:sp>
      <p:sp>
        <p:nvSpPr>
          <p:cNvPr id="161795" name="Text Box 4"/>
          <p:cNvSpPr txBox="1">
            <a:spLocks noChangeArrowheads="1"/>
          </p:cNvSpPr>
          <p:nvPr/>
        </p:nvSpPr>
        <p:spPr bwMode="auto">
          <a:xfrm>
            <a:off x="3429000" y="51054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1796" name="Text Box 5"/>
          <p:cNvSpPr txBox="1">
            <a:spLocks noChangeArrowheads="1"/>
          </p:cNvSpPr>
          <p:nvPr/>
        </p:nvSpPr>
        <p:spPr bwMode="auto">
          <a:xfrm>
            <a:off x="5181600" y="17526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a:t>
            </a:r>
            <a:endParaRPr lang="en-GB" sz="2000" b="1" i="1">
              <a:solidFill>
                <a:schemeClr val="accent1"/>
              </a:solidFill>
              <a:latin typeface="Arial Rounded MT Bold" charset="0"/>
            </a:endParaRPr>
          </a:p>
        </p:txBody>
      </p:sp>
      <p:sp>
        <p:nvSpPr>
          <p:cNvPr id="16179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A59396-D9D2-2740-B888-DD0D00D1AEE1}" type="slidenum">
              <a:rPr lang="en-US" sz="1200">
                <a:solidFill>
                  <a:srgbClr val="045C75"/>
                </a:solidFill>
              </a:rPr>
              <a:pPr eaLnBrk="1" hangingPunct="1"/>
              <a:t>98</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17" name="Object 2"/>
          <p:cNvGraphicFramePr>
            <a:graphicFrameLocks noChangeAspect="1"/>
          </p:cNvGraphicFramePr>
          <p:nvPr/>
        </p:nvGraphicFramePr>
        <p:xfrm>
          <a:off x="1676400" y="1752600"/>
          <a:ext cx="4876800" cy="4144963"/>
        </p:xfrm>
        <a:graphic>
          <a:graphicData uri="http://schemas.openxmlformats.org/presentationml/2006/ole">
            <mc:AlternateContent xmlns:mc="http://schemas.openxmlformats.org/markup-compatibility/2006">
              <mc:Choice xmlns:v="urn:schemas-microsoft-com:vml" Requires="v">
                <p:oleObj spid="_x0000_s162909" name="Image" r:id="rId3" imgW="1577143" imgH="1339599" progId="">
                  <p:embed/>
                </p:oleObj>
              </mc:Choice>
              <mc:Fallback>
                <p:oleObj name="Image" r:id="rId3" imgW="1577143" imgH="1339599"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52600"/>
                        <a:ext cx="48768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2818" name="Text Box 1026"/>
          <p:cNvSpPr txBox="1">
            <a:spLocks noChangeArrowheads="1"/>
          </p:cNvSpPr>
          <p:nvPr/>
        </p:nvSpPr>
        <p:spPr bwMode="auto">
          <a:xfrm>
            <a:off x="1000125" y="714375"/>
            <a:ext cx="5786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3600" b="1">
                <a:solidFill>
                  <a:srgbClr val="0066CC"/>
                </a:solidFill>
                <a:latin typeface="Arial Rounded MT Bold" charset="0"/>
              </a:rPr>
              <a:t>Heterozygous genotype</a:t>
            </a:r>
            <a:endParaRPr lang="en-GB" sz="3600" b="1">
              <a:solidFill>
                <a:srgbClr val="0066CC"/>
              </a:solidFill>
              <a:latin typeface="Arial Rounded MT Bold" charset="0"/>
            </a:endParaRPr>
          </a:p>
        </p:txBody>
      </p:sp>
      <p:sp>
        <p:nvSpPr>
          <p:cNvPr id="162819" name="Text Box 1028"/>
          <p:cNvSpPr txBox="1">
            <a:spLocks noChangeArrowheads="1"/>
          </p:cNvSpPr>
          <p:nvPr/>
        </p:nvSpPr>
        <p:spPr bwMode="auto">
          <a:xfrm>
            <a:off x="4724400" y="1524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phenotype</a:t>
            </a:r>
            <a:endParaRPr lang="en-GB" sz="2000" b="1" i="1">
              <a:solidFill>
                <a:schemeClr val="accent1"/>
              </a:solidFill>
              <a:latin typeface="Arial Rounded MT Bold" charset="0"/>
            </a:endParaRPr>
          </a:p>
        </p:txBody>
      </p:sp>
      <p:sp>
        <p:nvSpPr>
          <p:cNvPr id="162820" name="Text Box 1027"/>
          <p:cNvSpPr txBox="1">
            <a:spLocks noChangeArrowheads="1"/>
          </p:cNvSpPr>
          <p:nvPr/>
        </p:nvSpPr>
        <p:spPr bwMode="auto">
          <a:xfrm>
            <a:off x="4953000" y="4953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IE" sz="2000" b="1" i="1">
                <a:solidFill>
                  <a:schemeClr val="accent1"/>
                </a:solidFill>
                <a:latin typeface="Arial Rounded MT Bold" charset="0"/>
              </a:rPr>
              <a:t>genotype</a:t>
            </a:r>
            <a:endParaRPr lang="en-GB" sz="2000" b="1" i="1">
              <a:solidFill>
                <a:schemeClr val="accent1"/>
              </a:solidFill>
              <a:latin typeface="Arial Rounded MT Bold" charset="0"/>
            </a:endParaRPr>
          </a:p>
        </p:txBody>
      </p:sp>
      <p:sp>
        <p:nvSpPr>
          <p:cNvPr id="16282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02B87D-0647-7C4D-854D-67EAA8DA3165}" type="slidenum">
              <a:rPr lang="en-US" sz="1200">
                <a:solidFill>
                  <a:srgbClr val="045C75"/>
                </a:solidFill>
              </a:rPr>
              <a:pPr eaLnBrk="1" hangingPunct="1"/>
              <a:t>99</a:t>
            </a:fld>
            <a:endParaRPr lang="en-US" sz="1200">
              <a:solidFill>
                <a:srgbClr val="045C75"/>
              </a:solidFill>
            </a:endParaRP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6.0&quot;&gt;&lt;object type=&quot;1&quot; unique_id=&quot;10001&quot;&gt;&lt;object type=&quot;2&quot; unique_id=&quot;10002&quot;&gt;&lt;object type=&quot;3&quot; unique_id=&quot;10003&quot;&gt;&lt;property id=&quot;20148&quot; value=&quot;5&quot;/&gt;&lt;property id=&quot;20300&quot; value=&quot;Slide 1 - &amp;quot;Heredity and Gene Expression&amp;quot;&quot;/&gt;&lt;property id=&quot;20307&quot; value=&quot;269&quot;/&gt;&lt;/object&gt;&lt;object type=&quot;3&quot; unique_id=&quot;10004&quot;&gt;&lt;property id=&quot;20148&quot; value=&quot;5&quot;/&gt;&lt;property id=&quot;20300&quot; value=&quot;Slide 2 - &amp;quot;Lesson Objectives&amp;quot;&quot;/&gt;&lt;property id=&quot;20307&quot; value=&quot;270&quot;/&gt;&lt;/object&gt;&lt;object type=&quot;3&quot; unique_id=&quot;10005&quot;&gt;&lt;property id=&quot;20148&quot; value=&quot;5&quot;/&gt;&lt;property id=&quot;20300&quot; value=&quot;Slide 3 - &amp;quot;Heredity&amp;quot;&quot;/&gt;&lt;property id=&quot;20307&quot; value=&quot;266&quot;/&gt;&lt;/object&gt;&lt;object type=&quot;3&quot; unique_id=&quot;10006&quot;&gt;&lt;property id=&quot;20148&quot; value=&quot;5&quot;/&gt;&lt;property id=&quot;20300&quot; value=&quot;Slide 4 - &amp;quot;Genes&amp;quot;&quot;/&gt;&lt;property id=&quot;20307&quot; value=&quot;267&quot;/&gt;&lt;/object&gt;&lt;object type=&quot;3&quot; unique_id=&quot;10007&quot;&gt;&lt;property id=&quot;20148&quot; value=&quot;5&quot;/&gt;&lt;property id=&quot;20300&quot; value=&quot;Slide 5 - &amp;quot;Genes&amp;quot;&quot;/&gt;&lt;property id=&quot;20307&quot; value=&quot;268&quot;/&gt;&lt;/object&gt;&lt;object type=&quot;3&quot; unique_id=&quot;10008&quot;&gt;&lt;property id=&quot;20148&quot; value=&quot;5&quot;/&gt;&lt;property id=&quot;20300&quot; value=&quot;Slide 6 - &amp;quot;Gene Expression&amp;quot;&quot;/&gt;&lt;property id=&quot;20307&quot; value=&quot;257&quot;/&gt;&lt;/object&gt;&lt;object type=&quot;3&quot; unique_id=&quot;10009&quot;&gt;&lt;property id=&quot;20148&quot; value=&quot;5&quot;/&gt;&lt;property id=&quot;20300&quot; value=&quot;Slide 7 - &amp;quot;Characteristics&amp;quot;&quot;/&gt;&lt;property id=&quot;20307&quot; value=&quot;258&quot;/&gt;&lt;/object&gt;&lt;object type=&quot;3&quot; unique_id=&quot;10010&quot;&gt;&lt;property id=&quot;20148&quot; value=&quot;5&quot;/&gt;&lt;property id=&quot;20300&quot; value=&quot;Slide 8 - &amp;quot;Learning Check&amp;quot;&quot;/&gt;&lt;property id=&quot;20307&quot; value=&quot;259&quot;/&gt;&lt;/object&gt;&lt;object type=&quot;3&quot; unique_id=&quot;10011&quot;&gt;&lt;property id=&quot;20148&quot; value=&quot;5&quot;/&gt;&lt;property id=&quot;20300&quot; value=&quot;Slide 9 - &amp;quot;Chromosomes&amp;quot;&quot;/&gt;&lt;property id=&quot;20307&quot; value=&quot;260&quot;/&gt;&lt;/object&gt;&lt;object type=&quot;3&quot; unique_id=&quot;10012&quot;&gt;&lt;property id=&quot;20148&quot; value=&quot;5&quot;/&gt;&lt;property id=&quot;20300&quot; value=&quot;Slide 10 - &amp;quot;Chromosome Structure&amp;quot;&quot;/&gt;&lt;property id=&quot;20307&quot; value=&quot;261&quot;/&gt;&lt;/object&gt;&lt;object type=&quot;3&quot; unique_id=&quot;10013&quot;&gt;&lt;property id=&quot;20148&quot; value=&quot;5&quot;/&gt;&lt;property id=&quot;20300&quot; value=&quot;Slide 11 - &amp;quot;Non Coding DNA&amp;quot;&quot;/&gt;&lt;property id=&quot;20307&quot; value=&quot;262&quot;/&gt;&lt;/object&gt;&lt;object type=&quot;3&quot; unique_id=&quot;10014&quot;&gt;&lt;property id=&quot;20148&quot; value=&quot;5&quot;/&gt;&lt;property id=&quot;20300&quot; value=&quot;Slide 12 - &amp;quot;Chromosome structure&amp;quot;&quot;/&gt;&lt;property id=&quot;20307&quot; value=&quot;263&quot;/&gt;&lt;/object&gt;&lt;object type=&quot;3&quot; unique_id=&quot;10015&quot;&gt;&lt;property id=&quot;20148&quot; value=&quot;5&quot;/&gt;&lt;property id=&quot;20300&quot; value=&quot;Slide 13 - &amp;quot;Chromosomes&amp;quot;&quot;/&gt;&lt;property id=&quot;20307&quot; value=&quot;264&quot;/&gt;&lt;/object&gt;&lt;object type=&quot;3&quot; unique_id=&quot;10016&quot;&gt;&lt;property id=&quot;20148&quot; value=&quot;5&quot;/&gt;&lt;property id=&quot;20300&quot; value=&quot;Slide 14 - &amp;quot;What have you learned?&amp;quot;&quot;/&gt;&lt;property id=&quot;20307&quot; value=&quot;271&quot;/&gt;&lt;/object&gt;&lt;object type=&quot;3&quot; unique_id=&quot;10017&quot;&gt;&lt;property id=&quot;20148&quot; value=&quot;5&quot;/&gt;&lt;property id=&quot;20300&quot; value=&quot;Slide 15 - &amp;quot;End&amp;quot;&quot;/&gt;&lt;property id=&quot;20307&quot; value=&quot;265&quot;/&gt;&lt;/object&gt;&lt;/object&gt;&lt;object type=&quot;8&quot; unique_id=&quot;10034&quo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3605</TotalTime>
  <Words>5819</Words>
  <Application>Microsoft Macintosh PowerPoint</Application>
  <PresentationFormat>On-screen Show (4:3)</PresentationFormat>
  <Paragraphs>877</Paragraphs>
  <Slides>171</Slides>
  <Notes>42</Notes>
  <HiddenSlides>6</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171</vt:i4>
      </vt:variant>
    </vt:vector>
  </HeadingPairs>
  <TitlesOfParts>
    <vt:vector size="175" baseType="lpstr">
      <vt:lpstr>Office Theme</vt:lpstr>
      <vt:lpstr>Bitmap Image</vt:lpstr>
      <vt:lpstr>Image</vt:lpstr>
      <vt:lpstr>Slide</vt:lpstr>
      <vt:lpstr>Chapter 14  Genetics and Evolution </vt:lpstr>
      <vt:lpstr>Lesson Objectives</vt:lpstr>
      <vt:lpstr>Species</vt:lpstr>
      <vt:lpstr>Tiger – a member of the cat family</vt:lpstr>
      <vt:lpstr>Lion – a member of the cat family</vt:lpstr>
      <vt:lpstr>Liger = Male Tiger + Female Lion</vt:lpstr>
      <vt:lpstr>Liger Family in Chinese Zoo</vt:lpstr>
      <vt:lpstr>Tigon = Male tiger + Female Lion</vt:lpstr>
      <vt:lpstr>PowerPoint Presentation</vt:lpstr>
      <vt:lpstr>Chromosomes</vt:lpstr>
      <vt:lpstr> Recall that genes are located on chromosomes which are located in the nucleus </vt:lpstr>
      <vt:lpstr>Chromosomes</vt:lpstr>
      <vt:lpstr>Genes</vt:lpstr>
      <vt:lpstr>Genes &amp; Characteristics</vt:lpstr>
      <vt:lpstr>Gene Expression</vt:lpstr>
      <vt:lpstr>Characteristics</vt:lpstr>
      <vt:lpstr>Alleles</vt:lpstr>
      <vt:lpstr>PowerPoint Presentation</vt:lpstr>
      <vt:lpstr>Homologous Chromosomes</vt:lpstr>
      <vt:lpstr>Learning Check 1</vt:lpstr>
      <vt:lpstr>Outline of Fertilisation</vt:lpstr>
      <vt:lpstr>PowerPoint Presentation</vt:lpstr>
      <vt:lpstr>What are Gametes?</vt:lpstr>
      <vt:lpstr>Meiosis - eye color</vt:lpstr>
      <vt:lpstr>Learning Check 2</vt:lpstr>
      <vt:lpstr>DNA</vt:lpstr>
      <vt:lpstr>Lesson Objectives</vt:lpstr>
      <vt:lpstr>PowerPoint Presentation</vt:lpstr>
      <vt:lpstr>What is DNA</vt:lpstr>
      <vt:lpstr>Nucleotides</vt:lpstr>
      <vt:lpstr>The  4 Nitrogen containing Bases</vt:lpstr>
      <vt:lpstr>The Base Pair Rule</vt:lpstr>
      <vt:lpstr>Non Coding &amp; coding DNA</vt:lpstr>
      <vt:lpstr>Building DNA</vt:lpstr>
      <vt:lpstr>Learning Check 3</vt:lpstr>
      <vt:lpstr>PowerPoint Presentation</vt:lpstr>
      <vt:lpstr>Lesson Objectives</vt:lpstr>
      <vt:lpstr>DNA PROFILING</vt:lpstr>
      <vt:lpstr>Principle of DNA Profiling</vt:lpstr>
      <vt:lpstr>DNA PROFILING</vt:lpstr>
      <vt:lpstr>FORENSIC SCIENCE</vt:lpstr>
      <vt:lpstr>FAMILY RELATIONSHIPS</vt:lpstr>
      <vt:lpstr>STAGES INVOLVED</vt:lpstr>
      <vt:lpstr>To isolate DNA from onion cells: </vt:lpstr>
      <vt:lpstr>1. DNA EXTRACTION</vt:lpstr>
      <vt:lpstr>PowerPoint Presentation</vt:lpstr>
      <vt:lpstr>PowerPoint Presentation</vt:lpstr>
      <vt:lpstr>ELECTROPHORESIS</vt:lpstr>
      <vt:lpstr>4. DNA TRANSFER</vt:lpstr>
      <vt:lpstr>5. ANALYSIS</vt:lpstr>
      <vt:lpstr>Animation of Electrophoresis </vt:lpstr>
      <vt:lpstr>Genetic Screening or DNA screening &amp; Applications</vt:lpstr>
      <vt:lpstr>Screening Tests</vt:lpstr>
      <vt:lpstr>COMMON CONCERNS</vt:lpstr>
      <vt:lpstr>Learning Check 4</vt:lpstr>
      <vt:lpstr>Creating  DNA Fingerprint simulation</vt:lpstr>
      <vt:lpstr>DNA Replication</vt:lpstr>
      <vt:lpstr>PowerPoint Presentation</vt:lpstr>
      <vt:lpstr>PowerPoint Presentation</vt:lpstr>
      <vt:lpstr>PowerPoint Presentation</vt:lpstr>
      <vt:lpstr>Accuracy and Repair</vt:lpstr>
      <vt:lpstr>PROTEIN SYNTHESIS</vt:lpstr>
      <vt:lpstr>Lesson Objectives</vt:lpstr>
      <vt:lpstr>Protein Synthesis</vt:lpstr>
      <vt:lpstr>PowerPoint Presentation</vt:lpstr>
      <vt:lpstr>1. Transcription   </vt:lpstr>
      <vt:lpstr>PowerPoint Presentation</vt:lpstr>
      <vt:lpstr>PowerPoint Presentation</vt:lpstr>
      <vt:lpstr>2. RNA Processing</vt:lpstr>
      <vt:lpstr>2. RNA Processing</vt:lpstr>
      <vt:lpstr>PowerPoint Presentation</vt:lpstr>
      <vt:lpstr>3. Translation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Proteins</vt:lpstr>
      <vt:lpstr>RNA- Ribonucleic acid </vt:lpstr>
      <vt:lpstr>PowerPoint Presentation</vt:lpstr>
      <vt:lpstr>Types of RNA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 FUNCTION</vt:lpstr>
      <vt:lpstr>PowerPoint Presentation</vt:lpstr>
      <vt:lpstr>PowerPoint Presentation</vt:lpstr>
      <vt:lpstr>PowerPoint Presentation</vt:lpstr>
      <vt:lpstr>Homologous Chromosomes</vt:lpstr>
      <vt:lpstr>PowerPoint Presentation</vt:lpstr>
      <vt:lpstr>PowerPoint Presentation</vt:lpstr>
      <vt:lpstr>PowerPoint Presentation</vt:lpstr>
      <vt:lpstr>PowerPoint Presentation</vt:lpstr>
      <vt:lpstr>PowerPoint Presentation</vt:lpstr>
      <vt:lpstr>PowerPoint Presentation</vt:lpstr>
      <vt:lpstr>Punnett square</vt:lpstr>
      <vt:lpstr>PowerPoint Presentation</vt:lpstr>
      <vt:lpstr>PowerPoint Presentation</vt:lpstr>
      <vt:lpstr>Codominance or Incomplete dominance </vt:lpstr>
      <vt:lpstr>Incomplete Dominance</vt:lpstr>
      <vt:lpstr>Incomplete Dominance</vt:lpstr>
      <vt:lpstr>PowerPoint Presentation</vt:lpstr>
      <vt:lpstr>PowerPoint Presentation</vt:lpstr>
      <vt:lpstr>Sex Determination</vt:lpstr>
      <vt:lpstr>PowerPoint Presentation</vt:lpstr>
      <vt:lpstr>PowerPoint Presentation</vt:lpstr>
      <vt:lpstr>Male Karyotype</vt:lpstr>
      <vt:lpstr>Meiosis</vt:lpstr>
      <vt:lpstr>PowerPoint Presentation</vt:lpstr>
      <vt:lpstr>Learning Check</vt:lpstr>
      <vt:lpstr>Variations and Mutations</vt:lpstr>
      <vt:lpstr>Lesson Objectives</vt:lpstr>
      <vt:lpstr>PowerPoint Presentation</vt:lpstr>
      <vt:lpstr>PowerPoint Presentation</vt:lpstr>
      <vt:lpstr>PowerPoint Presentation</vt:lpstr>
      <vt:lpstr>Fact </vt:lpstr>
      <vt:lpstr>Fusion of gametes</vt:lpstr>
      <vt:lpstr>Whose Child?</vt:lpstr>
      <vt:lpstr>Whose Child?</vt:lpstr>
      <vt:lpstr>Learning Check</vt:lpstr>
      <vt:lpstr>Mutations</vt:lpstr>
      <vt:lpstr>1. Gene Mutations</vt:lpstr>
      <vt:lpstr>2. Chromosome Mutations</vt:lpstr>
      <vt:lpstr>Downs syndrome</vt:lpstr>
      <vt:lpstr>Causes of Mutations</vt:lpstr>
      <vt:lpstr>PowerPoint Presentation</vt:lpstr>
      <vt:lpstr>Dying for a Suntan</vt:lpstr>
      <vt:lpstr>Genetic engineering/ recombinant DNA technology </vt:lpstr>
      <vt:lpstr>PowerPoint Presentation</vt:lpstr>
      <vt:lpstr>PowerPoint Presentation</vt:lpstr>
      <vt:lpstr>PowerPoint Presentation</vt:lpstr>
      <vt:lpstr>PowerPoint Presentation</vt:lpstr>
      <vt:lpstr>PowerPoint Presentation</vt:lpstr>
      <vt:lpstr>PowerPoint Presentation</vt:lpstr>
      <vt:lpstr>Applications of genetic engineering </vt:lpstr>
      <vt:lpstr>Evolution</vt:lpstr>
      <vt:lpstr>Lesson Objectives</vt:lpstr>
      <vt:lpstr>PowerPoint Presentation</vt:lpstr>
      <vt:lpstr>Evolution</vt:lpstr>
      <vt:lpstr>Lamarck</vt:lpstr>
      <vt:lpstr>      Evolution is        </vt:lpstr>
      <vt:lpstr>Charles Darwin</vt:lpstr>
      <vt:lpstr>PowerPoint Presentation</vt:lpstr>
      <vt:lpstr>Darwin’s Finches</vt:lpstr>
      <vt:lpstr>PowerPoint Presentation</vt:lpstr>
      <vt:lpstr>What did Darwin say? NATURAL SELECTION</vt:lpstr>
      <vt:lpstr>Darwin And Wallace</vt:lpstr>
      <vt:lpstr>Alfred Wallace</vt:lpstr>
      <vt:lpstr>The Mechanism of Evolution</vt:lpstr>
      <vt:lpstr>PowerPoint Presentation</vt:lpstr>
      <vt:lpstr>PowerPoint Presentation</vt:lpstr>
      <vt:lpstr>PowerPoint Presentation</vt:lpstr>
      <vt:lpstr>PowerPoint Presentation</vt:lpstr>
      <vt:lpstr>PowerPoint Presentation</vt:lpstr>
      <vt:lpstr>Conclusions drawn by Darwin</vt:lpstr>
      <vt:lpstr>PowerPoint Presentation</vt:lpstr>
      <vt:lpstr>Evidence for evolution</vt:lpstr>
      <vt:lpstr>Comparative anatomy</vt:lpstr>
      <vt:lpstr>PowerPoint Presentation</vt:lpstr>
      <vt:lpstr>PowerPoint Presentation</vt:lpstr>
      <vt:lpstr>PowerPoint Presentation</vt:lpstr>
      <vt:lpstr>Comparative embryology</vt:lpstr>
      <vt:lpstr>Comparitive genetics</vt:lpstr>
      <vt:lpstr>Mammal evolutionary tree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Virginia Dooley</cp:lastModifiedBy>
  <cp:revision>211</cp:revision>
  <dcterms:created xsi:type="dcterms:W3CDTF">2008-01-04T11:31:52Z</dcterms:created>
  <dcterms:modified xsi:type="dcterms:W3CDTF">2013-03-21T20:39:56Z</dcterms:modified>
</cp:coreProperties>
</file>