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1.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30.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0" r:id="rId1"/>
    <p:sldMasterId id="2147484322" r:id="rId2"/>
  </p:sldMasterIdLst>
  <p:notesMasterIdLst>
    <p:notesMasterId r:id="rId82"/>
  </p:notesMasterIdLst>
  <p:handoutMasterIdLst>
    <p:handoutMasterId r:id="rId83"/>
  </p:handoutMasterIdLst>
  <p:sldIdLst>
    <p:sldId id="269" r:id="rId3"/>
    <p:sldId id="447" r:id="rId4"/>
    <p:sldId id="694" r:id="rId5"/>
    <p:sldId id="267" r:id="rId6"/>
    <p:sldId id="257" r:id="rId7"/>
    <p:sldId id="258" r:id="rId8"/>
    <p:sldId id="368" r:id="rId9"/>
    <p:sldId id="260" r:id="rId10"/>
    <p:sldId id="264" r:id="rId11"/>
    <p:sldId id="282" r:id="rId12"/>
    <p:sldId id="695" r:id="rId13"/>
    <p:sldId id="271" r:id="rId14"/>
    <p:sldId id="272" r:id="rId15"/>
    <p:sldId id="357" r:id="rId16"/>
    <p:sldId id="273" r:id="rId17"/>
    <p:sldId id="274" r:id="rId18"/>
    <p:sldId id="276" r:id="rId19"/>
    <p:sldId id="278" r:id="rId20"/>
    <p:sldId id="279" r:id="rId21"/>
    <p:sldId id="709" r:id="rId22"/>
    <p:sldId id="710" r:id="rId23"/>
    <p:sldId id="281" r:id="rId24"/>
    <p:sldId id="696" r:id="rId25"/>
    <p:sldId id="698" r:id="rId26"/>
    <p:sldId id="703" r:id="rId27"/>
    <p:sldId id="699" r:id="rId28"/>
    <p:sldId id="700" r:id="rId29"/>
    <p:sldId id="701" r:id="rId30"/>
    <p:sldId id="702" r:id="rId31"/>
    <p:sldId id="624" r:id="rId32"/>
    <p:sldId id="286" r:id="rId33"/>
    <p:sldId id="287" r:id="rId34"/>
    <p:sldId id="289" r:id="rId35"/>
    <p:sldId id="704" r:id="rId36"/>
    <p:sldId id="291" r:id="rId37"/>
    <p:sldId id="292" r:id="rId38"/>
    <p:sldId id="293" r:id="rId39"/>
    <p:sldId id="294" r:id="rId40"/>
    <p:sldId id="295" r:id="rId41"/>
    <p:sldId id="296" r:id="rId42"/>
    <p:sldId id="297" r:id="rId43"/>
    <p:sldId id="592" r:id="rId44"/>
    <p:sldId id="706" r:id="rId45"/>
    <p:sldId id="619" r:id="rId46"/>
    <p:sldId id="618" r:id="rId47"/>
    <p:sldId id="298" r:id="rId48"/>
    <p:sldId id="303" r:id="rId49"/>
    <p:sldId id="301" r:id="rId50"/>
    <p:sldId id="305" r:id="rId51"/>
    <p:sldId id="707" r:id="rId52"/>
    <p:sldId id="708" r:id="rId53"/>
    <p:sldId id="306" r:id="rId54"/>
    <p:sldId id="307" r:id="rId55"/>
    <p:sldId id="309" r:id="rId56"/>
    <p:sldId id="620" r:id="rId57"/>
    <p:sldId id="317" r:id="rId58"/>
    <p:sldId id="436" r:id="rId59"/>
    <p:sldId id="318" r:id="rId60"/>
    <p:sldId id="438" r:id="rId61"/>
    <p:sldId id="437" r:id="rId62"/>
    <p:sldId id="621" r:id="rId63"/>
    <p:sldId id="405" r:id="rId64"/>
    <p:sldId id="445" r:id="rId65"/>
    <p:sldId id="623" r:id="rId66"/>
    <p:sldId id="633" r:id="rId67"/>
    <p:sldId id="634" r:id="rId68"/>
    <p:sldId id="635" r:id="rId69"/>
    <p:sldId id="650" r:id="rId70"/>
    <p:sldId id="418" r:id="rId71"/>
    <p:sldId id="381" r:id="rId72"/>
    <p:sldId id="610" r:id="rId73"/>
    <p:sldId id="611" r:id="rId74"/>
    <p:sldId id="612" r:id="rId75"/>
    <p:sldId id="613" r:id="rId76"/>
    <p:sldId id="614" r:id="rId77"/>
    <p:sldId id="615" r:id="rId78"/>
    <p:sldId id="616" r:id="rId79"/>
    <p:sldId id="420" r:id="rId80"/>
    <p:sldId id="711" r:id="rId81"/>
  </p:sldIdLst>
  <p:sldSz cx="9144000" cy="6858000" type="screen4x3"/>
  <p:notesSz cx="6858000" cy="9144000"/>
  <p:custDataLst>
    <p:tags r:id="rId85"/>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34" autoAdjust="0"/>
    <p:restoredTop sz="80128" autoAdjust="0"/>
  </p:normalViewPr>
  <p:slideViewPr>
    <p:cSldViewPr>
      <p:cViewPr varScale="1">
        <p:scale>
          <a:sx n="37" d="100"/>
          <a:sy n="37" d="100"/>
        </p:scale>
        <p:origin x="-2088" y="56"/>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26168"/>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notesMaster" Target="notesMasters/notesMaster1.xml"/><Relationship Id="rId83" Type="http://schemas.openxmlformats.org/officeDocument/2006/relationships/handoutMaster" Target="handoutMasters/handoutMaster1.xml"/><Relationship Id="rId84" Type="http://schemas.openxmlformats.org/officeDocument/2006/relationships/printerSettings" Target="printerSettings/printerSettings1.bin"/><Relationship Id="rId85" Type="http://schemas.openxmlformats.org/officeDocument/2006/relationships/tags" Target="tags/tag1.xml"/><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1" Type="http://schemas.openxmlformats.org/officeDocument/2006/relationships/image" Target="../media/image42.png"/><Relationship Id="rId2" Type="http://schemas.openxmlformats.org/officeDocument/2006/relationships/image" Target="../media/image43.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9" Type="http://schemas.openxmlformats.org/officeDocument/2006/relationships/image" Target="../media/image56.png"/><Relationship Id="rId10" Type="http://schemas.openxmlformats.org/officeDocument/2006/relationships/image" Target="../media/image57.png"/><Relationship Id="rId1" Type="http://schemas.openxmlformats.org/officeDocument/2006/relationships/image" Target="../media/image48.png"/><Relationship Id="rId2" Type="http://schemas.openxmlformats.org/officeDocument/2006/relationships/image" Target="../media/image4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A59AA37F-53D3-F240-9D45-23A590E0DA19}" type="datetimeFigureOut">
              <a:rPr lang="en-US"/>
              <a:pPr>
                <a:defRPr/>
              </a:pPr>
              <a:t>25/11/15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D6F17C7-C30B-B04B-8C39-9D92CEBD3CA7}" type="slidenum">
              <a:rPr lang="en-US"/>
              <a:pPr>
                <a:defRPr/>
              </a:pPr>
              <a:t>‹#›</a:t>
            </a:fld>
            <a:endParaRPr lang="en-US"/>
          </a:p>
        </p:txBody>
      </p:sp>
    </p:spTree>
    <p:extLst>
      <p:ext uri="{BB962C8B-B14F-4D97-AF65-F5344CB8AC3E}">
        <p14:creationId xmlns:p14="http://schemas.microsoft.com/office/powerpoint/2010/main" val="17475577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59FD1EBC-1647-6949-AF57-990316416A9B}" type="datetimeFigureOut">
              <a:rPr lang="en-US"/>
              <a:pPr>
                <a:defRPr/>
              </a:pPr>
              <a:t>25/11/15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B055732-1C15-7A44-922B-5931C01D1A67}" type="slidenum">
              <a:rPr lang="en-US"/>
              <a:pPr>
                <a:defRPr/>
              </a:pPr>
              <a:t>‹#›</a:t>
            </a:fld>
            <a:endParaRPr lang="en-US"/>
          </a:p>
        </p:txBody>
      </p:sp>
    </p:spTree>
    <p:extLst>
      <p:ext uri="{BB962C8B-B14F-4D97-AF65-F5344CB8AC3E}">
        <p14:creationId xmlns:p14="http://schemas.microsoft.com/office/powerpoint/2010/main" val="21846671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055732-1C15-7A44-922B-5931C01D1A67}" type="slidenum">
              <a:rPr lang="en-US" smtClean="0"/>
              <a:pPr>
                <a:defRPr/>
              </a:pPr>
              <a:t>3</a:t>
            </a:fld>
            <a:endParaRPr lang="en-US"/>
          </a:p>
        </p:txBody>
      </p:sp>
    </p:spTree>
    <p:extLst>
      <p:ext uri="{BB962C8B-B14F-4D97-AF65-F5344CB8AC3E}">
        <p14:creationId xmlns:p14="http://schemas.microsoft.com/office/powerpoint/2010/main" val="821925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3600" dirty="0" smtClean="0">
                <a:latin typeface="Arial" charset="0"/>
                <a:cs typeface="Arial" charset="0"/>
              </a:rPr>
              <a:t>The process of copying DNA in a cell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charset="0"/>
                <a:cs typeface="Arial" charset="0"/>
              </a:rPr>
              <a:t>Each chain serves as a template for a new nucleotide chain.</a:t>
            </a:r>
            <a:r>
              <a:rPr lang="en-GB" sz="1200" dirty="0" smtClean="0"/>
              <a:t> </a:t>
            </a:r>
          </a:p>
          <a:p>
            <a:endParaRPr lang="en-US" dirty="0"/>
          </a:p>
        </p:txBody>
      </p:sp>
      <p:sp>
        <p:nvSpPr>
          <p:cNvPr id="4" name="Slide Number Placeholder 3"/>
          <p:cNvSpPr>
            <a:spLocks noGrp="1"/>
          </p:cNvSpPr>
          <p:nvPr>
            <p:ph type="sldNum" sz="quarter" idx="10"/>
          </p:nvPr>
        </p:nvSpPr>
        <p:spPr/>
        <p:txBody>
          <a:bodyPr/>
          <a:lstStyle/>
          <a:p>
            <a:pPr>
              <a:defRPr/>
            </a:pPr>
            <a:fld id="{7B055732-1C15-7A44-922B-5931C01D1A67}" type="slidenum">
              <a:rPr lang="en-US" smtClean="0"/>
              <a:pPr>
                <a:defRPr/>
              </a:pPr>
              <a:t>24</a:t>
            </a:fld>
            <a:endParaRPr lang="en-US"/>
          </a:p>
        </p:txBody>
      </p:sp>
    </p:spTree>
    <p:extLst>
      <p:ext uri="{BB962C8B-B14F-4D97-AF65-F5344CB8AC3E}">
        <p14:creationId xmlns:p14="http://schemas.microsoft.com/office/powerpoint/2010/main" val="3476455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3600" dirty="0" smtClean="0">
                <a:latin typeface="Arial" charset="0"/>
                <a:cs typeface="Arial" charset="0"/>
              </a:rPr>
              <a:t>The process of copying DNA in a cell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charset="0"/>
                <a:cs typeface="Arial" charset="0"/>
              </a:rPr>
              <a:t>Each chain serves as a template for a new nucleotide chain.</a:t>
            </a:r>
            <a:r>
              <a:rPr lang="en-GB" sz="1200" dirty="0" smtClean="0"/>
              <a:t> </a:t>
            </a:r>
          </a:p>
          <a:p>
            <a:endParaRPr lang="en-US" dirty="0"/>
          </a:p>
        </p:txBody>
      </p:sp>
      <p:sp>
        <p:nvSpPr>
          <p:cNvPr id="4" name="Slide Number Placeholder 3"/>
          <p:cNvSpPr>
            <a:spLocks noGrp="1"/>
          </p:cNvSpPr>
          <p:nvPr>
            <p:ph type="sldNum" sz="quarter" idx="10"/>
          </p:nvPr>
        </p:nvSpPr>
        <p:spPr/>
        <p:txBody>
          <a:bodyPr/>
          <a:lstStyle/>
          <a:p>
            <a:pPr>
              <a:defRPr/>
            </a:pPr>
            <a:fld id="{7B055732-1C15-7A44-922B-5931C01D1A67}" type="slidenum">
              <a:rPr lang="en-US" smtClean="0"/>
              <a:pPr>
                <a:defRPr/>
              </a:pPr>
              <a:t>25</a:t>
            </a:fld>
            <a:endParaRPr lang="en-US"/>
          </a:p>
        </p:txBody>
      </p:sp>
    </p:spTree>
    <p:extLst>
      <p:ext uri="{BB962C8B-B14F-4D97-AF65-F5344CB8AC3E}">
        <p14:creationId xmlns:p14="http://schemas.microsoft.com/office/powerpoint/2010/main" val="3476455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a:cs typeface="Arial"/>
              </a:rPr>
              <a:t>Each new DNA molecule has I new and I original nucleotide chain. </a:t>
            </a:r>
          </a:p>
          <a:p>
            <a:endParaRPr lang="en-US" dirty="0"/>
          </a:p>
        </p:txBody>
      </p:sp>
      <p:sp>
        <p:nvSpPr>
          <p:cNvPr id="4" name="Slide Number Placeholder 3"/>
          <p:cNvSpPr>
            <a:spLocks noGrp="1"/>
          </p:cNvSpPr>
          <p:nvPr>
            <p:ph type="sldNum" sz="quarter" idx="10"/>
          </p:nvPr>
        </p:nvSpPr>
        <p:spPr/>
        <p:txBody>
          <a:bodyPr/>
          <a:lstStyle/>
          <a:p>
            <a:pPr>
              <a:defRPr/>
            </a:pPr>
            <a:fld id="{7B055732-1C15-7A44-922B-5931C01D1A67}" type="slidenum">
              <a:rPr lang="en-US" smtClean="0"/>
              <a:pPr>
                <a:defRPr/>
              </a:pPr>
              <a:t>27</a:t>
            </a:fld>
            <a:endParaRPr lang="en-US"/>
          </a:p>
        </p:txBody>
      </p:sp>
    </p:spTree>
    <p:extLst>
      <p:ext uri="{BB962C8B-B14F-4D97-AF65-F5344CB8AC3E}">
        <p14:creationId xmlns:p14="http://schemas.microsoft.com/office/powerpoint/2010/main" val="2446539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92E8DF-1B15-4045-BA6E-A77330ABC807}" type="slidenum">
              <a:rPr lang="en-US" sz="1200"/>
              <a:pPr eaLnBrk="1" hangingPunct="1"/>
              <a:t>32</a:t>
            </a:fld>
            <a:endParaRPr lang="en-US" sz="1200"/>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IE">
                <a:latin typeface="Calibri" charset="0"/>
              </a:rPr>
              <a:t>Like several other significant discoveries in biotechnology genetic fingerprinting was discovered by scientists who were searching for something else. However, unlike many other advances in modern genetics DNA profiling has already had a major effect on the lives of thousands of ordinary people throughout the world. In 1984 Prof Alec Jeffreys of the University of Leicester in England  was studying the gene for myoglobin ,a protein that stores oxygen in the muscle. He found that part of the gene did not carry instructions for the manufacture of myoglobin ( non coding DNA sequence)  Instead, this bit of DNA consisted of an unusual sequence of bases repeated several times.Jeffreys realised these apparantly useless,harmless pieces of DNA could act as genetic markers for the myoglobin gene – helpful in tracking down its location on a particular chromosome. To his surprise Jefferys found that the sequence of non coding DNA from the myoglobin gene occurred in many different places throughout the human chromosome . Further investigation showed that each of the variable regions shared a common sequence of about 16 base pairs. The number of times this sequence occurred was apparantly unique to each individual . Prof. Jefferys was quick to realise that the technique could be used to establish with accuracy the identity and relatedness of individuals</a:t>
            </a:r>
          </a:p>
          <a:p>
            <a:pPr eaLnBrk="1" hangingPunct="1">
              <a:spcBef>
                <a:spcPct val="0"/>
              </a:spcBef>
            </a:pPr>
            <a:r>
              <a:rPr lang="en-IE">
                <a:latin typeface="Calibri" charset="0"/>
              </a:rPr>
              <a:t>Legal history – made in Nov 1984 when a Bristol man was sentenced to 8 yrs in jail for rape. First conviction based on evidence using the revolutionary tnew technique known as DNA fingerprinting ( matched blood with semen stains on the clothes of his victim)</a:t>
            </a:r>
            <a:endParaRPr lang="en-GB">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7C6AF3-CF61-D84A-A559-E2FDB4ED9CB2}" type="slidenum">
              <a:rPr lang="en-US" sz="1200"/>
              <a:pPr eaLnBrk="1" hangingPunct="1"/>
              <a:t>33</a:t>
            </a:fld>
            <a:endParaRPr lang="en-US" sz="1200"/>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3ABA79-5DCA-9749-AE39-CFA001B7AC56}" type="slidenum">
              <a:rPr lang="en-US" sz="1200"/>
              <a:pPr eaLnBrk="1" hangingPunct="1"/>
              <a:t>35</a:t>
            </a:fld>
            <a:endParaRPr lang="en-US" sz="1200"/>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3"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D5C186-26B3-7749-833A-6DE26CA19547}" type="slidenum">
              <a:rPr lang="en-US" sz="1200"/>
              <a:pPr eaLnBrk="1" hangingPunct="1"/>
              <a:t>36</a:t>
            </a:fld>
            <a:endParaRPr lang="en-US" sz="1200"/>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061AB7-C9FA-ED41-87E4-754B99ECB760}" type="slidenum">
              <a:rPr lang="en-US" sz="1200"/>
              <a:pPr eaLnBrk="1" hangingPunct="1"/>
              <a:t>37</a:t>
            </a:fld>
            <a:endParaRPr lang="en-US" sz="1200"/>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IE">
                <a:latin typeface="Footlight MT Light" charset="0"/>
              </a:rPr>
              <a:t>The  samples containing the restriction fragments produced in step 2 </a:t>
            </a:r>
          </a:p>
          <a:p>
            <a:pPr eaLnBrk="1" hangingPunct="1">
              <a:spcBef>
                <a:spcPct val="0"/>
              </a:spcBef>
            </a:pPr>
            <a:r>
              <a:rPr lang="en-IE">
                <a:latin typeface="Footlight MT Light" charset="0"/>
              </a:rPr>
              <a:t>are pipetted into individual wells in an agarose gel immersed in an alkaline buffer ( in an electrophoresis tank). Electrophoresis is started.</a:t>
            </a:r>
            <a:endParaRPr lang="en-GB">
              <a:latin typeface="Footlight MT Light"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2F2F2A-9925-CF47-A576-70DC85B7218C}" type="slidenum">
              <a:rPr lang="en-US" sz="1200"/>
              <a:pPr eaLnBrk="1" hangingPunct="1"/>
              <a:t>39</a:t>
            </a:fld>
            <a:endParaRPr lang="en-US" sz="1200"/>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E1AAD8-0CC0-9A40-B5F6-23A74B7EF148}" type="slidenum">
              <a:rPr lang="en-US" sz="1200"/>
              <a:pPr eaLnBrk="1" hangingPunct="1"/>
              <a:t>40</a:t>
            </a:fld>
            <a:endParaRPr lang="en-US" sz="1200"/>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sz="1200" dirty="0" smtClean="0">
                <a:latin typeface="Arial" charset="0"/>
              </a:rPr>
              <a:t>Genes only comprise about 3% of the DNA in human cells.</a:t>
            </a:r>
          </a:p>
          <a:p>
            <a:pPr eaLnBrk="1" hangingPunct="1">
              <a:lnSpc>
                <a:spcPct val="80000"/>
              </a:lnSpc>
            </a:pPr>
            <a:r>
              <a:rPr lang="en-US" sz="1200" dirty="0" smtClean="0">
                <a:latin typeface="Arial" charset="0"/>
              </a:rPr>
              <a:t>The rest of the DNA is said to be non-coding.</a:t>
            </a:r>
          </a:p>
          <a:p>
            <a:endParaRPr lang="en-US" dirty="0"/>
          </a:p>
        </p:txBody>
      </p:sp>
      <p:sp>
        <p:nvSpPr>
          <p:cNvPr id="4" name="Slide Number Placeholder 3"/>
          <p:cNvSpPr>
            <a:spLocks noGrp="1"/>
          </p:cNvSpPr>
          <p:nvPr>
            <p:ph type="sldNum" sz="quarter" idx="10"/>
          </p:nvPr>
        </p:nvSpPr>
        <p:spPr/>
        <p:txBody>
          <a:bodyPr/>
          <a:lstStyle/>
          <a:p>
            <a:pPr>
              <a:defRPr/>
            </a:pPr>
            <a:fld id="{7B055732-1C15-7A44-922B-5931C01D1A67}" type="slidenum">
              <a:rPr lang="en-US" smtClean="0"/>
              <a:pPr>
                <a:defRPr/>
              </a:pPr>
              <a:t>4</a:t>
            </a:fld>
            <a:endParaRPr lang="en-US"/>
          </a:p>
        </p:txBody>
      </p:sp>
    </p:spTree>
    <p:extLst>
      <p:ext uri="{BB962C8B-B14F-4D97-AF65-F5344CB8AC3E}">
        <p14:creationId xmlns:p14="http://schemas.microsoft.com/office/powerpoint/2010/main" val="3846824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417C20-AE9B-0A45-814C-990028A3959F}" type="slidenum">
              <a:rPr lang="en-US" sz="1200"/>
              <a:pPr eaLnBrk="1" hangingPunct="1"/>
              <a:t>41</a:t>
            </a:fld>
            <a:endParaRPr lang="en-US" sz="1200"/>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7" name="Rectangle 3"/>
          <p:cNvSpPr>
            <a:spLocks noGrp="1" noChangeArrowheads="1"/>
          </p:cNvSpPr>
          <p:nvPr>
            <p:ph type="body" idx="1"/>
          </p:nvPr>
        </p:nvSpPr>
        <p:spPr bwMode="auto">
          <a:xfrm>
            <a:off x="914400" y="4343400"/>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IE">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3A34ED-57BA-8A46-94FC-640DCF37BB87}" type="slidenum">
              <a:rPr lang="en-US" sz="1200"/>
              <a:pPr eaLnBrk="1" hangingPunct="1"/>
              <a:t>44</a:t>
            </a:fld>
            <a:endParaRPr lang="en-US" sz="1200"/>
          </a:p>
        </p:txBody>
      </p:sp>
      <p:sp>
        <p:nvSpPr>
          <p:cNvPr id="1054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IE">
                <a:latin typeface="Calibri" charset="0"/>
              </a:rPr>
              <a:t>Used in analysis of family relationships in disputed paternity and immigration cases.DNA profiling has also proved valuable in sea &amp; air accidents when victims are beyond recognition. </a:t>
            </a:r>
            <a:endParaRPr lang="en-GB">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71961B-5195-7547-A653-40F9EB5C62F7}" type="slidenum">
              <a:rPr lang="en-US" sz="1200"/>
              <a:pPr eaLnBrk="1" hangingPunct="1"/>
              <a:t>45</a:t>
            </a:fld>
            <a:endParaRPr lang="en-US" sz="1200"/>
          </a:p>
        </p:txBody>
      </p:sp>
      <p:sp>
        <p:nvSpPr>
          <p:cNvPr id="1034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dirty="0" smtClean="0"/>
              <a:t>Genetic or DNA screening </a:t>
            </a:r>
            <a:r>
              <a:rPr lang="en-GB" sz="1200" dirty="0" smtClean="0"/>
              <a:t>means that a person’s DNA can be tested to show the presence of normal or altered genes (which may cause disease).</a:t>
            </a:r>
          </a:p>
          <a:p>
            <a:r>
              <a:rPr lang="en-US" dirty="0" smtClean="0"/>
              <a:t>Build</a:t>
            </a:r>
            <a:r>
              <a:rPr lang="en-US" baseline="0" dirty="0" smtClean="0"/>
              <a:t> up of mucus in the lungs &amp; intestines. </a:t>
            </a:r>
            <a:endParaRPr lang="en-US" dirty="0"/>
          </a:p>
        </p:txBody>
      </p:sp>
      <p:sp>
        <p:nvSpPr>
          <p:cNvPr id="4" name="Slide Number Placeholder 3"/>
          <p:cNvSpPr>
            <a:spLocks noGrp="1"/>
          </p:cNvSpPr>
          <p:nvPr>
            <p:ph type="sldNum" sz="quarter" idx="10"/>
          </p:nvPr>
        </p:nvSpPr>
        <p:spPr/>
        <p:txBody>
          <a:bodyPr/>
          <a:lstStyle/>
          <a:p>
            <a:pPr>
              <a:defRPr/>
            </a:pPr>
            <a:fld id="{7B055732-1C15-7A44-922B-5931C01D1A67}" type="slidenum">
              <a:rPr lang="en-US" smtClean="0"/>
              <a:pPr>
                <a:defRPr/>
              </a:pPr>
              <a:t>46</a:t>
            </a:fld>
            <a:endParaRPr lang="en-US"/>
          </a:p>
        </p:txBody>
      </p:sp>
    </p:spTree>
    <p:extLst>
      <p:ext uri="{BB962C8B-B14F-4D97-AF65-F5344CB8AC3E}">
        <p14:creationId xmlns:p14="http://schemas.microsoft.com/office/powerpoint/2010/main" val="911231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08E9FC-ABE2-8247-88FA-4EF578FFC41D}" type="slidenum">
              <a:rPr lang="en-US" sz="1200"/>
              <a:pPr eaLnBrk="1" hangingPunct="1"/>
              <a:t>48</a:t>
            </a:fld>
            <a:endParaRPr lang="en-US" sz="1200"/>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3"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arenBoth"/>
            </a:pPr>
            <a:r>
              <a:rPr lang="en-IE" sz="1000">
                <a:latin typeface="Arial Narrow" charset="0"/>
              </a:rPr>
              <a:t>Forensic samples odf DNA are rarely pure. Typically bloodstains on clothing or furniture will be contaminated with all sorts of other material. DNA from fungi,bacteria can be present and show up in a fingerprint. DNA decays rapidly and so some of the DNA sites attacked by restriction enzymes may be lost or or cause them to cut in wrong places. Other contaminants may attach to the DNA fragments and weigh them down and shift bands to an unpredictable extent</a:t>
            </a:r>
          </a:p>
          <a:p>
            <a:pPr marL="228600" indent="-228600" eaLnBrk="1" hangingPunct="1">
              <a:spcBef>
                <a:spcPct val="0"/>
              </a:spcBef>
              <a:buFontTx/>
              <a:buAutoNum type="arabicParenBoth"/>
            </a:pPr>
            <a:r>
              <a:rPr lang="en-IE" sz="1000">
                <a:latin typeface="Arial Narrow" charset="0"/>
              </a:rPr>
              <a:t>Human beings collect,register and store the samples and therefore there is the possibility of human error. Accuracy has been challanged because segments rather than complete DNA strands are fingerprinted  and so a fingerprint may not be unique. Often tests carried out in private laboratories that may not follow uniform testing standards and quality control </a:t>
            </a:r>
          </a:p>
          <a:p>
            <a:pPr marL="228600" indent="-228600" eaLnBrk="1" hangingPunct="1">
              <a:spcBef>
                <a:spcPct val="0"/>
              </a:spcBef>
              <a:buFontTx/>
              <a:buAutoNum type="arabicParenBoth"/>
            </a:pPr>
            <a:r>
              <a:rPr lang="en-IE" sz="1000">
                <a:latin typeface="Arial Narrow" charset="0"/>
              </a:rPr>
              <a:t>(£) Band on electrophoresis gels are sometimes indistinct and can result in interpretation being a matter of opinion</a:t>
            </a:r>
          </a:p>
          <a:p>
            <a:pPr marL="228600" indent="-228600" eaLnBrk="1" hangingPunct="1">
              <a:spcBef>
                <a:spcPct val="0"/>
              </a:spcBef>
              <a:buFontTx/>
              <a:buAutoNum type="arabicParenBoth"/>
            </a:pPr>
            <a:r>
              <a:rPr lang="en-IE" sz="1000">
                <a:latin typeface="Arial Narrow" charset="0"/>
              </a:rPr>
              <a:t>If certain behaviours family relationships or physical characteristics are shown to have genetic roots a DNA database could offer the opportunity for discrimination</a:t>
            </a:r>
          </a:p>
          <a:p>
            <a:pPr marL="228600" indent="-228600" eaLnBrk="1" hangingPunct="1">
              <a:spcBef>
                <a:spcPct val="0"/>
              </a:spcBef>
              <a:buFontTx/>
              <a:buAutoNum type="arabicParenBoth"/>
            </a:pPr>
            <a:r>
              <a:rPr lang="en-IE" sz="1000">
                <a:latin typeface="Arial Narrow" charset="0"/>
              </a:rPr>
              <a:t>When DNA fing. Is used in a criminal investigation should the authorities be allowed to keep DNA records or samples from those people not proven guilty or those who are proven guilty.</a:t>
            </a:r>
          </a:p>
          <a:p>
            <a:pPr marL="228600" indent="-228600" eaLnBrk="1" hangingPunct="1">
              <a:spcBef>
                <a:spcPct val="0"/>
              </a:spcBef>
              <a:buFontTx/>
              <a:buAutoNum type="arabicParenBoth"/>
            </a:pPr>
            <a:r>
              <a:rPr lang="en-IE" sz="1000">
                <a:latin typeface="Arial Narrow" charset="0"/>
              </a:rPr>
              <a:t>What org. might want to use and be prepared to pay for DNA Fing.</a:t>
            </a:r>
          </a:p>
          <a:p>
            <a:pPr marL="228600" indent="-228600" eaLnBrk="1" hangingPunct="1">
              <a:spcBef>
                <a:spcPct val="0"/>
              </a:spcBef>
              <a:buFontTx/>
              <a:buAutoNum type="arabicParenBoth"/>
            </a:pPr>
            <a:r>
              <a:rPr lang="en-IE" sz="1000">
                <a:latin typeface="Arial Narrow" charset="0"/>
              </a:rPr>
              <a:t>The distribution of allele frequencies in various VNTR loci can vary among different ethnic groups</a:t>
            </a:r>
          </a:p>
          <a:p>
            <a:pPr marL="228600" indent="-228600" eaLnBrk="1" hangingPunct="1">
              <a:spcBef>
                <a:spcPct val="0"/>
              </a:spcBef>
              <a:buFontTx/>
              <a:buAutoNum type="arabicParenBoth"/>
            </a:pPr>
            <a:endParaRPr lang="en-GB" sz="1000">
              <a:latin typeface="Arial Narrow"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0CC0C6F-327B-3F4E-B2DF-8CF291DC6DE5}" type="slidenum">
              <a:rPr lang="en-GB">
                <a:latin typeface="Calibri" charset="0"/>
              </a:rPr>
              <a:pPr eaLnBrk="1" hangingPunct="1"/>
              <a:t>51</a:t>
            </a:fld>
            <a:endParaRPr lang="en-GB">
              <a:latin typeface="Calibri"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atin typeface="Times New Roman" charset="0"/>
            </a:endParaRPr>
          </a:p>
        </p:txBody>
      </p:sp>
      <p:sp>
        <p:nvSpPr>
          <p:cNvPr id="119810" name="Rectangle 3"/>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charset="0"/>
              <a:buNone/>
            </a:pPr>
            <a:r>
              <a:rPr lang="en-US" sz="1200" dirty="0" smtClean="0">
                <a:latin typeface="Arial" charset="0"/>
                <a:cs typeface="Arial" charset="0"/>
              </a:rPr>
              <a:t>Cell produces a protein</a:t>
            </a:r>
          </a:p>
          <a:p>
            <a:pPr eaLnBrk="1" hangingPunct="1">
              <a:buFont typeface="Arial" charset="0"/>
              <a:buNone/>
            </a:pPr>
            <a:r>
              <a:rPr lang="en-US" sz="1200" dirty="0" smtClean="0">
                <a:latin typeface="Arial" charset="0"/>
                <a:cs typeface="Arial" charset="0"/>
              </a:rPr>
              <a:t>–Occurs at the ribosome in the cytoplasm where the cell keeps its supply of </a:t>
            </a:r>
            <a:r>
              <a:rPr lang="en-US" sz="1200" dirty="0" err="1" smtClean="0">
                <a:latin typeface="Arial" charset="0"/>
                <a:cs typeface="Arial" charset="0"/>
              </a:rPr>
              <a:t>tRNA</a:t>
            </a:r>
            <a:endParaRPr lang="en-US" sz="1200" dirty="0" smtClean="0">
              <a:latin typeface="Arial" charset="0"/>
              <a:cs typeface="Arial" charset="0"/>
            </a:endParaRPr>
          </a:p>
          <a:p>
            <a:pPr eaLnBrk="1" hangingPunct="1">
              <a:buFont typeface="Arial" charset="0"/>
              <a:buNone/>
            </a:pPr>
            <a:endParaRPr lang="en-US" sz="1200" dirty="0" smtClean="0">
              <a:latin typeface="Arial" charset="0"/>
              <a:cs typeface="Arial" charset="0"/>
            </a:endParaRPr>
          </a:p>
          <a:p>
            <a:pPr eaLnBrk="1" hangingPunct="1">
              <a:buFont typeface="Arial" charset="0"/>
              <a:buNone/>
            </a:pPr>
            <a:r>
              <a:rPr lang="en-US" sz="1200" b="1" dirty="0" smtClean="0">
                <a:latin typeface="Arial" charset="0"/>
                <a:cs typeface="Arial" charset="0"/>
              </a:rPr>
              <a:t>Tools of translation (in addition to mRNA)</a:t>
            </a:r>
          </a:p>
          <a:p>
            <a:pPr eaLnBrk="1" hangingPunct="1">
              <a:buFont typeface="Arial" charset="0"/>
              <a:buNone/>
            </a:pPr>
            <a:r>
              <a:rPr lang="en-US" sz="1200" dirty="0" smtClean="0">
                <a:latin typeface="Arial" charset="0"/>
                <a:cs typeface="Arial" charset="0"/>
              </a:rPr>
              <a:t>– </a:t>
            </a:r>
            <a:r>
              <a:rPr lang="en-US" sz="1200" dirty="0" err="1" smtClean="0">
                <a:latin typeface="Arial" charset="0"/>
                <a:cs typeface="Arial" charset="0"/>
              </a:rPr>
              <a:t>tRNA</a:t>
            </a:r>
            <a:endParaRPr lang="en-US" sz="1200" dirty="0" smtClean="0">
              <a:latin typeface="Arial" charset="0"/>
              <a:cs typeface="Arial" charset="0"/>
            </a:endParaRPr>
          </a:p>
          <a:p>
            <a:pPr eaLnBrk="1" hangingPunct="1">
              <a:buFont typeface="Arial" charset="0"/>
              <a:buNone/>
            </a:pPr>
            <a:r>
              <a:rPr lang="en-US" sz="1200" dirty="0" smtClean="0">
                <a:latin typeface="Arial" charset="0"/>
                <a:cs typeface="Arial" charset="0"/>
              </a:rPr>
              <a:t>– Ribosomes (rRNA)</a:t>
            </a:r>
          </a:p>
        </p:txBody>
      </p:sp>
      <p:sp>
        <p:nvSpPr>
          <p:cNvPr id="4" name="Slide Number Placeholder 3"/>
          <p:cNvSpPr>
            <a:spLocks noGrp="1"/>
          </p:cNvSpPr>
          <p:nvPr>
            <p:ph type="sldNum" sz="quarter" idx="10"/>
          </p:nvPr>
        </p:nvSpPr>
        <p:spPr/>
        <p:txBody>
          <a:bodyPr/>
          <a:lstStyle/>
          <a:p>
            <a:pPr>
              <a:defRPr/>
            </a:pPr>
            <a:fld id="{7B055732-1C15-7A44-922B-5931C01D1A67}" type="slidenum">
              <a:rPr lang="en-US" smtClean="0"/>
              <a:pPr>
                <a:defRPr/>
              </a:pPr>
              <a:t>62</a:t>
            </a:fld>
            <a:endParaRPr lang="en-US"/>
          </a:p>
        </p:txBody>
      </p:sp>
    </p:spTree>
    <p:extLst>
      <p:ext uri="{BB962C8B-B14F-4D97-AF65-F5344CB8AC3E}">
        <p14:creationId xmlns:p14="http://schemas.microsoft.com/office/powerpoint/2010/main" val="1852418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CC5E1E1-FC19-5743-821C-16C052246B6E}" type="slidenum">
              <a:rPr lang="en-GB">
                <a:latin typeface="Calibri" charset="0"/>
              </a:rPr>
              <a:pPr eaLnBrk="1" hangingPunct="1"/>
              <a:t>65</a:t>
            </a:fld>
            <a:endParaRPr lang="en-GB">
              <a:latin typeface="Calibri"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17E692C-570C-9247-9101-244988BCC4CD}" type="slidenum">
              <a:rPr lang="en-GB">
                <a:latin typeface="Calibri" charset="0"/>
              </a:rPr>
              <a:pPr eaLnBrk="1" hangingPunct="1"/>
              <a:t>66</a:t>
            </a:fld>
            <a:endParaRPr lang="en-GB">
              <a:latin typeface="Calibri"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 Things You Should Know About Genetics is an animated film that presents fundamental background information about genetics, as well as offering some quirky but interesting facts about DNA, genes and genetics. It was created to be an upbeat, fun educational short film to initiate and draw interest to this sometimes daunting and seemingly complex subject matter.</a:t>
            </a:r>
            <a:endParaRPr lang="en-US" dirty="0"/>
          </a:p>
        </p:txBody>
      </p:sp>
      <p:sp>
        <p:nvSpPr>
          <p:cNvPr id="4" name="Slide Number Placeholder 3"/>
          <p:cNvSpPr>
            <a:spLocks noGrp="1"/>
          </p:cNvSpPr>
          <p:nvPr>
            <p:ph type="sldNum" sz="quarter" idx="10"/>
          </p:nvPr>
        </p:nvSpPr>
        <p:spPr/>
        <p:txBody>
          <a:bodyPr/>
          <a:lstStyle/>
          <a:p>
            <a:pPr>
              <a:defRPr/>
            </a:pPr>
            <a:fld id="{7B055732-1C15-7A44-922B-5931C01D1A67}" type="slidenum">
              <a:rPr lang="en-US" smtClean="0"/>
              <a:pPr>
                <a:defRPr/>
              </a:pPr>
              <a:t>5</a:t>
            </a:fld>
            <a:endParaRPr lang="en-US"/>
          </a:p>
        </p:txBody>
      </p:sp>
    </p:spTree>
    <p:extLst>
      <p:ext uri="{BB962C8B-B14F-4D97-AF65-F5344CB8AC3E}">
        <p14:creationId xmlns:p14="http://schemas.microsoft.com/office/powerpoint/2010/main" val="319622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B84031C-B382-9042-A643-F3748C18DCD2}" type="slidenum">
              <a:rPr lang="en-GB">
                <a:latin typeface="Calibri" charset="0"/>
              </a:rPr>
              <a:pPr eaLnBrk="1" hangingPunct="1"/>
              <a:t>67</a:t>
            </a:fld>
            <a:endParaRPr lang="en-GB">
              <a:latin typeface="Calibri"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Arial" charset="0"/>
              </a:rPr>
              <a:t>Characteristics </a:t>
            </a:r>
            <a:r>
              <a:rPr lang="en-US" dirty="0" smtClean="0">
                <a:latin typeface="Arial" charset="0"/>
              </a:rPr>
              <a:t>arise from the interaction of genes and their environment.</a:t>
            </a:r>
          </a:p>
          <a:p>
            <a:endParaRPr lang="en-US" dirty="0"/>
          </a:p>
        </p:txBody>
      </p:sp>
      <p:sp>
        <p:nvSpPr>
          <p:cNvPr id="4" name="Slide Number Placeholder 3"/>
          <p:cNvSpPr>
            <a:spLocks noGrp="1"/>
          </p:cNvSpPr>
          <p:nvPr>
            <p:ph type="sldNum" sz="quarter" idx="10"/>
          </p:nvPr>
        </p:nvSpPr>
        <p:spPr/>
        <p:txBody>
          <a:bodyPr/>
          <a:lstStyle/>
          <a:p>
            <a:pPr>
              <a:defRPr/>
            </a:pPr>
            <a:fld id="{7B055732-1C15-7A44-922B-5931C01D1A67}" type="slidenum">
              <a:rPr lang="en-US" smtClean="0"/>
              <a:pPr>
                <a:defRPr/>
              </a:pPr>
              <a:t>6</a:t>
            </a:fld>
            <a:endParaRPr lang="en-US"/>
          </a:p>
        </p:txBody>
      </p:sp>
    </p:spTree>
    <p:extLst>
      <p:ext uri="{BB962C8B-B14F-4D97-AF65-F5344CB8AC3E}">
        <p14:creationId xmlns:p14="http://schemas.microsoft.com/office/powerpoint/2010/main" val="741204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B8A644-1496-6D4F-B28A-0988E3FC7C95}" type="slidenum">
              <a:rPr lang="en-IE" sz="1200"/>
              <a:pPr eaLnBrk="1" hangingPunct="1"/>
              <a:t>7</a:t>
            </a:fld>
            <a:endParaRPr lang="en-IE" sz="1200"/>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IE" sz="1200" dirty="0" smtClean="0">
                <a:cs typeface="Arial" charset="0"/>
              </a:rPr>
              <a:t>Chromosomes contain a number of genes arranged along the DNA of the chromosome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IE" sz="1200" dirty="0" smtClean="0">
              <a:cs typeface="Arial" charset="0"/>
            </a:endParaRPr>
          </a:p>
          <a:p>
            <a:pPr eaLnBrk="1" hangingPunct="1">
              <a:lnSpc>
                <a:spcPct val="80000"/>
              </a:lnSpc>
            </a:pPr>
            <a:r>
              <a:rPr lang="en-US" sz="1200" b="1" dirty="0" smtClean="0">
                <a:latin typeface="Arial" charset="0"/>
              </a:rPr>
              <a:t>Chromosomes </a:t>
            </a:r>
          </a:p>
          <a:p>
            <a:pPr eaLnBrk="1" hangingPunct="1">
              <a:lnSpc>
                <a:spcPct val="80000"/>
              </a:lnSpc>
              <a:buFontTx/>
              <a:buNone/>
            </a:pPr>
            <a:r>
              <a:rPr lang="en-US" sz="1200" dirty="0" smtClean="0">
                <a:latin typeface="Arial" charset="0"/>
              </a:rPr>
              <a:t>	are made of DNA and protein.</a:t>
            </a:r>
          </a:p>
          <a:p>
            <a:pPr eaLnBrk="1" hangingPunct="1">
              <a:lnSpc>
                <a:spcPct val="80000"/>
              </a:lnSpc>
            </a:pPr>
            <a:r>
              <a:rPr lang="en-US" sz="1200" dirty="0" smtClean="0">
                <a:latin typeface="Arial" charset="0"/>
              </a:rPr>
              <a:t>Genes only comprise about 3% of the DNA in human cells.</a:t>
            </a:r>
          </a:p>
          <a:p>
            <a:pPr eaLnBrk="1" hangingPunct="1">
              <a:lnSpc>
                <a:spcPct val="80000"/>
              </a:lnSpc>
            </a:pPr>
            <a:r>
              <a:rPr lang="en-US" sz="1200" dirty="0" smtClean="0">
                <a:latin typeface="Arial" charset="0"/>
              </a:rPr>
              <a:t>The rest of the DNA is said to be non-coding.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B055732-1C15-7A44-922B-5931C01D1A67}" type="slidenum">
              <a:rPr lang="en-US" smtClean="0"/>
              <a:pPr>
                <a:defRPr/>
              </a:pPr>
              <a:t>8</a:t>
            </a:fld>
            <a:endParaRPr lang="en-US"/>
          </a:p>
        </p:txBody>
      </p:sp>
    </p:spTree>
    <p:extLst>
      <p:ext uri="{BB962C8B-B14F-4D97-AF65-F5344CB8AC3E}">
        <p14:creationId xmlns:p14="http://schemas.microsoft.com/office/powerpoint/2010/main" val="3959602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GB" sz="1200" b="1" dirty="0" smtClean="0"/>
              <a:t>Most of the DNA </a:t>
            </a:r>
            <a:r>
              <a:rPr lang="en-GB" sz="1200" dirty="0" smtClean="0"/>
              <a:t>in a chromosome does not code for any amino acids.</a:t>
            </a:r>
          </a:p>
          <a:p>
            <a:pPr eaLnBrk="1" hangingPunct="1">
              <a:spcBef>
                <a:spcPct val="50000"/>
              </a:spcBef>
            </a:pPr>
            <a:r>
              <a:rPr lang="en-GB" sz="1200" dirty="0" smtClean="0"/>
              <a:t>Some of this non-coding DNA is found between the genes and some is found in the genes.</a:t>
            </a:r>
          </a:p>
          <a:p>
            <a:endParaRPr lang="en-US" dirty="0"/>
          </a:p>
        </p:txBody>
      </p:sp>
      <p:sp>
        <p:nvSpPr>
          <p:cNvPr id="4" name="Slide Number Placeholder 3"/>
          <p:cNvSpPr>
            <a:spLocks noGrp="1"/>
          </p:cNvSpPr>
          <p:nvPr>
            <p:ph type="sldNum" sz="quarter" idx="10"/>
          </p:nvPr>
        </p:nvSpPr>
        <p:spPr/>
        <p:txBody>
          <a:bodyPr/>
          <a:lstStyle/>
          <a:p>
            <a:pPr>
              <a:defRPr/>
            </a:pPr>
            <a:fld id="{7B055732-1C15-7A44-922B-5931C01D1A67}" type="slidenum">
              <a:rPr lang="en-US" smtClean="0"/>
              <a:pPr>
                <a:defRPr/>
              </a:pPr>
              <a:t>10</a:t>
            </a:fld>
            <a:endParaRPr lang="en-US"/>
          </a:p>
        </p:txBody>
      </p:sp>
    </p:spTree>
    <p:extLst>
      <p:ext uri="{BB962C8B-B14F-4D97-AF65-F5344CB8AC3E}">
        <p14:creationId xmlns:p14="http://schemas.microsoft.com/office/powerpoint/2010/main" val="32475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IE" sz="1200" dirty="0" smtClean="0">
                <a:latin typeface="Arial"/>
                <a:cs typeface="Arial"/>
              </a:rPr>
              <a:t>Carries and passes on genetic information</a:t>
            </a:r>
          </a:p>
          <a:p>
            <a:endParaRPr lang="en-US" dirty="0"/>
          </a:p>
        </p:txBody>
      </p:sp>
      <p:sp>
        <p:nvSpPr>
          <p:cNvPr id="4" name="Slide Number Placeholder 3"/>
          <p:cNvSpPr>
            <a:spLocks noGrp="1"/>
          </p:cNvSpPr>
          <p:nvPr>
            <p:ph type="sldNum" sz="quarter" idx="10"/>
          </p:nvPr>
        </p:nvSpPr>
        <p:spPr/>
        <p:txBody>
          <a:bodyPr/>
          <a:lstStyle/>
          <a:p>
            <a:pPr>
              <a:defRPr/>
            </a:pPr>
            <a:fld id="{7B055732-1C15-7A44-922B-5931C01D1A67}" type="slidenum">
              <a:rPr lang="en-US" smtClean="0"/>
              <a:pPr>
                <a:defRPr/>
              </a:pPr>
              <a:t>15</a:t>
            </a:fld>
            <a:endParaRPr lang="en-US"/>
          </a:p>
        </p:txBody>
      </p:sp>
    </p:spTree>
    <p:extLst>
      <p:ext uri="{BB962C8B-B14F-4D97-AF65-F5344CB8AC3E}">
        <p14:creationId xmlns:p14="http://schemas.microsoft.com/office/powerpoint/2010/main" val="3227073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Find out about the basics of cells, chromosomes, and the genes contained in your DNA.</a:t>
            </a:r>
          </a:p>
          <a:p>
            <a:endParaRPr lang="en-US" dirty="0"/>
          </a:p>
        </p:txBody>
      </p:sp>
      <p:sp>
        <p:nvSpPr>
          <p:cNvPr id="4" name="Slide Number Placeholder 3"/>
          <p:cNvSpPr>
            <a:spLocks noGrp="1"/>
          </p:cNvSpPr>
          <p:nvPr>
            <p:ph type="sldNum" sz="quarter" idx="10"/>
          </p:nvPr>
        </p:nvSpPr>
        <p:spPr/>
        <p:txBody>
          <a:bodyPr/>
          <a:lstStyle/>
          <a:p>
            <a:pPr>
              <a:defRPr/>
            </a:pPr>
            <a:fld id="{7B055732-1C15-7A44-922B-5931C01D1A67}" type="slidenum">
              <a:rPr lang="en-US" smtClean="0"/>
              <a:pPr>
                <a:defRPr/>
              </a:pPr>
              <a:t>18</a:t>
            </a:fld>
            <a:endParaRPr lang="en-US"/>
          </a:p>
        </p:txBody>
      </p:sp>
    </p:spTree>
    <p:extLst>
      <p:ext uri="{BB962C8B-B14F-4D97-AF65-F5344CB8AC3E}">
        <p14:creationId xmlns:p14="http://schemas.microsoft.com/office/powerpoint/2010/main" val="898217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B1A949-89E0-C644-866C-515C91551263}" type="slidenum">
              <a:rPr lang="en-US" smtClean="0"/>
              <a:pPr>
                <a:defRPr/>
              </a:pPr>
              <a:t>‹#›</a:t>
            </a:fld>
            <a:endParaRPr lang="en-US"/>
          </a:p>
        </p:txBody>
      </p:sp>
    </p:spTree>
    <p:extLst>
      <p:ext uri="{BB962C8B-B14F-4D97-AF65-F5344CB8AC3E}">
        <p14:creationId xmlns:p14="http://schemas.microsoft.com/office/powerpoint/2010/main" val="140938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AACBCE-774E-D648-88DE-06CED29BB1BC}" type="slidenum">
              <a:rPr lang="en-US" smtClean="0"/>
              <a:pPr>
                <a:defRPr/>
              </a:pPr>
              <a:t>‹#›</a:t>
            </a:fld>
            <a:endParaRPr lang="en-US"/>
          </a:p>
        </p:txBody>
      </p:sp>
    </p:spTree>
    <p:extLst>
      <p:ext uri="{BB962C8B-B14F-4D97-AF65-F5344CB8AC3E}">
        <p14:creationId xmlns:p14="http://schemas.microsoft.com/office/powerpoint/2010/main" val="62030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82B368-4C0C-B142-B561-B15F5D8087CB}" type="slidenum">
              <a:rPr lang="en-US" smtClean="0"/>
              <a:pPr>
                <a:defRPr/>
              </a:pPr>
              <a:t>‹#›</a:t>
            </a:fld>
            <a:endParaRPr lang="en-US"/>
          </a:p>
        </p:txBody>
      </p:sp>
    </p:spTree>
    <p:extLst>
      <p:ext uri="{BB962C8B-B14F-4D97-AF65-F5344CB8AC3E}">
        <p14:creationId xmlns:p14="http://schemas.microsoft.com/office/powerpoint/2010/main" val="3237839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normAutofit/>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F633270-9DF0-B14E-9745-4E8501B0E4A8}" type="slidenum">
              <a:rPr lang="en-US"/>
              <a:pPr>
                <a:defRPr/>
              </a:pPr>
              <a:t>‹#›</a:t>
            </a:fld>
            <a:endParaRPr lang="en-US"/>
          </a:p>
        </p:txBody>
      </p:sp>
    </p:spTree>
    <p:extLst>
      <p:ext uri="{BB962C8B-B14F-4D97-AF65-F5344CB8AC3E}">
        <p14:creationId xmlns:p14="http://schemas.microsoft.com/office/powerpoint/2010/main" val="1644527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normAutofit/>
          </a:bodyPr>
          <a:lstStyle/>
          <a:p>
            <a:pPr lvl="0"/>
            <a:endParaRPr lang="en-US" noProof="0" smtClean="0"/>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E00C7B2-7111-294C-A2D5-7548807815DB}" type="slidenum">
              <a:rPr lang="en-US"/>
              <a:pPr>
                <a:defRPr/>
              </a:pPr>
              <a:t>‹#›</a:t>
            </a:fld>
            <a:endParaRPr lang="en-US"/>
          </a:p>
        </p:txBody>
      </p:sp>
    </p:spTree>
    <p:extLst>
      <p:ext uri="{BB962C8B-B14F-4D97-AF65-F5344CB8AC3E}">
        <p14:creationId xmlns:p14="http://schemas.microsoft.com/office/powerpoint/2010/main" val="2409917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0C60848-AFDA-0648-BFEB-4C99E71443E0}" type="slidenum">
              <a:rPr lang="en-US"/>
              <a:pPr>
                <a:defRPr/>
              </a:pPr>
              <a:t>‹#›</a:t>
            </a:fld>
            <a:endParaRPr lang="en-US"/>
          </a:p>
        </p:txBody>
      </p:sp>
    </p:spTree>
    <p:extLst>
      <p:ext uri="{BB962C8B-B14F-4D97-AF65-F5344CB8AC3E}">
        <p14:creationId xmlns:p14="http://schemas.microsoft.com/office/powerpoint/2010/main" val="2957938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4FF3E6-DAB3-F448-8074-6C4C1505794F}" type="slidenum">
              <a:rPr lang="en-US"/>
              <a:pPr/>
              <a:t>‹#›</a:t>
            </a:fld>
            <a:endParaRPr lang="en-US"/>
          </a:p>
        </p:txBody>
      </p:sp>
    </p:spTree>
    <p:extLst>
      <p:ext uri="{BB962C8B-B14F-4D97-AF65-F5344CB8AC3E}">
        <p14:creationId xmlns:p14="http://schemas.microsoft.com/office/powerpoint/2010/main" val="4264197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F4752A7-C3D0-6040-BE03-B86D5E0E02AC}" type="slidenum">
              <a:rPr lang="en-US"/>
              <a:pPr/>
              <a:t>‹#›</a:t>
            </a:fld>
            <a:endParaRPr lang="en-US"/>
          </a:p>
        </p:txBody>
      </p:sp>
    </p:spTree>
    <p:extLst>
      <p:ext uri="{BB962C8B-B14F-4D97-AF65-F5344CB8AC3E}">
        <p14:creationId xmlns:p14="http://schemas.microsoft.com/office/powerpoint/2010/main" val="179419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19E2FD-E1D2-4B40-9AD2-FCEF39F17EDA}" type="slidenum">
              <a:rPr lang="en-US"/>
              <a:pPr/>
              <a:t>‹#›</a:t>
            </a:fld>
            <a:endParaRPr lang="en-US"/>
          </a:p>
        </p:txBody>
      </p:sp>
    </p:spTree>
    <p:extLst>
      <p:ext uri="{BB962C8B-B14F-4D97-AF65-F5344CB8AC3E}">
        <p14:creationId xmlns:p14="http://schemas.microsoft.com/office/powerpoint/2010/main" val="1332996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pPr/>
              <a:t>‹#›</a:t>
            </a:fld>
            <a:endParaRPr lang="en-US"/>
          </a:p>
        </p:txBody>
      </p:sp>
    </p:spTree>
    <p:extLst>
      <p:ext uri="{BB962C8B-B14F-4D97-AF65-F5344CB8AC3E}">
        <p14:creationId xmlns:p14="http://schemas.microsoft.com/office/powerpoint/2010/main" val="1954222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pPr/>
              <a:t>‹#›</a:t>
            </a:fld>
            <a:endParaRPr lang="en-US"/>
          </a:p>
        </p:txBody>
      </p:sp>
    </p:spTree>
    <p:extLst>
      <p:ext uri="{BB962C8B-B14F-4D97-AF65-F5344CB8AC3E}">
        <p14:creationId xmlns:p14="http://schemas.microsoft.com/office/powerpoint/2010/main" val="377551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FE6C12-916A-7B48-A13C-14E60BFFF968}" type="slidenum">
              <a:rPr lang="en-US" smtClean="0"/>
              <a:pPr>
                <a:defRPr/>
              </a:pPr>
              <a:t>‹#›</a:t>
            </a:fld>
            <a:endParaRPr lang="en-US"/>
          </a:p>
        </p:txBody>
      </p:sp>
    </p:spTree>
    <p:extLst>
      <p:ext uri="{BB962C8B-B14F-4D97-AF65-F5344CB8AC3E}">
        <p14:creationId xmlns:p14="http://schemas.microsoft.com/office/powerpoint/2010/main" val="534697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pPr/>
              <a:t>‹#›</a:t>
            </a:fld>
            <a:endParaRPr lang="en-US"/>
          </a:p>
        </p:txBody>
      </p:sp>
    </p:spTree>
    <p:extLst>
      <p:ext uri="{BB962C8B-B14F-4D97-AF65-F5344CB8AC3E}">
        <p14:creationId xmlns:p14="http://schemas.microsoft.com/office/powerpoint/2010/main" val="2308428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pPr/>
              <a:t>‹#›</a:t>
            </a:fld>
            <a:endParaRPr lang="en-US"/>
          </a:p>
        </p:txBody>
      </p:sp>
    </p:spTree>
    <p:extLst>
      <p:ext uri="{BB962C8B-B14F-4D97-AF65-F5344CB8AC3E}">
        <p14:creationId xmlns:p14="http://schemas.microsoft.com/office/powerpoint/2010/main" val="2255309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pPr/>
              <a:t>‹#›</a:t>
            </a:fld>
            <a:endParaRPr lang="en-US"/>
          </a:p>
        </p:txBody>
      </p:sp>
    </p:spTree>
    <p:extLst>
      <p:ext uri="{BB962C8B-B14F-4D97-AF65-F5344CB8AC3E}">
        <p14:creationId xmlns:p14="http://schemas.microsoft.com/office/powerpoint/2010/main" val="4231134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pPr/>
              <a:t>‹#›</a:t>
            </a:fld>
            <a:endParaRPr lang="en-US"/>
          </a:p>
        </p:txBody>
      </p:sp>
    </p:spTree>
    <p:extLst>
      <p:ext uri="{BB962C8B-B14F-4D97-AF65-F5344CB8AC3E}">
        <p14:creationId xmlns:p14="http://schemas.microsoft.com/office/powerpoint/2010/main" val="3924584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8B1A949-89E0-C644-866C-515C9155126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8729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AFE6C12-916A-7B48-A13C-14E60BFFF9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4794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FA2A16C-8B23-774F-86D6-6945E15EB28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0609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36016C0-DE23-EB4A-8EF0-1611D4C893B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3608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F9B841E4-17B1-C546-8728-A3E5695A428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1246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8EAF608-0191-F745-8DF0-38A589293D0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039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A2A16C-8B23-774F-86D6-6945E15EB282}" type="slidenum">
              <a:rPr lang="en-US" smtClean="0"/>
              <a:pPr>
                <a:defRPr/>
              </a:pPr>
              <a:t>‹#›</a:t>
            </a:fld>
            <a:endParaRPr lang="en-US"/>
          </a:p>
        </p:txBody>
      </p:sp>
    </p:spTree>
    <p:extLst>
      <p:ext uri="{BB962C8B-B14F-4D97-AF65-F5344CB8AC3E}">
        <p14:creationId xmlns:p14="http://schemas.microsoft.com/office/powerpoint/2010/main" val="3617083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98F00F62-8BB0-A44B-B037-138AF9D56AC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9112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A97FFA0-B0EE-9F4C-BCDC-CDD8CEDA331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6648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FAB47EA-6D9B-AB40-B929-D013DB595D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0342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AACBCE-774E-D648-88DE-06CED29BB1B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1353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282B368-4C0C-B142-B561-B15F5D8087C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5879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normAutofit/>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17"/>
          <p:cNvSpPr>
            <a:spLocks noGrp="1"/>
          </p:cNvSpPr>
          <p:nvPr>
            <p:ph type="sldNum" sz="quarter" idx="12"/>
          </p:nvPr>
        </p:nvSpPr>
        <p:spPr/>
        <p:txBody>
          <a:bodyPr/>
          <a:lstStyle>
            <a:lvl1pPr>
              <a:defRPr/>
            </a:lvl1pPr>
          </a:lstStyle>
          <a:p>
            <a:pPr>
              <a:defRPr/>
            </a:pPr>
            <a:fld id="{AF633270-9DF0-B14E-9745-4E8501B0E4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2200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normAutofit/>
          </a:bodyPr>
          <a:lstStyle/>
          <a:p>
            <a:pPr lvl="0"/>
            <a:endParaRPr lang="en-US" noProof="0" smtClean="0"/>
          </a:p>
        </p:txBody>
      </p:sp>
      <p:sp>
        <p:nvSpPr>
          <p:cNvPr id="5"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17"/>
          <p:cNvSpPr>
            <a:spLocks noGrp="1"/>
          </p:cNvSpPr>
          <p:nvPr>
            <p:ph type="sldNum" sz="quarter" idx="12"/>
          </p:nvPr>
        </p:nvSpPr>
        <p:spPr/>
        <p:txBody>
          <a:bodyPr/>
          <a:lstStyle>
            <a:lvl1pPr>
              <a:defRPr/>
            </a:lvl1pPr>
          </a:lstStyle>
          <a:p>
            <a:pPr>
              <a:defRPr/>
            </a:pPr>
            <a:fld id="{9E00C7B2-7111-294C-A2D5-7548807815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45252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17"/>
          <p:cNvSpPr>
            <a:spLocks noGrp="1"/>
          </p:cNvSpPr>
          <p:nvPr>
            <p:ph type="sldNum" sz="quarter" idx="12"/>
          </p:nvPr>
        </p:nvSpPr>
        <p:spPr/>
        <p:txBody>
          <a:bodyPr/>
          <a:lstStyle>
            <a:lvl1pPr>
              <a:defRPr/>
            </a:lvl1pPr>
          </a:lstStyle>
          <a:p>
            <a:pPr>
              <a:defRPr/>
            </a:pPr>
            <a:fld id="{60C60848-AFDA-0648-BFEB-4C99E71443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8592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724FF3E6-DAB3-F448-8074-6C4C150579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814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2F4752A7-C3D0-6040-BE03-B86D5E0E02A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867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36016C0-DE23-EB4A-8EF0-1611D4C893B4}" type="slidenum">
              <a:rPr lang="en-US" smtClean="0"/>
              <a:pPr>
                <a:defRPr/>
              </a:pPr>
              <a:t>‹#›</a:t>
            </a:fld>
            <a:endParaRPr lang="en-US"/>
          </a:p>
        </p:txBody>
      </p:sp>
    </p:spTree>
    <p:extLst>
      <p:ext uri="{BB962C8B-B14F-4D97-AF65-F5344CB8AC3E}">
        <p14:creationId xmlns:p14="http://schemas.microsoft.com/office/powerpoint/2010/main" val="20149747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2F4752A7-C3D0-6040-BE03-B86D5E0E02A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6151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2F4752A7-C3D0-6040-BE03-B86D5E0E02A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832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7A19E2FD-E1D2-4B40-9AD2-FCEF39F17ED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451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315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1730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9711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0916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329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6954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191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9B841E4-17B1-C546-8728-A3E5695A4280}" type="slidenum">
              <a:rPr lang="en-US" smtClean="0"/>
              <a:pPr>
                <a:defRPr/>
              </a:pPr>
              <a:t>‹#›</a:t>
            </a:fld>
            <a:endParaRPr lang="en-US"/>
          </a:p>
        </p:txBody>
      </p:sp>
    </p:spTree>
    <p:extLst>
      <p:ext uri="{BB962C8B-B14F-4D97-AF65-F5344CB8AC3E}">
        <p14:creationId xmlns:p14="http://schemas.microsoft.com/office/powerpoint/2010/main" val="16888053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1641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490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73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240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492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0585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0576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9123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4497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7B0C05F3-B46D-8442-BADC-B4AB56C6926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57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EAF608-0191-F745-8DF0-38A589293D0E}" type="slidenum">
              <a:rPr lang="en-US" smtClean="0"/>
              <a:pPr>
                <a:defRPr/>
              </a:pPr>
              <a:t>‹#›</a:t>
            </a:fld>
            <a:endParaRPr lang="en-US"/>
          </a:p>
        </p:txBody>
      </p:sp>
    </p:spTree>
    <p:extLst>
      <p:ext uri="{BB962C8B-B14F-4D97-AF65-F5344CB8AC3E}">
        <p14:creationId xmlns:p14="http://schemas.microsoft.com/office/powerpoint/2010/main" val="3274064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8F00F62-8BB0-A44B-B037-138AF9D56AC9}" type="slidenum">
              <a:rPr lang="en-US" smtClean="0"/>
              <a:pPr>
                <a:defRPr/>
              </a:pPr>
              <a:t>‹#›</a:t>
            </a:fld>
            <a:endParaRPr lang="en-US"/>
          </a:p>
        </p:txBody>
      </p:sp>
    </p:spTree>
    <p:extLst>
      <p:ext uri="{BB962C8B-B14F-4D97-AF65-F5344CB8AC3E}">
        <p14:creationId xmlns:p14="http://schemas.microsoft.com/office/powerpoint/2010/main" val="424818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A97FFA0-B0EE-9F4C-BCDC-CDD8CEDA331C}" type="slidenum">
              <a:rPr lang="en-US" smtClean="0"/>
              <a:pPr>
                <a:defRPr/>
              </a:pPr>
              <a:t>‹#›</a:t>
            </a:fld>
            <a:endParaRPr lang="en-US"/>
          </a:p>
        </p:txBody>
      </p:sp>
    </p:spTree>
    <p:extLst>
      <p:ext uri="{BB962C8B-B14F-4D97-AF65-F5344CB8AC3E}">
        <p14:creationId xmlns:p14="http://schemas.microsoft.com/office/powerpoint/2010/main" val="3330940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FAB47EA-6D9B-AB40-B929-D013DB595D3B}" type="slidenum">
              <a:rPr lang="en-US" smtClean="0"/>
              <a:pPr>
                <a:defRPr/>
              </a:pPr>
              <a:t>‹#›</a:t>
            </a:fld>
            <a:endParaRPr lang="en-US"/>
          </a:p>
        </p:txBody>
      </p:sp>
    </p:spTree>
    <p:extLst>
      <p:ext uri="{BB962C8B-B14F-4D97-AF65-F5344CB8AC3E}">
        <p14:creationId xmlns:p14="http://schemas.microsoft.com/office/powerpoint/2010/main" val="957830904"/>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3.xml"/><Relationship Id="rId21" Type="http://schemas.openxmlformats.org/officeDocument/2006/relationships/slideLayout" Target="../slideLayouts/slideLayout44.xml"/><Relationship Id="rId22" Type="http://schemas.openxmlformats.org/officeDocument/2006/relationships/slideLayout" Target="../slideLayouts/slideLayout45.xml"/><Relationship Id="rId23" Type="http://schemas.openxmlformats.org/officeDocument/2006/relationships/slideLayout" Target="../slideLayouts/slideLayout46.xml"/><Relationship Id="rId24" Type="http://schemas.openxmlformats.org/officeDocument/2006/relationships/slideLayout" Target="../slideLayouts/slideLayout47.xml"/><Relationship Id="rId25" Type="http://schemas.openxmlformats.org/officeDocument/2006/relationships/slideLayout" Target="../slideLayouts/slideLayout48.xml"/><Relationship Id="rId26" Type="http://schemas.openxmlformats.org/officeDocument/2006/relationships/slideLayout" Target="../slideLayouts/slideLayout49.xml"/><Relationship Id="rId27" Type="http://schemas.openxmlformats.org/officeDocument/2006/relationships/slideLayout" Target="../slideLayouts/slideLayout50.xml"/><Relationship Id="rId28" Type="http://schemas.openxmlformats.org/officeDocument/2006/relationships/slideLayout" Target="../slideLayouts/slideLayout51.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30" Type="http://schemas.openxmlformats.org/officeDocument/2006/relationships/slideLayout" Target="../slideLayouts/slideLayout53.xml"/><Relationship Id="rId31" Type="http://schemas.openxmlformats.org/officeDocument/2006/relationships/slideLayout" Target="../slideLayouts/slideLayout54.xml"/><Relationship Id="rId32" Type="http://schemas.openxmlformats.org/officeDocument/2006/relationships/slideLayout" Target="../slideLayouts/slideLayout55.xml"/><Relationship Id="rId9" Type="http://schemas.openxmlformats.org/officeDocument/2006/relationships/slideLayout" Target="../slideLayouts/slideLayout32.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33" Type="http://schemas.openxmlformats.org/officeDocument/2006/relationships/slideLayout" Target="../slideLayouts/slideLayout56.xml"/><Relationship Id="rId34" Type="http://schemas.openxmlformats.org/officeDocument/2006/relationships/slideLayout" Target="../slideLayouts/slideLayout57.xml"/><Relationship Id="rId35" Type="http://schemas.openxmlformats.org/officeDocument/2006/relationships/slideLayout" Target="../slideLayouts/slideLayout58.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slideLayout" Target="../slideLayouts/slideLayout38.xml"/><Relationship Id="rId16" Type="http://schemas.openxmlformats.org/officeDocument/2006/relationships/slideLayout" Target="../slideLayouts/slideLayout39.xml"/><Relationship Id="rId17" Type="http://schemas.openxmlformats.org/officeDocument/2006/relationships/slideLayout" Target="../slideLayouts/slideLayout40.xml"/><Relationship Id="rId18" Type="http://schemas.openxmlformats.org/officeDocument/2006/relationships/slideLayout" Target="../slideLayouts/slideLayout41.xml"/><Relationship Id="rId19" Type="http://schemas.openxmlformats.org/officeDocument/2006/relationships/slideLayout" Target="../slideLayouts/slideLayout42.xml"/><Relationship Id="rId3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C403A64-F127-3C49-A925-1212DC3F8CBF}" type="slidenum">
              <a:rPr lang="en-US" smtClean="0"/>
              <a:pPr>
                <a:defRPr/>
              </a:pPr>
              <a:t>‹#›</a:t>
            </a:fld>
            <a:endParaRPr lang="en-US"/>
          </a:p>
        </p:txBody>
      </p:sp>
    </p:spTree>
    <p:extLst>
      <p:ext uri="{BB962C8B-B14F-4D97-AF65-F5344CB8AC3E}">
        <p14:creationId xmlns:p14="http://schemas.microsoft.com/office/powerpoint/2010/main" val="3527673194"/>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 id="2147484282" r:id="rId12"/>
    <p:sldLayoutId id="2147484283" r:id="rId13"/>
    <p:sldLayoutId id="2147484284" r:id="rId14"/>
    <p:sldLayoutId id="2147484287" r:id="rId15"/>
    <p:sldLayoutId id="2147484292" r:id="rId16"/>
    <p:sldLayoutId id="2147484303" r:id="rId17"/>
    <p:sldLayoutId id="2147484321" r:id="rId18"/>
    <p:sldLayoutId id="2147484359" r:id="rId19"/>
    <p:sldLayoutId id="2147484360" r:id="rId20"/>
    <p:sldLayoutId id="2147484362" r:id="rId21"/>
    <p:sldLayoutId id="2147484363" r:id="rId22"/>
    <p:sldLayoutId id="2147484364" r:id="rId2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C403A64-F127-3C49-A925-1212DC3F8CB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2747828"/>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 id="2147484334" r:id="rId12"/>
    <p:sldLayoutId id="2147484335" r:id="rId13"/>
    <p:sldLayoutId id="2147484336" r:id="rId14"/>
    <p:sldLayoutId id="2147484337" r:id="rId15"/>
    <p:sldLayoutId id="2147484338" r:id="rId16"/>
    <p:sldLayoutId id="2147484339" r:id="rId17"/>
    <p:sldLayoutId id="2147484340" r:id="rId18"/>
    <p:sldLayoutId id="2147484341" r:id="rId19"/>
    <p:sldLayoutId id="2147484342" r:id="rId20"/>
    <p:sldLayoutId id="2147484343" r:id="rId21"/>
    <p:sldLayoutId id="2147484344" r:id="rId22"/>
    <p:sldLayoutId id="2147484345" r:id="rId23"/>
    <p:sldLayoutId id="2147484346" r:id="rId24"/>
    <p:sldLayoutId id="2147484347" r:id="rId25"/>
    <p:sldLayoutId id="2147484348" r:id="rId26"/>
    <p:sldLayoutId id="2147484349" r:id="rId27"/>
    <p:sldLayoutId id="2147484350" r:id="rId28"/>
    <p:sldLayoutId id="2147484351" r:id="rId29"/>
    <p:sldLayoutId id="2147484352" r:id="rId30"/>
    <p:sldLayoutId id="2147484353" r:id="rId31"/>
    <p:sldLayoutId id="2147484354" r:id="rId32"/>
    <p:sldLayoutId id="2147484355" r:id="rId33"/>
    <p:sldLayoutId id="2147484356" r:id="rId34"/>
    <p:sldLayoutId id="2147484357" r:id="rId35"/>
    <p:sldLayoutId id="2147484358" r:id="rId3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youtube.com/watch?v=eOvMNOMRRm8&amp;feature=related"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learn.genetics.utah.edu/units/basics/builddna/" TargetMode="External"/><Relationship Id="rId4" Type="http://schemas.openxmlformats.org/officeDocument/2006/relationships/hyperlink" Target="http://www.youtube.com/watch?v=wdhL-T6tQco" TargetMode="External"/><Relationship Id="rId5" Type="http://schemas.openxmlformats.org/officeDocument/2006/relationships/hyperlink" Target="http://www.youtube.com/watch?v=_IOIx__UJ5g" TargetMode="External"/><Relationship Id="rId6" Type="http://schemas.openxmlformats.org/officeDocument/2006/relationships/hyperlink" Target="http://www.youtube.com/watch?v=0OnwOKiMVb8" TargetMode="External"/><Relationship Id="rId1" Type="http://schemas.openxmlformats.org/officeDocument/2006/relationships/slideLayout" Target="../slideLayouts/slideLayout2.xml"/><Relationship Id="rId2" Type="http://schemas.openxmlformats.org/officeDocument/2006/relationships/hyperlink" Target="http://www.zerobio.com/drag_gr9/DNA/dna.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9.wmf"/><Relationship Id="rId3" Type="http://schemas.openxmlformats.org/officeDocument/2006/relationships/image" Target="../media/image10.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youtube.com/watch?v=zdDkiRw1PdU&amp;feature=relat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6.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22.png"/><Relationship Id="rId1" Type="http://schemas.openxmlformats.org/officeDocument/2006/relationships/themeOverride" Target="../theme/themeOverride1.xml"/><Relationship Id="rId2"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oleObject" Target="../embeddings/oleObject1.bin"/><Relationship Id="rId7" Type="http://schemas.openxmlformats.org/officeDocument/2006/relationships/image" Target="../media/image23.w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earn.genetics.utah.edu/content/labs/gel/" TargetMode="External"/><Relationship Id="rId3" Type="http://schemas.openxmlformats.org/officeDocument/2006/relationships/hyperlink" Target="http://learn.genetics.utah.edu/content/labs/gel/forensic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youtube.com/watch?v=bVk0twJYL6Y&amp;feature=related"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earnerstv.com/animation/biology/Proteinsynthesis.swf" TargetMode="External"/><Relationship Id="rId3" Type="http://schemas.openxmlformats.org/officeDocument/2006/relationships/hyperlink" Target="http://www.youtube.com/watch?v=PEDQoQuIhkg"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66.xml.rels><?xml version="1.0" encoding="UTF-8" standalone="yes"?>
<Relationships xmlns="http://schemas.openxmlformats.org/package/2006/relationships"><Relationship Id="rId11" Type="http://schemas.openxmlformats.org/officeDocument/2006/relationships/image" Target="../media/image45.png"/><Relationship Id="rId12" Type="http://schemas.openxmlformats.org/officeDocument/2006/relationships/oleObject" Target="../embeddings/oleObject6.bin"/><Relationship Id="rId13" Type="http://schemas.openxmlformats.org/officeDocument/2006/relationships/image" Target="../media/image46.png"/><Relationship Id="rId14" Type="http://schemas.openxmlformats.org/officeDocument/2006/relationships/oleObject" Target="../embeddings/oleObject7.bin"/><Relationship Id="rId15" Type="http://schemas.openxmlformats.org/officeDocument/2006/relationships/image" Target="../media/image47.png"/><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notesSlide" Target="../notesSlides/notesSlide29.xml"/><Relationship Id="rId4" Type="http://schemas.openxmlformats.org/officeDocument/2006/relationships/oleObject" Target="../embeddings/oleObject2.bin"/><Relationship Id="rId5" Type="http://schemas.openxmlformats.org/officeDocument/2006/relationships/image" Target="../media/image42.png"/><Relationship Id="rId6" Type="http://schemas.openxmlformats.org/officeDocument/2006/relationships/oleObject" Target="../embeddings/oleObject3.bin"/><Relationship Id="rId7" Type="http://schemas.openxmlformats.org/officeDocument/2006/relationships/image" Target="../media/image43.png"/><Relationship Id="rId8" Type="http://schemas.openxmlformats.org/officeDocument/2006/relationships/oleObject" Target="../embeddings/oleObject4.bin"/><Relationship Id="rId9" Type="http://schemas.openxmlformats.org/officeDocument/2006/relationships/image" Target="../media/image44.png"/><Relationship Id="rId10" Type="http://schemas.openxmlformats.org/officeDocument/2006/relationships/oleObject" Target="../embeddings/oleObject5.bin"/></Relationships>
</file>

<file path=ppt/slides/_rels/slide67.xml.rels><?xml version="1.0" encoding="UTF-8" standalone="yes"?>
<Relationships xmlns="http://schemas.openxmlformats.org/package/2006/relationships"><Relationship Id="rId9" Type="http://schemas.openxmlformats.org/officeDocument/2006/relationships/image" Target="../media/image50.png"/><Relationship Id="rId20" Type="http://schemas.openxmlformats.org/officeDocument/2006/relationships/oleObject" Target="../embeddings/oleObject16.bin"/><Relationship Id="rId21" Type="http://schemas.openxmlformats.org/officeDocument/2006/relationships/image" Target="../media/image56.png"/><Relationship Id="rId22" Type="http://schemas.openxmlformats.org/officeDocument/2006/relationships/oleObject" Target="../embeddings/oleObject17.bin"/><Relationship Id="rId23" Type="http://schemas.openxmlformats.org/officeDocument/2006/relationships/image" Target="../media/image57.png"/><Relationship Id="rId10" Type="http://schemas.openxmlformats.org/officeDocument/2006/relationships/oleObject" Target="../embeddings/oleObject11.bin"/><Relationship Id="rId11" Type="http://schemas.openxmlformats.org/officeDocument/2006/relationships/image" Target="../media/image51.png"/><Relationship Id="rId12" Type="http://schemas.openxmlformats.org/officeDocument/2006/relationships/oleObject" Target="../embeddings/oleObject12.bin"/><Relationship Id="rId13" Type="http://schemas.openxmlformats.org/officeDocument/2006/relationships/image" Target="../media/image52.png"/><Relationship Id="rId14" Type="http://schemas.openxmlformats.org/officeDocument/2006/relationships/oleObject" Target="../embeddings/oleObject13.bin"/><Relationship Id="rId15" Type="http://schemas.openxmlformats.org/officeDocument/2006/relationships/image" Target="../media/image53.png"/><Relationship Id="rId16" Type="http://schemas.openxmlformats.org/officeDocument/2006/relationships/oleObject" Target="../embeddings/oleObject14.bin"/><Relationship Id="rId17" Type="http://schemas.openxmlformats.org/officeDocument/2006/relationships/image" Target="../media/image54.png"/><Relationship Id="rId18" Type="http://schemas.openxmlformats.org/officeDocument/2006/relationships/oleObject" Target="../embeddings/oleObject15.bin"/><Relationship Id="rId19" Type="http://schemas.openxmlformats.org/officeDocument/2006/relationships/image" Target="../media/image55.png"/><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notesSlide" Target="../notesSlides/notesSlide30.xml"/><Relationship Id="rId4" Type="http://schemas.openxmlformats.org/officeDocument/2006/relationships/oleObject" Target="../embeddings/oleObject8.bin"/><Relationship Id="rId5" Type="http://schemas.openxmlformats.org/officeDocument/2006/relationships/image" Target="../media/image48.png"/><Relationship Id="rId6" Type="http://schemas.openxmlformats.org/officeDocument/2006/relationships/oleObject" Target="../embeddings/oleObject9.bin"/><Relationship Id="rId7" Type="http://schemas.openxmlformats.org/officeDocument/2006/relationships/image" Target="../media/image49.png"/><Relationship Id="rId8" Type="http://schemas.openxmlformats.org/officeDocument/2006/relationships/oleObject" Target="../embeddings/oleObject10.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biology.kenyon.edu/slonc/bio3/ribo/ribo1.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file://localhost/http/::regentsprep.org:Regents:biology:units:heredity:genechromosomeidea1.gif" TargetMode="External"/><Relationship Id="rId5" Type="http://schemas.openxmlformats.org/officeDocument/2006/relationships/hyperlink" Target="http://regentsprep.org/Regents/biology/units/heredity/dna.cfm"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1142984"/>
            <a:ext cx="8929718" cy="3006096"/>
          </a:xfrm>
          <a:ln>
            <a:miter lim="800000"/>
            <a:headEnd/>
            <a:tailEnd/>
          </a:ln>
          <a:extLst/>
        </p:spPr>
        <p:txBody>
          <a:bodyPr>
            <a:normAutofit/>
          </a:bodyPr>
          <a:lstStyle/>
          <a:p>
            <a:pPr eaLnBrk="1" fontAlgn="auto" hangingPunct="1">
              <a:spcAft>
                <a:spcPts val="0"/>
              </a:spcAft>
              <a:defRPr/>
            </a:pPr>
            <a:r>
              <a:rPr lang="en-IE" sz="6600" b="1" dirty="0" smtClean="0"/>
              <a:t>Chapter 15 </a:t>
            </a:r>
            <a:br>
              <a:rPr lang="en-IE" sz="6600" b="1" dirty="0" smtClean="0"/>
            </a:br>
            <a:r>
              <a:rPr lang="en-IE" sz="6600" b="1" dirty="0" smtClean="0"/>
              <a:t>DNA &amp; RNA</a:t>
            </a:r>
            <a:endParaRPr lang="en-US" sz="6600" b="1" dirty="0"/>
          </a:p>
        </p:txBody>
      </p:sp>
      <p:sp>
        <p:nvSpPr>
          <p:cNvPr id="4" name="Slide Number Placeholder 3"/>
          <p:cNvSpPr>
            <a:spLocks noGrp="1"/>
          </p:cNvSpPr>
          <p:nvPr>
            <p:ph type="sldNum" sz="quarter" idx="12"/>
          </p:nvPr>
        </p:nvSpPr>
        <p:spPr/>
        <p:txBody>
          <a:bodyPr/>
          <a:lstStyle/>
          <a:p>
            <a:pPr>
              <a:defRPr/>
            </a:pPr>
            <a:fld id="{58B1A949-89E0-C644-866C-515C91551263}" type="slidenum">
              <a:rPr lang="en-US" smtClean="0"/>
              <a:pPr>
                <a:defRPr/>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395536" y="0"/>
            <a:ext cx="8229600" cy="899592"/>
          </a:xfrm>
        </p:spPr>
        <p:txBody>
          <a:bodyPr/>
          <a:lstStyle/>
          <a:p>
            <a:pPr eaLnBrk="1" hangingPunct="1"/>
            <a:r>
              <a:rPr lang="en-IE" b="1" dirty="0">
                <a:solidFill>
                  <a:srgbClr val="000000"/>
                </a:solidFill>
                <a:latin typeface="Calibri" charset="0"/>
              </a:rPr>
              <a:t>Non Coding </a:t>
            </a:r>
            <a:r>
              <a:rPr lang="en-IE" b="1" dirty="0" smtClean="0">
                <a:solidFill>
                  <a:srgbClr val="000000"/>
                </a:solidFill>
                <a:latin typeface="Calibri" charset="0"/>
              </a:rPr>
              <a:t>&amp; coding </a:t>
            </a:r>
            <a:r>
              <a:rPr lang="en-IE" b="1" dirty="0">
                <a:solidFill>
                  <a:srgbClr val="000000"/>
                </a:solidFill>
                <a:latin typeface="Calibri" charset="0"/>
              </a:rPr>
              <a:t>DNA</a:t>
            </a:r>
            <a:endParaRPr lang="en-US" b="1" dirty="0">
              <a:solidFill>
                <a:srgbClr val="000000"/>
              </a:solidFill>
              <a:latin typeface="Calibri" charset="0"/>
            </a:endParaRPr>
          </a:p>
        </p:txBody>
      </p:sp>
      <p:sp>
        <p:nvSpPr>
          <p:cNvPr id="70658" name="Rectangle 3"/>
          <p:cNvSpPr>
            <a:spLocks noGrp="1" noChangeArrowheads="1"/>
          </p:cNvSpPr>
          <p:nvPr>
            <p:ph idx="1"/>
          </p:nvPr>
        </p:nvSpPr>
        <p:spPr>
          <a:xfrm>
            <a:off x="50344" y="1124744"/>
            <a:ext cx="9158240" cy="3744416"/>
          </a:xfrm>
        </p:spPr>
        <p:txBody>
          <a:bodyPr>
            <a:normAutofit/>
          </a:bodyPr>
          <a:lstStyle/>
          <a:p>
            <a:pPr eaLnBrk="1" hangingPunct="1"/>
            <a:r>
              <a:rPr lang="en-IE" sz="3600" dirty="0" smtClean="0">
                <a:solidFill>
                  <a:srgbClr val="000000"/>
                </a:solidFill>
                <a:latin typeface="Arial"/>
                <a:cs typeface="Arial"/>
              </a:rPr>
              <a:t>97</a:t>
            </a:r>
            <a:r>
              <a:rPr lang="en-IE" sz="3600" dirty="0">
                <a:solidFill>
                  <a:srgbClr val="000000"/>
                </a:solidFill>
                <a:latin typeface="Arial"/>
                <a:cs typeface="Arial"/>
              </a:rPr>
              <a:t>% of DNA </a:t>
            </a:r>
            <a:r>
              <a:rPr lang="en-IE" sz="3600" dirty="0" smtClean="0">
                <a:solidFill>
                  <a:srgbClr val="000000"/>
                </a:solidFill>
                <a:latin typeface="Arial"/>
                <a:cs typeface="Arial"/>
              </a:rPr>
              <a:t>does not consist of genes.</a:t>
            </a:r>
          </a:p>
          <a:p>
            <a:pPr eaLnBrk="1" hangingPunct="1"/>
            <a:r>
              <a:rPr lang="en-IE" sz="3600" dirty="0" smtClean="0">
                <a:solidFill>
                  <a:srgbClr val="000000"/>
                </a:solidFill>
                <a:latin typeface="Arial"/>
                <a:cs typeface="Arial"/>
              </a:rPr>
              <a:t>This DNA is said be non-coding / junk </a:t>
            </a:r>
            <a:r>
              <a:rPr lang="en-IE" sz="3600" dirty="0">
                <a:solidFill>
                  <a:srgbClr val="000000"/>
                </a:solidFill>
                <a:latin typeface="Arial"/>
                <a:cs typeface="Arial"/>
              </a:rPr>
              <a:t>DNA </a:t>
            </a:r>
            <a:r>
              <a:rPr lang="en-IE" sz="3600" dirty="0" smtClean="0">
                <a:solidFill>
                  <a:srgbClr val="000000"/>
                </a:solidFill>
                <a:latin typeface="Arial"/>
                <a:cs typeface="Arial"/>
              </a:rPr>
              <a:t>/ Interons</a:t>
            </a:r>
          </a:p>
          <a:p>
            <a:r>
              <a:rPr lang="en-IE" sz="3600" dirty="0">
                <a:solidFill>
                  <a:srgbClr val="000000"/>
                </a:solidFill>
                <a:latin typeface="Arial" charset="0"/>
                <a:cs typeface="Arial" charset="0"/>
              </a:rPr>
              <a:t>The </a:t>
            </a:r>
            <a:r>
              <a:rPr lang="en-IE" sz="3600" dirty="0" smtClean="0">
                <a:solidFill>
                  <a:srgbClr val="000000"/>
                </a:solidFill>
                <a:latin typeface="Arial"/>
                <a:cs typeface="Arial"/>
              </a:rPr>
              <a:t>3</a:t>
            </a:r>
            <a:r>
              <a:rPr lang="en-IE" sz="3600" dirty="0">
                <a:solidFill>
                  <a:srgbClr val="000000"/>
                </a:solidFill>
                <a:latin typeface="Arial"/>
                <a:cs typeface="Arial"/>
              </a:rPr>
              <a:t>% </a:t>
            </a:r>
            <a:r>
              <a:rPr lang="en-IE" sz="3600" dirty="0" smtClean="0">
                <a:solidFill>
                  <a:srgbClr val="000000"/>
                </a:solidFill>
                <a:latin typeface="Arial" charset="0"/>
                <a:cs typeface="Arial" charset="0"/>
              </a:rPr>
              <a:t>of </a:t>
            </a:r>
            <a:r>
              <a:rPr lang="en-IE" sz="3600" dirty="0">
                <a:solidFill>
                  <a:srgbClr val="000000"/>
                </a:solidFill>
                <a:latin typeface="Arial" charset="0"/>
                <a:cs typeface="Arial" charset="0"/>
              </a:rPr>
              <a:t>DNA that </a:t>
            </a:r>
            <a:r>
              <a:rPr lang="en-IE" sz="3600" dirty="0" smtClean="0">
                <a:solidFill>
                  <a:srgbClr val="000000"/>
                </a:solidFill>
                <a:latin typeface="Arial" charset="0"/>
                <a:cs typeface="Arial" charset="0"/>
              </a:rPr>
              <a:t>contains </a:t>
            </a:r>
            <a:r>
              <a:rPr lang="en-IE" sz="3600" dirty="0">
                <a:solidFill>
                  <a:srgbClr val="000000"/>
                </a:solidFill>
                <a:latin typeface="Arial" charset="0"/>
                <a:cs typeface="Arial" charset="0"/>
              </a:rPr>
              <a:t>information to code for protein </a:t>
            </a:r>
            <a:r>
              <a:rPr lang="en-IE" sz="3600" dirty="0" smtClean="0">
                <a:solidFill>
                  <a:srgbClr val="000000"/>
                </a:solidFill>
                <a:latin typeface="Arial" charset="0"/>
                <a:cs typeface="Arial" charset="0"/>
              </a:rPr>
              <a:t>synthesis is called exons</a:t>
            </a:r>
            <a:r>
              <a:rPr lang="en-IE" sz="3900" dirty="0" smtClean="0">
                <a:solidFill>
                  <a:srgbClr val="000000"/>
                </a:solidFill>
                <a:latin typeface="Arial" charset="0"/>
                <a:cs typeface="Arial" charset="0"/>
              </a:rPr>
              <a:t>.</a:t>
            </a:r>
            <a:endParaRPr lang="en-US" sz="3900" dirty="0">
              <a:solidFill>
                <a:srgbClr val="000000"/>
              </a:solidFill>
              <a:latin typeface="Arial" charset="0"/>
              <a:cs typeface="Arial" charset="0"/>
            </a:endParaRPr>
          </a:p>
        </p:txBody>
      </p:sp>
      <p:pic>
        <p:nvPicPr>
          <p:cNvPr id="70660" name="Picture 4" descr="chromosomes.jpg"/>
          <p:cNvPicPr>
            <a:picLocks noChangeAspect="1"/>
          </p:cNvPicPr>
          <p:nvPr/>
        </p:nvPicPr>
        <p:blipFill rotWithShape="1">
          <a:blip r:embed="rId3">
            <a:extLst>
              <a:ext uri="{28A0092B-C50C-407E-A947-70E740481C1C}">
                <a14:useLocalDpi xmlns:a14="http://schemas.microsoft.com/office/drawing/2010/main" val="0"/>
              </a:ext>
            </a:extLst>
          </a:blip>
          <a:srcRect t="19272" b="13704"/>
          <a:stretch/>
        </p:blipFill>
        <p:spPr bwMode="auto">
          <a:xfrm>
            <a:off x="-31281" y="4797152"/>
            <a:ext cx="9144000" cy="184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AAFE6C12-916A-7B48-A13C-14E60BFFF968}" type="slidenum">
              <a:rPr lang="en-US" smtClean="0"/>
              <a:pPr>
                <a:defRPr/>
              </a:pPr>
              <a:t>10</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idx="1"/>
          </p:nvPr>
        </p:nvSpPr>
        <p:spPr>
          <a:xfrm>
            <a:off x="251520" y="1340769"/>
            <a:ext cx="8435280" cy="2448272"/>
          </a:xfrm>
        </p:spPr>
        <p:txBody>
          <a:bodyPr>
            <a:normAutofit/>
          </a:bodyPr>
          <a:lstStyle/>
          <a:p>
            <a:pPr marL="0" indent="0">
              <a:buNone/>
            </a:pPr>
            <a:endParaRPr lang="en-US" sz="2800" dirty="0">
              <a:latin typeface="Arial" charset="0"/>
            </a:endParaRPr>
          </a:p>
          <a:p>
            <a:pPr marL="0" indent="0">
              <a:lnSpc>
                <a:spcPct val="80000"/>
              </a:lnSpc>
              <a:buNone/>
            </a:pPr>
            <a:endParaRPr lang="en-US" sz="2800" dirty="0">
              <a:latin typeface="Arial" charset="0"/>
            </a:endParaRPr>
          </a:p>
        </p:txBody>
      </p:sp>
      <p:pic>
        <p:nvPicPr>
          <p:cNvPr id="779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404664"/>
            <a:ext cx="8549817"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AAFE6C12-916A-7B48-A13C-14E60BFFF968}" type="slidenum">
              <a:rPr lang="en-US" smtClean="0">
                <a:solidFill>
                  <a:prstClr val="black">
                    <a:tint val="75000"/>
                  </a:prstClr>
                </a:solidFill>
              </a:rPr>
              <a:pPr>
                <a:defRPr/>
              </a:pPr>
              <a:t>11</a:t>
            </a:fld>
            <a:endParaRPr lang="en-US">
              <a:solidFill>
                <a:prstClr val="black">
                  <a:tint val="75000"/>
                </a:prstClr>
              </a:solidFill>
            </a:endParaRPr>
          </a:p>
        </p:txBody>
      </p:sp>
    </p:spTree>
    <p:extLst>
      <p:ext uri="{BB962C8B-B14F-4D97-AF65-F5344CB8AC3E}">
        <p14:creationId xmlns:p14="http://schemas.microsoft.com/office/powerpoint/2010/main" val="1525129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9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ctrTitle"/>
          </p:nvPr>
        </p:nvSpPr>
        <p:spPr>
          <a:ln>
            <a:miter lim="800000"/>
            <a:headEnd/>
            <a:tailEnd/>
          </a:ln>
          <a:extLst/>
        </p:spPr>
        <p:txBody>
          <a:bodyPr/>
          <a:lstStyle/>
          <a:p>
            <a:pPr eaLnBrk="1" fontAlgn="auto" hangingPunct="1">
              <a:spcAft>
                <a:spcPts val="0"/>
              </a:spcAft>
              <a:defRPr/>
            </a:pPr>
            <a:r>
              <a:rPr lang="en-IE" b="1" dirty="0" smtClean="0"/>
              <a:t>DNA</a:t>
            </a:r>
            <a:endParaRPr lang="en-US" b="1" dirty="0" smtClean="0"/>
          </a:p>
        </p:txBody>
      </p:sp>
      <p:sp>
        <p:nvSpPr>
          <p:cNvPr id="60418" name="Rectangle 3"/>
          <p:cNvSpPr>
            <a:spLocks noGrp="1" noChangeArrowheads="1"/>
          </p:cNvSpPr>
          <p:nvPr>
            <p:ph type="subTitle" idx="1"/>
          </p:nvPr>
        </p:nvSpPr>
        <p:spPr>
          <a:xfrm>
            <a:off x="250825" y="1557338"/>
            <a:ext cx="8066088" cy="1800225"/>
          </a:xfrm>
        </p:spPr>
        <p:txBody>
          <a:bodyPr/>
          <a:lstStyle/>
          <a:p>
            <a:pPr marR="0" algn="l" eaLnBrk="1" hangingPunct="1">
              <a:spcBef>
                <a:spcPct val="0"/>
              </a:spcBef>
            </a:pPr>
            <a:r>
              <a:rPr lang="en-IE" sz="5400" b="1" dirty="0">
                <a:solidFill>
                  <a:srgbClr val="000000"/>
                </a:solidFill>
                <a:latin typeface="Constantia" charset="0"/>
              </a:rPr>
              <a:t>Deoxyribonucleic Acid</a:t>
            </a:r>
            <a:endParaRPr lang="en-US" sz="5400" b="1" dirty="0">
              <a:solidFill>
                <a:srgbClr val="000000"/>
              </a:solidFill>
              <a:latin typeface="Constantia" charset="0"/>
            </a:endParaRPr>
          </a:p>
        </p:txBody>
      </p:sp>
      <p:pic>
        <p:nvPicPr>
          <p:cNvPr id="12292" name="Picture 4" descr="dna58ani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3644900"/>
            <a:ext cx="1150938"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58B1A949-89E0-C644-866C-515C91551263}" type="slidenum">
              <a:rPr lang="en-US" smtClean="0"/>
              <a:pPr>
                <a:defRPr/>
              </a:pPr>
              <a:t>12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heel(4)">
                                      <p:cBhvr>
                                        <p:cTn id="7"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67544" y="188640"/>
            <a:ext cx="8229600" cy="1081088"/>
          </a:xfrm>
        </p:spPr>
        <p:txBody>
          <a:bodyPr/>
          <a:lstStyle/>
          <a:p>
            <a:pPr eaLnBrk="1" hangingPunct="1"/>
            <a:r>
              <a:rPr lang="en-IE" b="1" dirty="0">
                <a:latin typeface="Calibri" charset="0"/>
              </a:rPr>
              <a:t>Lesson Objectives</a:t>
            </a:r>
            <a:endParaRPr lang="en-US" b="1" dirty="0">
              <a:latin typeface="Calibri" charset="0"/>
            </a:endParaRPr>
          </a:p>
        </p:txBody>
      </p:sp>
      <p:sp>
        <p:nvSpPr>
          <p:cNvPr id="3" name="Content Placeholder 2"/>
          <p:cNvSpPr>
            <a:spLocks noGrp="1"/>
          </p:cNvSpPr>
          <p:nvPr>
            <p:ph idx="1"/>
          </p:nvPr>
        </p:nvSpPr>
        <p:spPr>
          <a:xfrm>
            <a:off x="283270" y="1340768"/>
            <a:ext cx="8537202" cy="5184576"/>
          </a:xfrm>
        </p:spPr>
        <p:txBody>
          <a:bodyPr>
            <a:normAutofit fontScale="77500" lnSpcReduction="20000"/>
          </a:bodyPr>
          <a:lstStyle/>
          <a:p>
            <a:pPr marL="274320" indent="-274320" eaLnBrk="1" fontAlgn="auto" hangingPunct="1">
              <a:spcAft>
                <a:spcPts val="0"/>
              </a:spcAft>
              <a:buClr>
                <a:schemeClr val="accent3"/>
              </a:buClr>
              <a:buFont typeface="Wingdings 2" pitchFamily="18" charset="2"/>
              <a:buNone/>
              <a:defRPr/>
            </a:pPr>
            <a:r>
              <a:rPr lang="en-US" sz="4100" dirty="0" smtClean="0">
                <a:ea typeface="+mn-ea"/>
                <a:cs typeface="+mn-cs"/>
              </a:rPr>
              <a:t>At the end of this lesson you should be able to </a:t>
            </a:r>
          </a:p>
          <a:p>
            <a:pPr marL="514350" indent="-514350" eaLnBrk="1" fontAlgn="auto" hangingPunct="1">
              <a:spcAft>
                <a:spcPts val="0"/>
              </a:spcAft>
              <a:buClr>
                <a:schemeClr val="accent3"/>
              </a:buClr>
              <a:buFont typeface="+mj-lt"/>
              <a:buAutoNum type="arabicPeriod"/>
              <a:defRPr/>
            </a:pPr>
            <a:r>
              <a:rPr lang="en-US" sz="4100" dirty="0" smtClean="0">
                <a:ea typeface="+mn-ea"/>
                <a:cs typeface="+mn-cs"/>
              </a:rPr>
              <a:t> Outline the simple structure of DNA</a:t>
            </a:r>
          </a:p>
          <a:p>
            <a:pPr marL="514350" indent="-514350" eaLnBrk="1" fontAlgn="auto" hangingPunct="1">
              <a:spcAft>
                <a:spcPts val="0"/>
              </a:spcAft>
              <a:buClr>
                <a:schemeClr val="accent3"/>
              </a:buClr>
              <a:buFont typeface="+mj-lt"/>
              <a:buAutoNum type="arabicPeriod"/>
              <a:defRPr/>
            </a:pPr>
            <a:r>
              <a:rPr lang="en-US" sz="4100" dirty="0" smtClean="0">
                <a:ea typeface="+mn-ea"/>
                <a:cs typeface="+mn-cs"/>
              </a:rPr>
              <a:t>Name the four bases and the base pairs in DNA</a:t>
            </a:r>
          </a:p>
          <a:p>
            <a:pPr marL="514350" indent="-514350" eaLnBrk="1" fontAlgn="auto" hangingPunct="1">
              <a:spcAft>
                <a:spcPts val="0"/>
              </a:spcAft>
              <a:buClr>
                <a:schemeClr val="accent3"/>
              </a:buClr>
              <a:buFont typeface="+mj-lt"/>
              <a:buAutoNum type="arabicPeriod"/>
              <a:defRPr/>
            </a:pPr>
            <a:r>
              <a:rPr lang="en-US" sz="4100" dirty="0" smtClean="0">
                <a:ea typeface="+mn-ea"/>
                <a:cs typeface="+mn-cs"/>
              </a:rPr>
              <a:t>Distinguish between coding and non coding structures</a:t>
            </a:r>
          </a:p>
          <a:p>
            <a:pPr marL="514350" indent="-514350" eaLnBrk="1" fontAlgn="auto" hangingPunct="1">
              <a:spcAft>
                <a:spcPts val="0"/>
              </a:spcAft>
              <a:buClr>
                <a:schemeClr val="accent3"/>
              </a:buClr>
              <a:buFont typeface="+mj-lt"/>
              <a:buAutoNum type="arabicPeriod"/>
              <a:defRPr/>
            </a:pPr>
            <a:r>
              <a:rPr lang="en-US" sz="4100" dirty="0" smtClean="0">
                <a:ea typeface="+mn-ea"/>
                <a:cs typeface="+mn-cs"/>
              </a:rPr>
              <a:t>Define triplet base code</a:t>
            </a:r>
          </a:p>
          <a:p>
            <a:pPr marL="514350" indent="-514350" eaLnBrk="1" fontAlgn="auto" hangingPunct="1">
              <a:spcAft>
                <a:spcPts val="0"/>
              </a:spcAft>
              <a:buClr>
                <a:schemeClr val="accent3"/>
              </a:buClr>
              <a:buFont typeface="+mj-lt"/>
              <a:buAutoNum type="arabicPeriod"/>
              <a:defRPr/>
            </a:pPr>
            <a:r>
              <a:rPr lang="en-US" sz="4100" dirty="0" smtClean="0">
                <a:ea typeface="+mn-ea"/>
                <a:cs typeface="+mn-cs"/>
              </a:rPr>
              <a:t>Outline the structure of RNA</a:t>
            </a:r>
          </a:p>
          <a:p>
            <a:pPr marL="514350" indent="-514350" eaLnBrk="1" fontAlgn="auto" hangingPunct="1">
              <a:spcAft>
                <a:spcPts val="0"/>
              </a:spcAft>
              <a:buClr>
                <a:schemeClr val="accent3"/>
              </a:buClr>
              <a:buFont typeface="+mj-lt"/>
              <a:buAutoNum type="arabicPeriod"/>
              <a:defRPr/>
            </a:pPr>
            <a:r>
              <a:rPr lang="en-US" sz="4100" dirty="0" smtClean="0">
                <a:ea typeface="+mn-ea"/>
                <a:cs typeface="+mn-cs"/>
              </a:rPr>
              <a:t>Name the bases in RNA</a:t>
            </a:r>
          </a:p>
          <a:p>
            <a:pPr marL="514350" indent="-514350" eaLnBrk="1" fontAlgn="auto" hangingPunct="1">
              <a:spcAft>
                <a:spcPts val="0"/>
              </a:spcAft>
              <a:buClr>
                <a:schemeClr val="accent3"/>
              </a:buClr>
              <a:buFont typeface="+mj-lt"/>
              <a:buAutoNum type="arabicPeriod"/>
              <a:defRPr/>
            </a:pPr>
            <a:r>
              <a:rPr lang="en-US" sz="4100" dirty="0" smtClean="0">
                <a:ea typeface="+mn-ea"/>
                <a:cs typeface="+mn-cs"/>
              </a:rPr>
              <a:t>Discuss the replication of DNA</a:t>
            </a:r>
          </a:p>
          <a:p>
            <a:pPr marL="274320" indent="-274320" eaLnBrk="1" fontAlgn="auto" hangingPunct="1">
              <a:spcAft>
                <a:spcPts val="0"/>
              </a:spcAft>
              <a:buClr>
                <a:schemeClr val="accent3"/>
              </a:buClr>
              <a:buFont typeface="Wingdings 2"/>
              <a:buChar char=""/>
              <a:defRPr/>
            </a:pPr>
            <a:endParaRPr lang="en-US" dirty="0" smtClean="0">
              <a:ea typeface="+mn-ea"/>
              <a:cs typeface="+mn-cs"/>
            </a:endParaRPr>
          </a:p>
          <a:p>
            <a:pPr marL="274320" indent="-274320" eaLnBrk="1" fontAlgn="auto" hangingPunct="1">
              <a:spcAft>
                <a:spcPts val="0"/>
              </a:spcAft>
              <a:buClr>
                <a:schemeClr val="accent3"/>
              </a:buClr>
              <a:buFont typeface="Wingdings 2"/>
              <a:buChar char=""/>
              <a:defRPr/>
            </a:pPr>
            <a:endParaRPr lang="en-US" dirty="0">
              <a:ea typeface="+mn-ea"/>
              <a:cs typeface="+mn-cs"/>
            </a:endParaRPr>
          </a:p>
        </p:txBody>
      </p:sp>
      <p:sp>
        <p:nvSpPr>
          <p:cNvPr id="4" name="Slide Number Placeholder 3"/>
          <p:cNvSpPr>
            <a:spLocks noGrp="1"/>
          </p:cNvSpPr>
          <p:nvPr>
            <p:ph type="sldNum" sz="quarter" idx="12"/>
          </p:nvPr>
        </p:nvSpPr>
        <p:spPr/>
        <p:txBody>
          <a:bodyPr/>
          <a:lstStyle/>
          <a:p>
            <a:pPr>
              <a:defRPr/>
            </a:pPr>
            <a:fld id="{AAFE6C12-916A-7B48-A13C-14E60BFFF968}" type="slidenum">
              <a:rPr lang="en-US" smtClean="0"/>
              <a:pPr>
                <a:defRPr/>
              </a:pPr>
              <a:t>13</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Biology BOOK\Biology Book--Diagrams\16.02 Chm--Helix--DNA .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457200"/>
            <a:ext cx="116363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Biology BOOK\Biology Book--Diagrams\16.02 Chm--Helix--DNA .tif"/>
          <p:cNvPicPr>
            <a:picLocks noChangeAspect="1" noChangeArrowheads="1"/>
          </p:cNvPicPr>
          <p:nvPr/>
        </p:nvPicPr>
        <p:blipFill>
          <a:blip r:embed="rId2">
            <a:extLst>
              <a:ext uri="{28A0092B-C50C-407E-A947-70E740481C1C}">
                <a14:useLocalDpi xmlns:a14="http://schemas.microsoft.com/office/drawing/2010/main" val="0"/>
              </a:ext>
            </a:extLst>
          </a:blip>
          <a:srcRect b="71428"/>
          <a:stretch>
            <a:fillRect/>
          </a:stretch>
        </p:blipFill>
        <p:spPr bwMode="auto">
          <a:xfrm>
            <a:off x="1643063" y="1785938"/>
            <a:ext cx="2667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C:\Biology BOOK\Biology Book--Diagrams\16.02 Chm--Helix--DNA .tif"/>
          <p:cNvPicPr>
            <a:picLocks noChangeAspect="1" noChangeArrowheads="1"/>
          </p:cNvPicPr>
          <p:nvPr/>
        </p:nvPicPr>
        <p:blipFill>
          <a:blip r:embed="rId2">
            <a:extLst>
              <a:ext uri="{28A0092B-C50C-407E-A947-70E740481C1C}">
                <a14:useLocalDpi xmlns:a14="http://schemas.microsoft.com/office/drawing/2010/main" val="0"/>
              </a:ext>
            </a:extLst>
          </a:blip>
          <a:srcRect t="28572" b="32143"/>
          <a:stretch>
            <a:fillRect/>
          </a:stretch>
        </p:blipFill>
        <p:spPr bwMode="auto">
          <a:xfrm>
            <a:off x="4286250" y="1785938"/>
            <a:ext cx="19748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C:\Biology BOOK\Biology Book--Diagrams\16.02 Chm--Helix--DNA .tif"/>
          <p:cNvPicPr>
            <a:picLocks noChangeAspect="1" noChangeArrowheads="1"/>
          </p:cNvPicPr>
          <p:nvPr/>
        </p:nvPicPr>
        <p:blipFill>
          <a:blip r:embed="rId2">
            <a:extLst>
              <a:ext uri="{28A0092B-C50C-407E-A947-70E740481C1C}">
                <a14:useLocalDpi xmlns:a14="http://schemas.microsoft.com/office/drawing/2010/main" val="0"/>
              </a:ext>
            </a:extLst>
          </a:blip>
          <a:srcRect t="73810"/>
          <a:stretch>
            <a:fillRect/>
          </a:stretch>
        </p:blipFill>
        <p:spPr bwMode="auto">
          <a:xfrm>
            <a:off x="6000750" y="2214563"/>
            <a:ext cx="26447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Box 6"/>
          <p:cNvSpPr txBox="1">
            <a:spLocks noChangeArrowheads="1"/>
          </p:cNvSpPr>
          <p:nvPr/>
        </p:nvSpPr>
        <p:spPr bwMode="auto">
          <a:xfrm>
            <a:off x="1857375" y="571500"/>
            <a:ext cx="3357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IE" sz="3600" b="1"/>
              <a:t>DNA</a:t>
            </a:r>
            <a:endParaRPr lang="en-US" sz="3600" b="1"/>
          </a:p>
        </p:txBody>
      </p:sp>
      <p:sp>
        <p:nvSpPr>
          <p:cNvPr id="3" name="Slide Number Placeholder 2"/>
          <p:cNvSpPr>
            <a:spLocks noGrp="1"/>
          </p:cNvSpPr>
          <p:nvPr>
            <p:ph type="sldNum" sz="quarter" idx="12"/>
          </p:nvPr>
        </p:nvSpPr>
        <p:spPr/>
        <p:txBody>
          <a:bodyPr/>
          <a:lstStyle/>
          <a:p>
            <a:pPr>
              <a:defRPr/>
            </a:pPr>
            <a:fld id="{98F00F62-8BB0-A44B-B037-138AF9D56AC9}" type="slidenum">
              <a:rPr lang="en-US" smtClean="0"/>
              <a:pPr>
                <a:defRPr/>
              </a:pPr>
              <a:t>14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left)">
                                      <p:cBhvr>
                                        <p:cTn id="12" dur="500"/>
                                        <p:tgtEl>
                                          <p:spTgt spid="30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left)">
                                      <p:cBhvr>
                                        <p:cTn id="17" dur="500"/>
                                        <p:tgtEl>
                                          <p:spTgt spid="30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wipe(left)">
                                      <p:cBhvr>
                                        <p:cTn id="22"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395536" y="0"/>
            <a:ext cx="8291264" cy="1143000"/>
          </a:xfrm>
        </p:spPr>
        <p:txBody>
          <a:bodyPr/>
          <a:lstStyle/>
          <a:p>
            <a:pPr eaLnBrk="1" hangingPunct="1"/>
            <a:r>
              <a:rPr lang="en-IE" b="1" dirty="0">
                <a:solidFill>
                  <a:srgbClr val="000000"/>
                </a:solidFill>
                <a:latin typeface="Arial" charset="0"/>
                <a:cs typeface="Arial" charset="0"/>
              </a:rPr>
              <a:t>What is DNA</a:t>
            </a:r>
            <a:endParaRPr lang="en-US" b="1" dirty="0">
              <a:solidFill>
                <a:srgbClr val="000000"/>
              </a:solidFill>
              <a:latin typeface="Arial" charset="0"/>
              <a:cs typeface="Arial" charset="0"/>
            </a:endParaRPr>
          </a:p>
        </p:txBody>
      </p:sp>
      <p:sp>
        <p:nvSpPr>
          <p:cNvPr id="63490" name="Rectangle 3"/>
          <p:cNvSpPr>
            <a:spLocks noGrp="1" noChangeArrowheads="1"/>
          </p:cNvSpPr>
          <p:nvPr>
            <p:ph idx="1"/>
          </p:nvPr>
        </p:nvSpPr>
        <p:spPr>
          <a:xfrm>
            <a:off x="179512" y="1052736"/>
            <a:ext cx="8712968" cy="2520280"/>
          </a:xfrm>
        </p:spPr>
        <p:txBody>
          <a:bodyPr>
            <a:noAutofit/>
          </a:bodyPr>
          <a:lstStyle/>
          <a:p>
            <a:pPr marL="541338" indent="-541338">
              <a:buFont typeface="+mj-lt"/>
              <a:buAutoNum type="arabicPeriod"/>
            </a:pPr>
            <a:r>
              <a:rPr lang="en-GB" sz="3600" dirty="0" smtClean="0"/>
              <a:t>A long</a:t>
            </a:r>
            <a:r>
              <a:rPr lang="en-GB" sz="3600" dirty="0"/>
              <a:t>, double-stranded molecule</a:t>
            </a:r>
            <a:r>
              <a:rPr lang="en-GB" sz="3600" dirty="0" smtClean="0"/>
              <a:t>.</a:t>
            </a:r>
            <a:endParaRPr lang="en-US" sz="3600" dirty="0"/>
          </a:p>
          <a:p>
            <a:pPr marL="528638" indent="-528638">
              <a:buFont typeface="+mj-lt"/>
              <a:buAutoNum type="arabicPeriod"/>
            </a:pPr>
            <a:r>
              <a:rPr lang="en-IE" sz="3600" dirty="0" smtClean="0">
                <a:latin typeface="Arial" charset="0"/>
                <a:cs typeface="Arial" charset="0"/>
              </a:rPr>
              <a:t>Two </a:t>
            </a:r>
            <a:r>
              <a:rPr lang="en-IE" sz="3600" dirty="0">
                <a:latin typeface="Arial" charset="0"/>
                <a:cs typeface="Arial" charset="0"/>
              </a:rPr>
              <a:t>parallel strands </a:t>
            </a:r>
            <a:endParaRPr lang="en-IE" sz="3600" dirty="0" smtClean="0">
              <a:latin typeface="Arial" charset="0"/>
              <a:cs typeface="Arial" charset="0"/>
            </a:endParaRPr>
          </a:p>
          <a:p>
            <a:pPr marL="528638" indent="-528638">
              <a:buFont typeface="+mj-lt"/>
              <a:buAutoNum type="arabicPeriod"/>
            </a:pPr>
            <a:r>
              <a:rPr lang="en-IE" sz="3600" dirty="0" smtClean="0">
                <a:latin typeface="Arial" charset="0"/>
                <a:cs typeface="Arial" charset="0"/>
              </a:rPr>
              <a:t>Linked to </a:t>
            </a:r>
            <a:r>
              <a:rPr lang="en-IE" sz="3600" dirty="0">
                <a:latin typeface="Arial" charset="0"/>
                <a:cs typeface="Arial" charset="0"/>
              </a:rPr>
              <a:t>each other </a:t>
            </a:r>
            <a:r>
              <a:rPr lang="en-IE" sz="3600" dirty="0" smtClean="0">
                <a:latin typeface="Arial" charset="0"/>
                <a:cs typeface="Arial" charset="0"/>
              </a:rPr>
              <a:t>by pairs of complementary bases </a:t>
            </a:r>
            <a:endParaRPr lang="en-IE" sz="3600" dirty="0">
              <a:latin typeface="Arial"/>
              <a:cs typeface="Arial"/>
            </a:endParaRPr>
          </a:p>
          <a:p>
            <a:pPr marL="514350" indent="-514350" eaLnBrk="1" hangingPunct="1">
              <a:buFont typeface="Arial" charset="0"/>
              <a:buAutoNum type="arabicPeriod"/>
            </a:pPr>
            <a:r>
              <a:rPr lang="en-IE" sz="3600" dirty="0">
                <a:latin typeface="Arial"/>
                <a:cs typeface="Arial"/>
              </a:rPr>
              <a:t>Made up of </a:t>
            </a:r>
            <a:r>
              <a:rPr lang="en-IE" sz="3600" dirty="0" smtClean="0">
                <a:latin typeface="Arial"/>
                <a:cs typeface="Arial"/>
              </a:rPr>
              <a:t>units called nucleotides</a:t>
            </a:r>
            <a:endParaRPr lang="en-US" sz="3600" dirty="0">
              <a:latin typeface="Arial"/>
              <a:cs typeface="Aria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365104"/>
            <a:ext cx="3600400" cy="252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AAFE6C12-916A-7B48-A13C-14E60BFFF968}" type="slidenum">
              <a:rPr lang="en-US" smtClean="0"/>
              <a:pPr>
                <a:defRPr/>
              </a:pPr>
              <a:t>15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467544" y="0"/>
            <a:ext cx="8229600" cy="1143000"/>
          </a:xfrm>
        </p:spPr>
        <p:txBody>
          <a:bodyPr/>
          <a:lstStyle/>
          <a:p>
            <a:pPr marL="514350" indent="-514350"/>
            <a:r>
              <a:rPr lang="en-IE" b="1" dirty="0" smtClean="0">
                <a:latin typeface="Arial"/>
                <a:cs typeface="Arial"/>
              </a:rPr>
              <a:t>Nucleotides</a:t>
            </a:r>
            <a:endParaRPr lang="en-US" b="1" dirty="0">
              <a:latin typeface="Arial"/>
              <a:cs typeface="Arial"/>
            </a:endParaRPr>
          </a:p>
        </p:txBody>
      </p:sp>
      <p:sp>
        <p:nvSpPr>
          <p:cNvPr id="64514" name="Rectangle 3"/>
          <p:cNvSpPr>
            <a:spLocks noGrp="1" noChangeArrowheads="1"/>
          </p:cNvSpPr>
          <p:nvPr>
            <p:ph idx="1"/>
          </p:nvPr>
        </p:nvSpPr>
        <p:spPr>
          <a:xfrm>
            <a:off x="0" y="836712"/>
            <a:ext cx="8712968" cy="2952328"/>
          </a:xfrm>
        </p:spPr>
        <p:txBody>
          <a:bodyPr>
            <a:noAutofit/>
          </a:bodyPr>
          <a:lstStyle/>
          <a:p>
            <a:pPr marL="0" indent="0" eaLnBrk="1" hangingPunct="1">
              <a:lnSpc>
                <a:spcPct val="110000"/>
              </a:lnSpc>
              <a:buNone/>
            </a:pPr>
            <a:r>
              <a:rPr lang="en-US" sz="3600" dirty="0" smtClean="0">
                <a:latin typeface="Arial" charset="0"/>
                <a:cs typeface="Arial" charset="0"/>
              </a:rPr>
              <a:t>Consist of:</a:t>
            </a:r>
          </a:p>
          <a:p>
            <a:pPr marL="742950" indent="-742950" eaLnBrk="1" hangingPunct="1">
              <a:lnSpc>
                <a:spcPct val="110000"/>
              </a:lnSpc>
              <a:buFont typeface="+mj-lt"/>
              <a:buAutoNum type="arabicPeriod"/>
            </a:pPr>
            <a:r>
              <a:rPr lang="en-US" sz="3600" dirty="0" smtClean="0">
                <a:latin typeface="Arial" charset="0"/>
                <a:cs typeface="Arial" charset="0"/>
              </a:rPr>
              <a:t>A phosphate group</a:t>
            </a:r>
          </a:p>
          <a:p>
            <a:pPr marL="742950" indent="-742950" eaLnBrk="1" hangingPunct="1">
              <a:lnSpc>
                <a:spcPct val="110000"/>
              </a:lnSpc>
              <a:buFont typeface="+mj-lt"/>
              <a:buAutoNum type="arabicPeriod"/>
            </a:pPr>
            <a:r>
              <a:rPr lang="en-US" sz="3600" dirty="0" smtClean="0">
                <a:latin typeface="Arial" charset="0"/>
                <a:cs typeface="Arial" charset="0"/>
              </a:rPr>
              <a:t>A sugar – deoxyribose &amp;</a:t>
            </a:r>
          </a:p>
          <a:p>
            <a:pPr marL="742950" indent="-742950" eaLnBrk="1" hangingPunct="1">
              <a:lnSpc>
                <a:spcPct val="110000"/>
              </a:lnSpc>
              <a:buFont typeface="+mj-lt"/>
              <a:buAutoNum type="arabicPeriod"/>
            </a:pPr>
            <a:r>
              <a:rPr lang="en-US" sz="3600" dirty="0" smtClean="0">
                <a:latin typeface="Arial" charset="0"/>
                <a:cs typeface="Arial" charset="0"/>
              </a:rPr>
              <a:t>4 nitrogen containing bases</a:t>
            </a:r>
          </a:p>
          <a:p>
            <a:pPr eaLnBrk="1" hangingPunct="1">
              <a:lnSpc>
                <a:spcPct val="110000"/>
              </a:lnSpc>
            </a:pPr>
            <a:endParaRPr lang="en-US" sz="3600" dirty="0">
              <a:latin typeface="Arial" charset="0"/>
              <a:cs typeface="Arial" charset="0"/>
            </a:endParaRPr>
          </a:p>
        </p:txBody>
      </p:sp>
      <p:pic>
        <p:nvPicPr>
          <p:cNvPr id="5" name="Picture 2" descr="C:\Biology BOOK\Biology Book--Diagrams\16.02 DNA helix.tif"/>
          <p:cNvPicPr>
            <a:picLocks noChangeAspect="1" noChangeArrowheads="1"/>
          </p:cNvPicPr>
          <p:nvPr/>
        </p:nvPicPr>
        <p:blipFill rotWithShape="1">
          <a:blip r:embed="rId2">
            <a:extLst>
              <a:ext uri="{28A0092B-C50C-407E-A947-70E740481C1C}">
                <a14:useLocalDpi xmlns:a14="http://schemas.microsoft.com/office/drawing/2010/main" val="0"/>
              </a:ext>
            </a:extLst>
          </a:blip>
          <a:srcRect t="6507" b="-3278"/>
          <a:stretch/>
        </p:blipFill>
        <p:spPr bwMode="auto">
          <a:xfrm>
            <a:off x="1763688" y="3573016"/>
            <a:ext cx="4968552" cy="356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AAFE6C12-916A-7B48-A13C-14E60BFFF968}" type="slidenum">
              <a:rPr lang="en-US" smtClean="0"/>
              <a:pPr>
                <a:defRPr/>
              </a:pPr>
              <a:t>16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5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251520" y="548680"/>
            <a:ext cx="8229600" cy="938213"/>
          </a:xfrm>
        </p:spPr>
        <p:txBody>
          <a:bodyPr/>
          <a:lstStyle/>
          <a:p>
            <a:pPr eaLnBrk="1" hangingPunct="1"/>
            <a:r>
              <a:rPr lang="en-IE" b="1" dirty="0">
                <a:solidFill>
                  <a:srgbClr val="000000"/>
                </a:solidFill>
                <a:latin typeface="Calibri" charset="0"/>
              </a:rPr>
              <a:t>The </a:t>
            </a:r>
            <a:r>
              <a:rPr lang="en-IE" b="1" dirty="0" smtClean="0">
                <a:solidFill>
                  <a:srgbClr val="000000"/>
                </a:solidFill>
                <a:latin typeface="Calibri" charset="0"/>
              </a:rPr>
              <a:t> 4 Nitrogen containing Bases</a:t>
            </a:r>
            <a:endParaRPr lang="en-US" b="1" dirty="0">
              <a:solidFill>
                <a:srgbClr val="000000"/>
              </a:solidFill>
              <a:latin typeface="Calibri" charset="0"/>
            </a:endParaRPr>
          </a:p>
        </p:txBody>
      </p:sp>
      <p:sp>
        <p:nvSpPr>
          <p:cNvPr id="65538" name="Rectangle 3"/>
          <p:cNvSpPr>
            <a:spLocks noGrp="1" noChangeArrowheads="1"/>
          </p:cNvSpPr>
          <p:nvPr>
            <p:ph idx="1"/>
          </p:nvPr>
        </p:nvSpPr>
        <p:spPr>
          <a:xfrm>
            <a:off x="251520" y="1844824"/>
            <a:ext cx="8554343" cy="4254351"/>
          </a:xfrm>
        </p:spPr>
        <p:txBody>
          <a:bodyPr>
            <a:normAutofit fontScale="92500" lnSpcReduction="10000"/>
          </a:bodyPr>
          <a:lstStyle/>
          <a:p>
            <a:pPr lvl="2" eaLnBrk="1" hangingPunct="1">
              <a:lnSpc>
                <a:spcPct val="150000"/>
              </a:lnSpc>
              <a:buFont typeface="Wingdings" charset="0"/>
              <a:buNone/>
            </a:pPr>
            <a:r>
              <a:rPr lang="en-US" sz="4000" dirty="0">
                <a:solidFill>
                  <a:srgbClr val="FF0000"/>
                </a:solidFill>
                <a:latin typeface="Constantia" charset="0"/>
              </a:rPr>
              <a:t> 			</a:t>
            </a:r>
            <a:r>
              <a:rPr lang="en-US" sz="3600" dirty="0">
                <a:solidFill>
                  <a:srgbClr val="000000"/>
                </a:solidFill>
                <a:latin typeface="Constantia" charset="0"/>
              </a:rPr>
              <a:t>Adenine (A) </a:t>
            </a:r>
          </a:p>
          <a:p>
            <a:pPr lvl="2" eaLnBrk="1" hangingPunct="1">
              <a:lnSpc>
                <a:spcPct val="150000"/>
              </a:lnSpc>
              <a:buFont typeface="Wingdings" charset="0"/>
              <a:buNone/>
            </a:pPr>
            <a:r>
              <a:rPr lang="en-US" sz="3600" dirty="0">
                <a:solidFill>
                  <a:srgbClr val="000000"/>
                </a:solidFill>
                <a:latin typeface="Constantia" charset="0"/>
              </a:rPr>
              <a:t>			Thymine (T) </a:t>
            </a:r>
          </a:p>
          <a:p>
            <a:pPr lvl="2" eaLnBrk="1" hangingPunct="1">
              <a:lnSpc>
                <a:spcPct val="150000"/>
              </a:lnSpc>
              <a:buFont typeface="Wingdings" charset="0"/>
              <a:buNone/>
            </a:pPr>
            <a:r>
              <a:rPr lang="en-US" sz="3600" dirty="0">
                <a:solidFill>
                  <a:srgbClr val="000000"/>
                </a:solidFill>
                <a:latin typeface="Constantia" charset="0"/>
              </a:rPr>
              <a:t>			Cytosine (C) </a:t>
            </a:r>
          </a:p>
          <a:p>
            <a:pPr lvl="1" eaLnBrk="1" hangingPunct="1">
              <a:lnSpc>
                <a:spcPct val="150000"/>
              </a:lnSpc>
              <a:buClr>
                <a:schemeClr val="tx1"/>
              </a:buClr>
              <a:buFontTx/>
              <a:buNone/>
            </a:pPr>
            <a:r>
              <a:rPr lang="en-US" sz="3600" dirty="0">
                <a:solidFill>
                  <a:srgbClr val="000000"/>
                </a:solidFill>
                <a:latin typeface="Constantia" charset="0"/>
              </a:rPr>
              <a:t>     		Guanine (G) </a:t>
            </a:r>
          </a:p>
          <a:p>
            <a:pPr lvl="1" eaLnBrk="1" hangingPunct="1">
              <a:lnSpc>
                <a:spcPct val="150000"/>
              </a:lnSpc>
              <a:buClr>
                <a:schemeClr val="tx1"/>
              </a:buClr>
              <a:buFontTx/>
              <a:buNone/>
            </a:pPr>
            <a:r>
              <a:rPr lang="en-US" sz="3600" b="1" dirty="0" smtClean="0">
                <a:solidFill>
                  <a:srgbClr val="000000"/>
                </a:solidFill>
                <a:latin typeface="Constantia" charset="0"/>
              </a:rPr>
              <a:t>     </a:t>
            </a:r>
            <a:endParaRPr lang="en-US" sz="3700" dirty="0">
              <a:latin typeface="Constantia" charset="0"/>
            </a:endParaRPr>
          </a:p>
        </p:txBody>
      </p:sp>
      <p:sp>
        <p:nvSpPr>
          <p:cNvPr id="3" name="Slide Number Placeholder 2"/>
          <p:cNvSpPr>
            <a:spLocks noGrp="1"/>
          </p:cNvSpPr>
          <p:nvPr>
            <p:ph type="sldNum" sz="quarter" idx="12"/>
          </p:nvPr>
        </p:nvSpPr>
        <p:spPr/>
        <p:txBody>
          <a:bodyPr/>
          <a:lstStyle/>
          <a:p>
            <a:pPr>
              <a:defRPr/>
            </a:pPr>
            <a:fld id="{AAFE6C12-916A-7B48-A13C-14E60BFFF968}" type="slidenum">
              <a:rPr lang="en-US" smtClean="0"/>
              <a:pPr>
                <a:defRPr/>
              </a:pPr>
              <a:t>17</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5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5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539552" y="2704"/>
            <a:ext cx="8229600" cy="1143000"/>
          </a:xfrm>
        </p:spPr>
        <p:txBody>
          <a:bodyPr/>
          <a:lstStyle/>
          <a:p>
            <a:pPr eaLnBrk="1" hangingPunct="1"/>
            <a:r>
              <a:rPr lang="en-IE" b="1" dirty="0">
                <a:solidFill>
                  <a:srgbClr val="000000"/>
                </a:solidFill>
                <a:latin typeface="Calibri" charset="0"/>
              </a:rPr>
              <a:t>The Base Pair Rule</a:t>
            </a:r>
            <a:endParaRPr lang="en-US" b="1" dirty="0">
              <a:solidFill>
                <a:srgbClr val="000000"/>
              </a:solidFill>
              <a:latin typeface="Calibri" charset="0"/>
            </a:endParaRPr>
          </a:p>
        </p:txBody>
      </p:sp>
      <p:sp>
        <p:nvSpPr>
          <p:cNvPr id="69634" name="Rectangle 3"/>
          <p:cNvSpPr>
            <a:spLocks noGrp="1" noChangeArrowheads="1"/>
          </p:cNvSpPr>
          <p:nvPr>
            <p:ph idx="1"/>
          </p:nvPr>
        </p:nvSpPr>
        <p:spPr>
          <a:xfrm>
            <a:off x="323528" y="1196753"/>
            <a:ext cx="8496622" cy="5184998"/>
          </a:xfrm>
        </p:spPr>
        <p:txBody>
          <a:bodyPr>
            <a:normAutofit lnSpcReduction="10000"/>
          </a:bodyPr>
          <a:lstStyle/>
          <a:p>
            <a:pPr eaLnBrk="1" hangingPunct="1"/>
            <a:r>
              <a:rPr lang="en-IE" sz="3600" dirty="0">
                <a:latin typeface="Arial" charset="0"/>
                <a:cs typeface="Arial" charset="0"/>
              </a:rPr>
              <a:t>Adenine can only join to </a:t>
            </a:r>
            <a:r>
              <a:rPr lang="en-IE" sz="3600" dirty="0" smtClean="0">
                <a:latin typeface="Arial" charset="0"/>
                <a:cs typeface="Arial" charset="0"/>
              </a:rPr>
              <a:t>Thymine</a:t>
            </a:r>
            <a:endParaRPr lang="en-IE" sz="3600" dirty="0">
              <a:latin typeface="Arial" charset="0"/>
              <a:cs typeface="Arial" charset="0"/>
            </a:endParaRPr>
          </a:p>
          <a:p>
            <a:pPr eaLnBrk="1" hangingPunct="1">
              <a:buFont typeface="Wingdings" charset="0"/>
              <a:buNone/>
            </a:pPr>
            <a:r>
              <a:rPr lang="en-IE" sz="3600" dirty="0">
                <a:latin typeface="Arial" charset="0"/>
                <a:cs typeface="Arial" charset="0"/>
              </a:rPr>
              <a:t>				A                         T</a:t>
            </a:r>
          </a:p>
          <a:p>
            <a:pPr eaLnBrk="1" hangingPunct="1">
              <a:buFont typeface="Wingdings" charset="0"/>
              <a:buNone/>
            </a:pPr>
            <a:endParaRPr lang="en-IE" sz="3600" dirty="0">
              <a:latin typeface="Arial" charset="0"/>
              <a:cs typeface="Arial" charset="0"/>
            </a:endParaRPr>
          </a:p>
          <a:p>
            <a:pPr eaLnBrk="1" hangingPunct="1"/>
            <a:r>
              <a:rPr lang="en-IE" sz="3600" dirty="0">
                <a:latin typeface="Arial" charset="0"/>
                <a:cs typeface="Arial" charset="0"/>
              </a:rPr>
              <a:t>Guanine can only join to </a:t>
            </a:r>
            <a:r>
              <a:rPr lang="en-IE" sz="3600" dirty="0" smtClean="0">
                <a:latin typeface="Arial" charset="0"/>
                <a:cs typeface="Arial" charset="0"/>
              </a:rPr>
              <a:t>Cytosine                 </a:t>
            </a:r>
            <a:r>
              <a:rPr lang="en-IE" sz="3600" dirty="0">
                <a:latin typeface="Arial" charset="0"/>
                <a:cs typeface="Arial" charset="0"/>
              </a:rPr>
              <a:t>	</a:t>
            </a:r>
          </a:p>
          <a:p>
            <a:pPr eaLnBrk="1" hangingPunct="1">
              <a:buFont typeface="Wingdings" charset="0"/>
              <a:buNone/>
            </a:pPr>
            <a:r>
              <a:rPr lang="en-IE" sz="3600" dirty="0">
                <a:latin typeface="Arial" charset="0"/>
                <a:cs typeface="Arial" charset="0"/>
              </a:rPr>
              <a:t>				G                        C	</a:t>
            </a:r>
            <a:endParaRPr lang="en-IE" sz="3600" dirty="0" smtClean="0">
              <a:latin typeface="Arial" charset="0"/>
              <a:cs typeface="Arial" charset="0"/>
            </a:endParaRPr>
          </a:p>
          <a:p>
            <a:pPr marL="342900" lvl="1" indent="-342900">
              <a:buNone/>
            </a:pPr>
            <a:r>
              <a:rPr lang="en-US" sz="3600" b="1" dirty="0" smtClean="0">
                <a:solidFill>
                  <a:srgbClr val="000000"/>
                </a:solidFill>
                <a:latin typeface="Constantia" charset="0"/>
              </a:rPr>
              <a:t>        A</a:t>
            </a:r>
            <a:r>
              <a:rPr lang="en-US" sz="3600" dirty="0" smtClean="0">
                <a:solidFill>
                  <a:srgbClr val="000000"/>
                </a:solidFill>
                <a:latin typeface="Constantia" charset="0"/>
              </a:rPr>
              <a:t>t </a:t>
            </a:r>
            <a:r>
              <a:rPr lang="en-US" sz="3600" b="1" dirty="0">
                <a:solidFill>
                  <a:srgbClr val="000000"/>
                </a:solidFill>
                <a:latin typeface="Constantia" charset="0"/>
              </a:rPr>
              <a:t>T</a:t>
            </a:r>
            <a:r>
              <a:rPr lang="en-US" sz="3600" dirty="0">
                <a:solidFill>
                  <a:srgbClr val="000000"/>
                </a:solidFill>
                <a:latin typeface="Constantia" charset="0"/>
              </a:rPr>
              <a:t>he </a:t>
            </a:r>
            <a:r>
              <a:rPr lang="en-US" sz="3600" b="1" dirty="0" smtClean="0">
                <a:solidFill>
                  <a:srgbClr val="000000"/>
                </a:solidFill>
                <a:latin typeface="Constantia" charset="0"/>
              </a:rPr>
              <a:t>Gi</a:t>
            </a:r>
            <a:r>
              <a:rPr lang="en-US" sz="3600" dirty="0" smtClean="0">
                <a:solidFill>
                  <a:srgbClr val="000000"/>
                </a:solidFill>
                <a:latin typeface="Constantia" charset="0"/>
              </a:rPr>
              <a:t>ant’s </a:t>
            </a:r>
            <a:r>
              <a:rPr lang="en-US" sz="3600" b="1" dirty="0">
                <a:solidFill>
                  <a:srgbClr val="000000"/>
                </a:solidFill>
                <a:latin typeface="Constantia" charset="0"/>
              </a:rPr>
              <a:t>C</a:t>
            </a:r>
            <a:r>
              <a:rPr lang="en-US" sz="3600" dirty="0">
                <a:solidFill>
                  <a:srgbClr val="000000"/>
                </a:solidFill>
                <a:latin typeface="Constantia" charset="0"/>
              </a:rPr>
              <a:t>auseway</a:t>
            </a:r>
          </a:p>
          <a:p>
            <a:pPr>
              <a:buNone/>
            </a:pPr>
            <a:endParaRPr lang="en-IE" sz="3600" dirty="0" smtClean="0">
              <a:latin typeface="Arial" charset="0"/>
              <a:cs typeface="Arial" charset="0"/>
              <a:hlinkClick r:id="rId3"/>
            </a:endParaRPr>
          </a:p>
          <a:p>
            <a:pPr>
              <a:buNone/>
            </a:pPr>
            <a:r>
              <a:rPr lang="en-IE" sz="3600" dirty="0" smtClean="0">
                <a:latin typeface="Arial" charset="0"/>
                <a:cs typeface="Arial" charset="0"/>
                <a:hlinkClick r:id="rId3"/>
              </a:rPr>
              <a:t>What </a:t>
            </a:r>
            <a:r>
              <a:rPr lang="en-IE" sz="3600" dirty="0">
                <a:latin typeface="Arial" charset="0"/>
                <a:cs typeface="Arial" charset="0"/>
                <a:hlinkClick r:id="rId3"/>
              </a:rPr>
              <a:t>are genes</a:t>
            </a:r>
            <a:r>
              <a:rPr lang="en-IE" sz="3600" dirty="0" smtClean="0">
                <a:latin typeface="Arial" charset="0"/>
                <a:cs typeface="Arial" charset="0"/>
                <a:hlinkClick r:id="rId3"/>
              </a:rPr>
              <a:t>?</a:t>
            </a:r>
            <a:r>
              <a:rPr lang="en-IE" sz="3600" dirty="0">
                <a:latin typeface="Constantia" charset="0"/>
              </a:rPr>
              <a:t>		</a:t>
            </a:r>
          </a:p>
          <a:p>
            <a:pPr eaLnBrk="1" hangingPunct="1"/>
            <a:endParaRPr lang="en-IE" dirty="0">
              <a:latin typeface="Constantia" charset="0"/>
            </a:endParaRPr>
          </a:p>
          <a:p>
            <a:pPr eaLnBrk="1" hangingPunct="1"/>
            <a:endParaRPr lang="en-IE" dirty="0">
              <a:latin typeface="Constantia" charset="0"/>
            </a:endParaRPr>
          </a:p>
          <a:p>
            <a:pPr eaLnBrk="1" hangingPunct="1">
              <a:buFont typeface="Wingdings" charset="0"/>
              <a:buNone/>
            </a:pPr>
            <a:endParaRPr lang="en-US" dirty="0">
              <a:latin typeface="Constantia" charset="0"/>
            </a:endParaRPr>
          </a:p>
        </p:txBody>
      </p:sp>
      <p:sp>
        <p:nvSpPr>
          <p:cNvPr id="69636" name="Line 4"/>
          <p:cNvSpPr>
            <a:spLocks noChangeShapeType="1"/>
          </p:cNvSpPr>
          <p:nvPr/>
        </p:nvSpPr>
        <p:spPr bwMode="auto">
          <a:xfrm>
            <a:off x="2843808" y="2132856"/>
            <a:ext cx="1368425"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37" name="Line 5"/>
          <p:cNvSpPr>
            <a:spLocks noChangeShapeType="1"/>
          </p:cNvSpPr>
          <p:nvPr/>
        </p:nvSpPr>
        <p:spPr bwMode="auto">
          <a:xfrm>
            <a:off x="2987824" y="3933056"/>
            <a:ext cx="1368425"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p:txBody>
          <a:bodyPr/>
          <a:lstStyle/>
          <a:p>
            <a:pPr>
              <a:defRPr/>
            </a:pPr>
            <a:fld id="{AAFE6C12-916A-7B48-A13C-14E60BFFF968}" type="slidenum">
              <a:rPr lang="en-US" smtClean="0"/>
              <a:pPr>
                <a:defRPr/>
              </a:pPr>
              <a:t>18</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63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6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ln>
            <a:miter lim="800000"/>
            <a:headEnd/>
            <a:tailEnd/>
          </a:ln>
          <a:extLst/>
        </p:spPr>
        <p:txBody>
          <a:bodyPr/>
          <a:lstStyle/>
          <a:p>
            <a:pPr eaLnBrk="1" fontAlgn="auto" hangingPunct="1">
              <a:spcAft>
                <a:spcPts val="0"/>
              </a:spcAft>
              <a:defRPr/>
            </a:pPr>
            <a:r>
              <a:rPr lang="en-IE" b="1" dirty="0" smtClean="0"/>
              <a:t>Building DNA</a:t>
            </a:r>
            <a:endParaRPr lang="en-US" b="1" dirty="0" smtClean="0"/>
          </a:p>
        </p:txBody>
      </p:sp>
      <p:sp>
        <p:nvSpPr>
          <p:cNvPr id="2" name="Content Placeholder 1"/>
          <p:cNvSpPr>
            <a:spLocks noGrp="1"/>
          </p:cNvSpPr>
          <p:nvPr>
            <p:ph idx="1"/>
          </p:nvPr>
        </p:nvSpPr>
        <p:spPr>
          <a:xfrm>
            <a:off x="467544" y="1700808"/>
            <a:ext cx="8229600" cy="4525963"/>
          </a:xfrm>
        </p:spPr>
        <p:txBody>
          <a:bodyPr>
            <a:normAutofit fontScale="92500" lnSpcReduction="20000"/>
          </a:bodyPr>
          <a:lstStyle/>
          <a:p>
            <a:pPr marL="0" indent="0">
              <a:buNone/>
            </a:pPr>
            <a:r>
              <a:rPr lang="en-US" dirty="0">
                <a:hlinkClick r:id="rId2"/>
              </a:rPr>
              <a:t>Drap &amp; Drop DNA Model </a:t>
            </a:r>
            <a:r>
              <a:rPr lang="en-US" dirty="0" smtClean="0">
                <a:hlinkClick r:id="rId2"/>
              </a:rPr>
              <a:t>making</a:t>
            </a:r>
            <a:endParaRPr lang="en-US" dirty="0" smtClean="0"/>
          </a:p>
          <a:p>
            <a:pPr marL="0" indent="0">
              <a:buNone/>
            </a:pPr>
            <a:endParaRPr lang="en-US" dirty="0"/>
          </a:p>
          <a:p>
            <a:pPr marL="0" indent="0">
              <a:buNone/>
            </a:pPr>
            <a:r>
              <a:rPr lang="en-US" dirty="0" smtClean="0">
                <a:hlinkClick r:id="rId3"/>
              </a:rPr>
              <a:t>DNA Information</a:t>
            </a:r>
            <a:endParaRPr lang="en-US" dirty="0" smtClean="0"/>
          </a:p>
          <a:p>
            <a:pPr marL="0" indent="0">
              <a:buNone/>
            </a:pPr>
            <a:endParaRPr lang="en-US" dirty="0"/>
          </a:p>
          <a:p>
            <a:pPr marL="0" indent="0">
              <a:buNone/>
            </a:pPr>
            <a:r>
              <a:rPr lang="en-US" dirty="0" smtClean="0">
                <a:hlinkClick r:id="rId4"/>
              </a:rPr>
              <a:t>DNA, Fantastic! Mr. W's DNA Rap</a:t>
            </a:r>
            <a:endParaRPr lang="en-US" dirty="0" smtClean="0"/>
          </a:p>
          <a:p>
            <a:pPr marL="0" indent="0">
              <a:buNone/>
            </a:pPr>
            <a:endParaRPr lang="en-US" dirty="0"/>
          </a:p>
          <a:p>
            <a:pPr marL="0" indent="0">
              <a:buNone/>
            </a:pPr>
            <a:r>
              <a:rPr lang="en-US" dirty="0" smtClean="0">
                <a:hlinkClick r:id="rId5"/>
              </a:rPr>
              <a:t>Mr. Lee - Genetics rap</a:t>
            </a:r>
            <a:endParaRPr lang="en-US" dirty="0" smtClean="0"/>
          </a:p>
          <a:p>
            <a:pPr marL="0" indent="0">
              <a:buNone/>
            </a:pPr>
            <a:endParaRPr lang="en-US" dirty="0"/>
          </a:p>
          <a:p>
            <a:pPr marL="0" indent="0">
              <a:buNone/>
            </a:pPr>
            <a:r>
              <a:rPr lang="en-US" dirty="0" smtClean="0">
                <a:hlinkClick r:id="rId6"/>
              </a:rPr>
              <a:t>GENEticS</a:t>
            </a:r>
            <a:r>
              <a:rPr lang="en-US" smtClean="0">
                <a:hlinkClick r:id="rId6"/>
              </a:rPr>
              <a:t> / Jeans rap song</a:t>
            </a:r>
            <a:endParaRPr lang="en-US" smtClean="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AAFE6C12-916A-7B48-A13C-14E60BFFF968}" type="slidenum">
              <a:rPr lang="en-US" smtClean="0"/>
              <a:pPr>
                <a:defRPr/>
              </a:pPr>
              <a:t>19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68313" y="115888"/>
            <a:ext cx="8229600" cy="1143000"/>
          </a:xfrm>
        </p:spPr>
        <p:txBody>
          <a:bodyPr/>
          <a:lstStyle/>
          <a:p>
            <a:r>
              <a:rPr lang="en-IE" b="1" dirty="0">
                <a:latin typeface="Calibri" charset="0"/>
              </a:rPr>
              <a:t>Lesson Objectives</a:t>
            </a:r>
            <a:endParaRPr lang="en-US" b="1" dirty="0">
              <a:latin typeface="Calibri" charset="0"/>
            </a:endParaRPr>
          </a:p>
        </p:txBody>
      </p:sp>
      <p:sp>
        <p:nvSpPr>
          <p:cNvPr id="22530" name="Content Placeholder 2"/>
          <p:cNvSpPr>
            <a:spLocks noGrp="1"/>
          </p:cNvSpPr>
          <p:nvPr>
            <p:ph idx="1"/>
          </p:nvPr>
        </p:nvSpPr>
        <p:spPr>
          <a:xfrm>
            <a:off x="251520" y="1196752"/>
            <a:ext cx="8429625" cy="4784725"/>
          </a:xfrm>
        </p:spPr>
        <p:txBody>
          <a:bodyPr>
            <a:normAutofit/>
          </a:bodyPr>
          <a:lstStyle/>
          <a:p>
            <a:pPr marL="0" indent="0">
              <a:buFont typeface="Wingdings 2" charset="0"/>
              <a:buNone/>
            </a:pPr>
            <a:r>
              <a:rPr lang="en-US" sz="3600" dirty="0">
                <a:latin typeface="Arial"/>
                <a:cs typeface="Arial"/>
              </a:rPr>
              <a:t>At the end of this lesson you  should be able to </a:t>
            </a:r>
          </a:p>
          <a:p>
            <a:pPr marL="0" indent="0">
              <a:buFont typeface="Wingdings 2" charset="0"/>
              <a:buNone/>
            </a:pPr>
            <a:r>
              <a:rPr lang="en-US" sz="3600" dirty="0" smtClean="0">
                <a:latin typeface="Arial"/>
                <a:cs typeface="Arial"/>
              </a:rPr>
              <a:t>Define </a:t>
            </a:r>
            <a:r>
              <a:rPr lang="en-US" sz="3600" dirty="0">
                <a:latin typeface="Arial"/>
                <a:cs typeface="Arial"/>
              </a:rPr>
              <a:t>the </a:t>
            </a:r>
            <a:r>
              <a:rPr lang="en-US" sz="3600" dirty="0" smtClean="0">
                <a:latin typeface="Arial"/>
                <a:cs typeface="Arial"/>
              </a:rPr>
              <a:t>terms: </a:t>
            </a:r>
          </a:p>
          <a:p>
            <a:pPr marL="742950" indent="-742950">
              <a:buFont typeface="+mj-lt"/>
              <a:buAutoNum type="arabicPeriod"/>
            </a:pPr>
            <a:r>
              <a:rPr lang="en-US" sz="3600" dirty="0" smtClean="0">
                <a:latin typeface="Arial"/>
                <a:cs typeface="Arial"/>
              </a:rPr>
              <a:t>Heredity</a:t>
            </a:r>
          </a:p>
          <a:p>
            <a:pPr marL="742950" indent="-742950">
              <a:buFont typeface="+mj-lt"/>
              <a:buAutoNum type="arabicPeriod"/>
            </a:pPr>
            <a:r>
              <a:rPr lang="en-US" sz="3600" dirty="0" smtClean="0">
                <a:latin typeface="Arial"/>
                <a:cs typeface="Arial"/>
              </a:rPr>
              <a:t>A gene</a:t>
            </a:r>
          </a:p>
          <a:p>
            <a:pPr marL="742950" indent="-742950">
              <a:buFont typeface="+mj-lt"/>
              <a:buAutoNum type="arabicPeriod"/>
            </a:pPr>
            <a:r>
              <a:rPr lang="en-US" sz="3600" dirty="0" smtClean="0">
                <a:latin typeface="Arial"/>
                <a:cs typeface="Arial"/>
              </a:rPr>
              <a:t>Gene expression </a:t>
            </a:r>
          </a:p>
        </p:txBody>
      </p:sp>
      <p:sp>
        <p:nvSpPr>
          <p:cNvPr id="3" name="Slide Number Placeholder 2"/>
          <p:cNvSpPr>
            <a:spLocks noGrp="1"/>
          </p:cNvSpPr>
          <p:nvPr>
            <p:ph type="sldNum" sz="quarter" idx="12"/>
          </p:nvPr>
        </p:nvSpPr>
        <p:spPr/>
        <p:txBody>
          <a:bodyPr/>
          <a:lstStyle/>
          <a:p>
            <a:pPr>
              <a:defRPr/>
            </a:pPr>
            <a:fld id="{AAFE6C12-916A-7B48-A13C-14E60BFFF968}" type="slidenum">
              <a:rPr lang="en-US" smtClean="0"/>
              <a:pPr>
                <a:defRPr/>
              </a:pPr>
              <a:t>2</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8" name="Text Box 4"/>
          <p:cNvSpPr txBox="1">
            <a:spLocks noChangeArrowheads="1"/>
          </p:cNvSpPr>
          <p:nvPr/>
        </p:nvSpPr>
        <p:spPr bwMode="auto">
          <a:xfrm>
            <a:off x="179512" y="1412776"/>
            <a:ext cx="8639423" cy="52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110000"/>
              </a:lnSpc>
            </a:pPr>
            <a:r>
              <a:rPr lang="en-GB" sz="2800" b="1" dirty="0"/>
              <a:t>The detailed structure of DNA </a:t>
            </a:r>
            <a:r>
              <a:rPr lang="en-GB" sz="2800" dirty="0"/>
              <a:t>consists of</a:t>
            </a:r>
            <a:r>
              <a:rPr lang="en-GB" sz="2800" dirty="0" smtClean="0"/>
              <a:t>:</a:t>
            </a:r>
          </a:p>
          <a:p>
            <a:pPr marL="457200" indent="-457200" eaLnBrk="1" hangingPunct="1">
              <a:lnSpc>
                <a:spcPct val="110000"/>
              </a:lnSpc>
              <a:buFont typeface="Arial"/>
              <a:buChar char="•"/>
            </a:pPr>
            <a:r>
              <a:rPr lang="en-GB" sz="2800" dirty="0" smtClean="0"/>
              <a:t>nucleotides</a:t>
            </a:r>
            <a:r>
              <a:rPr lang="en-GB" sz="2800" dirty="0"/>
              <a:t>, which contain phosphate, deoxyribose sugar and a base. </a:t>
            </a:r>
            <a:endParaRPr lang="en-GB" sz="2800" dirty="0" smtClean="0"/>
          </a:p>
          <a:p>
            <a:pPr marL="457200" indent="-457200" eaLnBrk="1" hangingPunct="1">
              <a:lnSpc>
                <a:spcPct val="110000"/>
              </a:lnSpc>
              <a:buFont typeface="Arial"/>
              <a:buChar char="•"/>
            </a:pPr>
            <a:r>
              <a:rPr lang="en-GB" sz="2800" dirty="0" smtClean="0"/>
              <a:t>The </a:t>
            </a:r>
            <a:r>
              <a:rPr lang="en-GB" sz="2800" dirty="0"/>
              <a:t>four bases are</a:t>
            </a:r>
            <a:r>
              <a:rPr lang="en-GB" sz="2800" dirty="0" smtClean="0"/>
              <a:t>:</a:t>
            </a:r>
          </a:p>
          <a:p>
            <a:pPr marL="0" lvl="4" indent="0" eaLnBrk="1" hangingPunct="1">
              <a:lnSpc>
                <a:spcPct val="110000"/>
              </a:lnSpc>
            </a:pPr>
            <a:r>
              <a:rPr lang="en-GB" sz="2800" dirty="0"/>
              <a:t> </a:t>
            </a:r>
            <a:r>
              <a:rPr lang="en-GB" sz="2800" dirty="0" smtClean="0"/>
              <a:t>    the </a:t>
            </a:r>
            <a:r>
              <a:rPr lang="en-GB" sz="2800" dirty="0"/>
              <a:t>purines adenine </a:t>
            </a:r>
            <a:r>
              <a:rPr lang="en-GB" sz="2800" b="1" dirty="0"/>
              <a:t>(A) </a:t>
            </a:r>
            <a:r>
              <a:rPr lang="en-GB" sz="2800" dirty="0"/>
              <a:t>and guanine </a:t>
            </a:r>
            <a:r>
              <a:rPr lang="en-GB" sz="2800" b="1" dirty="0"/>
              <a:t>(G)</a:t>
            </a:r>
            <a:endParaRPr lang="en-GB" sz="2800" dirty="0"/>
          </a:p>
          <a:p>
            <a:pPr marL="0" lvl="4" indent="0" eaLnBrk="1" hangingPunct="1">
              <a:lnSpc>
                <a:spcPct val="110000"/>
              </a:lnSpc>
            </a:pPr>
            <a:r>
              <a:rPr lang="en-GB" sz="2800" dirty="0" smtClean="0"/>
              <a:t>     the </a:t>
            </a:r>
            <a:r>
              <a:rPr lang="en-GB" sz="2800" dirty="0" err="1"/>
              <a:t>pyridimines</a:t>
            </a:r>
            <a:r>
              <a:rPr lang="en-GB" sz="2800" dirty="0"/>
              <a:t> thymine </a:t>
            </a:r>
            <a:r>
              <a:rPr lang="en-GB" sz="2800" b="1" dirty="0"/>
              <a:t>(T) </a:t>
            </a:r>
            <a:r>
              <a:rPr lang="en-GB" sz="2800" dirty="0"/>
              <a:t>and cytosine </a:t>
            </a:r>
            <a:r>
              <a:rPr lang="en-GB" sz="2800" b="1" dirty="0"/>
              <a:t>(</a:t>
            </a:r>
            <a:r>
              <a:rPr lang="en-GB" sz="2800" b="1" dirty="0" smtClean="0"/>
              <a:t>C)</a:t>
            </a:r>
          </a:p>
          <a:p>
            <a:pPr marL="457200" lvl="4" indent="-457200" eaLnBrk="1" hangingPunct="1">
              <a:lnSpc>
                <a:spcPct val="110000"/>
              </a:lnSpc>
              <a:buFont typeface="Arial"/>
              <a:buChar char="•"/>
            </a:pPr>
            <a:r>
              <a:rPr lang="en-GB" sz="2800" dirty="0" smtClean="0"/>
              <a:t>The nucleotide </a:t>
            </a:r>
            <a:r>
              <a:rPr lang="en-GB" sz="2800" dirty="0"/>
              <a:t>or base pairs, i.e. A=T or </a:t>
            </a:r>
            <a:r>
              <a:rPr lang="en-GB" sz="2800" dirty="0" err="1"/>
              <a:t>G≡C</a:t>
            </a:r>
            <a:r>
              <a:rPr lang="en-GB" sz="2800" dirty="0"/>
              <a:t>, join together due to hydrogen </a:t>
            </a:r>
            <a:r>
              <a:rPr lang="en-GB" sz="2800" dirty="0" smtClean="0"/>
              <a:t>bonding</a:t>
            </a:r>
          </a:p>
          <a:p>
            <a:pPr marL="457200" lvl="4" indent="-457200" eaLnBrk="1" hangingPunct="1">
              <a:lnSpc>
                <a:spcPct val="110000"/>
              </a:lnSpc>
              <a:buFont typeface="Arial"/>
              <a:buChar char="•"/>
            </a:pPr>
            <a:r>
              <a:rPr lang="en-GB" sz="2800" dirty="0"/>
              <a:t> </a:t>
            </a:r>
            <a:r>
              <a:rPr lang="en-GB" sz="2800" dirty="0" smtClean="0"/>
              <a:t>A </a:t>
            </a:r>
            <a:r>
              <a:rPr lang="en-GB" sz="2800" dirty="0"/>
              <a:t>double </a:t>
            </a:r>
            <a:r>
              <a:rPr lang="en-GB" sz="2800" dirty="0" smtClean="0"/>
              <a:t>helix, the </a:t>
            </a:r>
            <a:r>
              <a:rPr lang="en-GB" sz="2800" dirty="0"/>
              <a:t>phosphates and sugars form the sides of the molecule and the base pairs are like rungs inside the double </a:t>
            </a:r>
            <a:r>
              <a:rPr lang="en-GB" sz="2800" dirty="0" smtClean="0"/>
              <a:t>helix</a:t>
            </a:r>
            <a:endParaRPr lang="en-GB" sz="2800" dirty="0"/>
          </a:p>
        </p:txBody>
      </p:sp>
      <p:sp>
        <p:nvSpPr>
          <p:cNvPr id="3" name="Title 2"/>
          <p:cNvSpPr>
            <a:spLocks noGrp="1"/>
          </p:cNvSpPr>
          <p:nvPr>
            <p:ph type="title"/>
          </p:nvPr>
        </p:nvSpPr>
        <p:spPr/>
        <p:txBody>
          <a:bodyPr/>
          <a:lstStyle/>
          <a:p>
            <a:r>
              <a:rPr lang="en-GB" b="1" dirty="0" smtClean="0"/>
              <a:t>Detailed </a:t>
            </a:r>
            <a:r>
              <a:rPr lang="en-GB" b="1" dirty="0"/>
              <a:t>structure of DNA </a:t>
            </a:r>
            <a:endParaRPr lang="en-US" dirty="0"/>
          </a:p>
        </p:txBody>
      </p:sp>
      <p:sp>
        <p:nvSpPr>
          <p:cNvPr id="5" name="Slide Number Placeholder 4"/>
          <p:cNvSpPr>
            <a:spLocks noGrp="1"/>
          </p:cNvSpPr>
          <p:nvPr>
            <p:ph type="sldNum" sz="quarter" idx="12"/>
          </p:nvPr>
        </p:nvSpPr>
        <p:spPr/>
        <p:txBody>
          <a:bodyPr/>
          <a:lstStyle/>
          <a:p>
            <a:pPr>
              <a:defRPr/>
            </a:pPr>
            <a:fld id="{58EAF608-0191-F745-8DF0-38A589293D0E}" type="slidenum">
              <a:rPr lang="en-US" smtClean="0"/>
              <a:pPr>
                <a:defRPr/>
              </a:pPr>
              <a:t>20</a:t>
            </a:fld>
            <a:endParaRPr lang="en-US"/>
          </a:p>
        </p:txBody>
      </p:sp>
    </p:spTree>
    <p:extLst>
      <p:ext uri="{BB962C8B-B14F-4D97-AF65-F5344CB8AC3E}">
        <p14:creationId xmlns:p14="http://schemas.microsoft.com/office/powerpoint/2010/main" val="1245690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4136865"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486" y="764704"/>
            <a:ext cx="4031606"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7B0C05F3-B46D-8442-BADC-B4AB56C6926C}" type="slidenum">
              <a:rPr lang="en-US" smtClean="0"/>
              <a:pPr/>
              <a:t>21</a:t>
            </a:fld>
            <a:endParaRPr lang="en-US"/>
          </a:p>
        </p:txBody>
      </p:sp>
    </p:spTree>
    <p:extLst>
      <p:ext uri="{BB962C8B-B14F-4D97-AF65-F5344CB8AC3E}">
        <p14:creationId xmlns:p14="http://schemas.microsoft.com/office/powerpoint/2010/main" val="30272070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r>
              <a:rPr lang="en-IE" b="1" dirty="0">
                <a:solidFill>
                  <a:srgbClr val="000000"/>
                </a:solidFill>
                <a:latin typeface="Calibri" charset="0"/>
              </a:rPr>
              <a:t>Learning </a:t>
            </a:r>
            <a:r>
              <a:rPr lang="en-IE" b="1" dirty="0" smtClean="0">
                <a:solidFill>
                  <a:srgbClr val="000000"/>
                </a:solidFill>
                <a:latin typeface="Calibri" charset="0"/>
              </a:rPr>
              <a:t>Check 3</a:t>
            </a:r>
            <a:endParaRPr lang="en-US" b="1" dirty="0">
              <a:solidFill>
                <a:srgbClr val="000000"/>
              </a:solidFill>
              <a:latin typeface="Calibri" charset="0"/>
            </a:endParaRPr>
          </a:p>
        </p:txBody>
      </p:sp>
      <p:sp>
        <p:nvSpPr>
          <p:cNvPr id="74754" name="Content Placeholder 2"/>
          <p:cNvSpPr>
            <a:spLocks noGrp="1"/>
          </p:cNvSpPr>
          <p:nvPr>
            <p:ph idx="1"/>
          </p:nvPr>
        </p:nvSpPr>
        <p:spPr>
          <a:xfrm>
            <a:off x="251520" y="1556792"/>
            <a:ext cx="8640960" cy="3816424"/>
          </a:xfrm>
        </p:spPr>
        <p:txBody>
          <a:bodyPr>
            <a:noAutofit/>
          </a:bodyPr>
          <a:lstStyle/>
          <a:p>
            <a:pPr marL="514350" indent="-514350" eaLnBrk="1" hangingPunct="1">
              <a:lnSpc>
                <a:spcPct val="150000"/>
              </a:lnSpc>
              <a:buFont typeface="Arial" charset="0"/>
              <a:buAutoNum type="arabicPeriod"/>
            </a:pPr>
            <a:r>
              <a:rPr lang="en-IE" sz="3600" dirty="0">
                <a:latin typeface="Arial" charset="0"/>
                <a:cs typeface="Arial" charset="0"/>
              </a:rPr>
              <a:t>What does DNA stand for?</a:t>
            </a:r>
          </a:p>
          <a:p>
            <a:pPr marL="514350" indent="-514350" eaLnBrk="1" hangingPunct="1">
              <a:lnSpc>
                <a:spcPct val="150000"/>
              </a:lnSpc>
              <a:buFont typeface="Arial" charset="0"/>
              <a:buAutoNum type="arabicPeriod"/>
            </a:pPr>
            <a:r>
              <a:rPr lang="en-IE" sz="3600" dirty="0">
                <a:latin typeface="Arial" charset="0"/>
                <a:cs typeface="Arial" charset="0"/>
              </a:rPr>
              <a:t>Name the four bases in DNA</a:t>
            </a:r>
          </a:p>
          <a:p>
            <a:pPr marL="514350" indent="-514350" eaLnBrk="1" hangingPunct="1">
              <a:lnSpc>
                <a:spcPct val="150000"/>
              </a:lnSpc>
              <a:buFont typeface="Arial" charset="0"/>
              <a:buAutoNum type="arabicPeriod"/>
            </a:pPr>
            <a:r>
              <a:rPr lang="en-IE" sz="3600" dirty="0">
                <a:latin typeface="Arial" charset="0"/>
                <a:cs typeface="Arial" charset="0"/>
              </a:rPr>
              <a:t>Which base complements Adenine?</a:t>
            </a:r>
          </a:p>
          <a:p>
            <a:pPr marL="514350" indent="-514350" eaLnBrk="1" hangingPunct="1">
              <a:lnSpc>
                <a:spcPct val="150000"/>
              </a:lnSpc>
              <a:buFont typeface="Arial" charset="0"/>
              <a:buAutoNum type="arabicPeriod"/>
            </a:pPr>
            <a:r>
              <a:rPr lang="en-IE" sz="3600" dirty="0">
                <a:latin typeface="Arial" charset="0"/>
                <a:cs typeface="Arial" charset="0"/>
              </a:rPr>
              <a:t>Which base compliments Guanine?</a:t>
            </a:r>
            <a:endParaRPr lang="en-US" sz="3600" dirty="0">
              <a:latin typeface="Arial" charset="0"/>
              <a:cs typeface="Arial" charset="0"/>
            </a:endParaRPr>
          </a:p>
        </p:txBody>
      </p:sp>
      <p:sp>
        <p:nvSpPr>
          <p:cNvPr id="3" name="Slide Number Placeholder 2"/>
          <p:cNvSpPr>
            <a:spLocks noGrp="1"/>
          </p:cNvSpPr>
          <p:nvPr>
            <p:ph type="sldNum" sz="quarter" idx="12"/>
          </p:nvPr>
        </p:nvSpPr>
        <p:spPr/>
        <p:txBody>
          <a:bodyPr/>
          <a:lstStyle/>
          <a:p>
            <a:pPr>
              <a:defRPr/>
            </a:pPr>
            <a:fld id="{AAFE6C12-916A-7B48-A13C-14E60BFFF968}" type="slidenum">
              <a:rPr lang="en-US" smtClean="0"/>
              <a:pPr>
                <a:defRPr/>
              </a:pPr>
              <a:t>22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7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501007"/>
            <a:ext cx="4320282" cy="319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629" name="Text Box 5"/>
          <p:cNvSpPr txBox="1">
            <a:spLocks noChangeArrowheads="1"/>
          </p:cNvSpPr>
          <p:nvPr/>
        </p:nvSpPr>
        <p:spPr bwMode="auto">
          <a:xfrm>
            <a:off x="179512" y="908720"/>
            <a:ext cx="871296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276225" indent="-276225" eaLnBrk="1" hangingPunct="1">
              <a:spcBef>
                <a:spcPts val="0"/>
              </a:spcBef>
              <a:buFont typeface="Arial"/>
              <a:buChar char="•"/>
            </a:pPr>
            <a:r>
              <a:rPr lang="en-GB" sz="2800" dirty="0" smtClean="0"/>
              <a:t>The </a:t>
            </a:r>
            <a:r>
              <a:rPr lang="en-GB" sz="2800" dirty="0"/>
              <a:t>genetic code consists of a sequence of three DNA (or RNA) bases repeated many times</a:t>
            </a:r>
            <a:r>
              <a:rPr lang="en-GB" sz="2800" dirty="0" smtClean="0"/>
              <a:t>.</a:t>
            </a:r>
          </a:p>
          <a:p>
            <a:pPr marL="276225" indent="-276225" eaLnBrk="1" hangingPunct="1">
              <a:spcBef>
                <a:spcPts val="0"/>
              </a:spcBef>
              <a:buFont typeface="Arial"/>
              <a:buChar char="•"/>
            </a:pPr>
            <a:r>
              <a:rPr lang="en-GB" sz="2800" dirty="0"/>
              <a:t>Each group of three bases is the code for an amino acid</a:t>
            </a:r>
            <a:r>
              <a:rPr lang="en-GB" sz="2800" dirty="0" smtClean="0"/>
              <a:t>.</a:t>
            </a:r>
          </a:p>
          <a:p>
            <a:pPr marL="276225" indent="-276225" eaLnBrk="1" hangingPunct="1">
              <a:spcBef>
                <a:spcPts val="0"/>
              </a:spcBef>
              <a:buFont typeface="Arial"/>
              <a:buChar char="•"/>
            </a:pPr>
            <a:r>
              <a:rPr lang="en-GB" sz="2800" dirty="0"/>
              <a:t>A sequence of bases that produce a protein is called a gene</a:t>
            </a:r>
            <a:r>
              <a:rPr lang="en-GB" sz="2800" dirty="0" smtClean="0"/>
              <a:t>.</a:t>
            </a:r>
            <a:endParaRPr lang="en-GB" sz="2800" dirty="0"/>
          </a:p>
        </p:txBody>
      </p:sp>
      <p:sp>
        <p:nvSpPr>
          <p:cNvPr id="9" name="Title 10"/>
          <p:cNvSpPr txBox="1">
            <a:spLocks/>
          </p:cNvSpPr>
          <p:nvPr/>
        </p:nvSpPr>
        <p:spPr>
          <a:xfrm>
            <a:off x="395536" y="2985"/>
            <a:ext cx="8229600" cy="833728"/>
          </a:xfrm>
          <a:prstGeom prst="rect">
            <a:avLst/>
          </a:prstGeom>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GB" sz="4400" b="1" dirty="0"/>
              <a:t>The genetic code </a:t>
            </a:r>
            <a:endParaRPr lang="en-IE" sz="4400" b="1" dirty="0">
              <a:solidFill>
                <a:schemeClr val="bg1"/>
              </a:solidFill>
              <a:effectLst>
                <a:outerShdw blurRad="38100" dist="38100" dir="2700000" algn="tl">
                  <a:srgbClr val="DDDDDD"/>
                </a:outerShdw>
              </a:effectLst>
            </a:endParaRPr>
          </a:p>
        </p:txBody>
      </p:sp>
      <p:sp>
        <p:nvSpPr>
          <p:cNvPr id="3" name="Slide Number Placeholder 2"/>
          <p:cNvSpPr>
            <a:spLocks noGrp="1"/>
          </p:cNvSpPr>
          <p:nvPr>
            <p:ph type="sldNum" sz="quarter" idx="12"/>
          </p:nvPr>
        </p:nvSpPr>
        <p:spPr/>
        <p:txBody>
          <a:bodyPr/>
          <a:lstStyle/>
          <a:p>
            <a:fld id="{7B0C05F3-B46D-8442-BADC-B4AB56C6926C}" type="slidenum">
              <a:rPr lang="en-US" smtClean="0"/>
              <a:pPr/>
              <a:t>23</a:t>
            </a:fld>
            <a:endParaRPr lang="en-US"/>
          </a:p>
        </p:txBody>
      </p:sp>
    </p:spTree>
    <p:extLst>
      <p:ext uri="{BB962C8B-B14F-4D97-AF65-F5344CB8AC3E}">
        <p14:creationId xmlns:p14="http://schemas.microsoft.com/office/powerpoint/2010/main" val="2133562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251520" y="0"/>
            <a:ext cx="8892480" cy="1196752"/>
          </a:xfrm>
        </p:spPr>
        <p:txBody>
          <a:bodyPr>
            <a:normAutofit/>
          </a:bodyPr>
          <a:lstStyle/>
          <a:p>
            <a:r>
              <a:rPr lang="en-US" b="1" dirty="0" smtClean="0">
                <a:solidFill>
                  <a:srgbClr val="000000"/>
                </a:solidFill>
                <a:latin typeface="Arial"/>
                <a:cs typeface="Arial"/>
              </a:rPr>
              <a:t>DNA Replication</a:t>
            </a:r>
            <a:endParaRPr lang="en-US" b="1" dirty="0">
              <a:solidFill>
                <a:srgbClr val="000000"/>
              </a:solidFill>
              <a:latin typeface="Arial"/>
              <a:cs typeface="Arial"/>
            </a:endParaRPr>
          </a:p>
        </p:txBody>
      </p:sp>
      <p:sp>
        <p:nvSpPr>
          <p:cNvPr id="110594" name="Rectangle 3"/>
          <p:cNvSpPr>
            <a:spLocks noGrp="1" noChangeArrowheads="1"/>
          </p:cNvSpPr>
          <p:nvPr>
            <p:ph idx="1"/>
          </p:nvPr>
        </p:nvSpPr>
        <p:spPr>
          <a:xfrm>
            <a:off x="237296" y="1412776"/>
            <a:ext cx="8906704" cy="2664296"/>
          </a:xfrm>
        </p:spPr>
        <p:txBody>
          <a:bodyPr>
            <a:noAutofit/>
          </a:bodyPr>
          <a:lstStyle/>
          <a:p>
            <a:pPr marL="0" indent="0">
              <a:buNone/>
            </a:pPr>
            <a:r>
              <a:rPr lang="en-GB" sz="3600" b="1" dirty="0">
                <a:latin typeface="Arial"/>
                <a:cs typeface="Arial"/>
              </a:rPr>
              <a:t>DNA makes exact copies of </a:t>
            </a:r>
            <a:r>
              <a:rPr lang="en-GB" sz="3600" b="1" dirty="0" smtClean="0">
                <a:latin typeface="Arial"/>
                <a:cs typeface="Arial"/>
              </a:rPr>
              <a:t>itself.</a:t>
            </a:r>
            <a:endParaRPr lang="en-GB" sz="3600" b="1" dirty="0">
              <a:latin typeface="Arial"/>
              <a:cs typeface="Arial"/>
            </a:endParaRPr>
          </a:p>
          <a:p>
            <a:pPr marL="0" indent="0">
              <a:buNone/>
            </a:pPr>
            <a:r>
              <a:rPr lang="en-GB" sz="3600" dirty="0" smtClean="0">
                <a:latin typeface="Arial"/>
                <a:cs typeface="Arial"/>
              </a:rPr>
              <a:t>This occurs in the nucleus during Interphase</a:t>
            </a:r>
            <a:endParaRPr lang="en-US" sz="3600" dirty="0">
              <a:latin typeface="Arial"/>
              <a:cs typeface="Arial"/>
            </a:endParaRPr>
          </a:p>
        </p:txBody>
      </p:sp>
      <p:sp>
        <p:nvSpPr>
          <p:cNvPr id="3" name="Slide Number Placeholder 2"/>
          <p:cNvSpPr>
            <a:spLocks noGrp="1"/>
          </p:cNvSpPr>
          <p:nvPr>
            <p:ph type="sldNum" sz="quarter" idx="12"/>
          </p:nvPr>
        </p:nvSpPr>
        <p:spPr/>
        <p:txBody>
          <a:bodyPr/>
          <a:lstStyle/>
          <a:p>
            <a:pPr>
              <a:defRPr/>
            </a:pPr>
            <a:fld id="{AAFE6C12-916A-7B48-A13C-14E60BFFF968}" type="slidenum">
              <a:rPr lang="en-US" smtClean="0"/>
              <a:pPr>
                <a:defRPr/>
              </a:pPr>
              <a:t>24</a:t>
            </a:fld>
            <a:endParaRPr lang="en-US"/>
          </a:p>
        </p:txBody>
      </p:sp>
    </p:spTree>
    <p:extLst>
      <p:ext uri="{BB962C8B-B14F-4D97-AF65-F5344CB8AC3E}">
        <p14:creationId xmlns:p14="http://schemas.microsoft.com/office/powerpoint/2010/main" val="123149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5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idx="1"/>
          </p:nvPr>
        </p:nvSpPr>
        <p:spPr>
          <a:xfrm>
            <a:off x="237296" y="1268760"/>
            <a:ext cx="8906704" cy="4392488"/>
          </a:xfrm>
        </p:spPr>
        <p:txBody>
          <a:bodyPr>
            <a:noAutofit/>
          </a:bodyPr>
          <a:lstStyle/>
          <a:p>
            <a:pPr marL="625475" lvl="1" indent="-625475">
              <a:buFont typeface="+mj-lt"/>
              <a:buAutoNum type="arabicPeriod"/>
            </a:pPr>
            <a:r>
              <a:rPr lang="en-GB" sz="3600" dirty="0" smtClean="0">
                <a:latin typeface="Arial"/>
                <a:cs typeface="Arial"/>
              </a:rPr>
              <a:t>The </a:t>
            </a:r>
            <a:r>
              <a:rPr lang="en-GB" sz="3600" dirty="0">
                <a:latin typeface="Arial"/>
                <a:cs typeface="Arial"/>
              </a:rPr>
              <a:t>DNA strands </a:t>
            </a:r>
            <a:r>
              <a:rPr lang="en-US" sz="3600" dirty="0" smtClean="0">
                <a:latin typeface="Arial"/>
                <a:cs typeface="Arial"/>
              </a:rPr>
              <a:t>unwind &amp; </a:t>
            </a:r>
            <a:r>
              <a:rPr lang="en-GB" sz="3600" dirty="0" smtClean="0">
                <a:latin typeface="Arial"/>
                <a:cs typeface="Arial"/>
              </a:rPr>
              <a:t>separate.</a:t>
            </a:r>
          </a:p>
          <a:p>
            <a:pPr marL="625475" lvl="1" indent="-95250">
              <a:buNone/>
            </a:pPr>
            <a:r>
              <a:rPr lang="en-US" sz="3600" dirty="0" smtClean="0">
                <a:latin typeface="Arial"/>
                <a:cs typeface="Arial"/>
              </a:rPr>
              <a:t> Separation </a:t>
            </a:r>
            <a:r>
              <a:rPr lang="en-US" sz="3600" dirty="0">
                <a:latin typeface="Arial"/>
                <a:cs typeface="Arial"/>
              </a:rPr>
              <a:t>of the 2 nucleotide chains by enzymes - that break the Hydrogen bonds between the complimentary bases</a:t>
            </a:r>
            <a:r>
              <a:rPr lang="en-US" sz="3600" dirty="0" smtClean="0">
                <a:latin typeface="Arial"/>
                <a:cs typeface="Arial"/>
              </a:rPr>
              <a:t>.</a:t>
            </a:r>
          </a:p>
          <a:p>
            <a:pPr marL="625475" lvl="1" indent="-95250">
              <a:buNone/>
            </a:pPr>
            <a:endParaRPr lang="en-US" sz="3600" dirty="0">
              <a:latin typeface="Arial"/>
              <a:cs typeface="Arial"/>
            </a:endParaRPr>
          </a:p>
          <a:p>
            <a:pPr marL="625475" lvl="1" indent="-95250">
              <a:buNone/>
            </a:pPr>
            <a:r>
              <a:rPr lang="en-US" sz="3600" dirty="0" smtClean="0">
                <a:latin typeface="Arial"/>
                <a:cs typeface="Arial"/>
                <a:hlinkClick r:id="rId3"/>
              </a:rPr>
              <a:t>Video on DNA Replication</a:t>
            </a:r>
            <a:r>
              <a:rPr lang="en-US" sz="3600" dirty="0" smtClean="0">
                <a:latin typeface="Arial"/>
                <a:cs typeface="Arial"/>
              </a:rPr>
              <a:t> </a:t>
            </a:r>
            <a:endParaRPr lang="en-US" sz="3600" dirty="0">
              <a:latin typeface="Arial"/>
              <a:cs typeface="Arial"/>
            </a:endParaRPr>
          </a:p>
        </p:txBody>
      </p:sp>
      <p:sp>
        <p:nvSpPr>
          <p:cNvPr id="6" name="Rectangle 2"/>
          <p:cNvSpPr>
            <a:spLocks noGrp="1" noChangeArrowheads="1"/>
          </p:cNvSpPr>
          <p:nvPr>
            <p:ph type="title"/>
          </p:nvPr>
        </p:nvSpPr>
        <p:spPr>
          <a:xfrm>
            <a:off x="251520" y="0"/>
            <a:ext cx="8892480" cy="1196752"/>
          </a:xfrm>
        </p:spPr>
        <p:txBody>
          <a:bodyPr>
            <a:normAutofit/>
          </a:bodyPr>
          <a:lstStyle/>
          <a:p>
            <a:r>
              <a:rPr lang="en-US" b="1" dirty="0" smtClean="0">
                <a:solidFill>
                  <a:srgbClr val="000000"/>
                </a:solidFill>
                <a:latin typeface="Arial"/>
                <a:cs typeface="Arial"/>
              </a:rPr>
              <a:t>Mechanism for DNA Replication</a:t>
            </a:r>
            <a:endParaRPr lang="en-US" b="1" dirty="0">
              <a:solidFill>
                <a:srgbClr val="000000"/>
              </a:solidFill>
              <a:latin typeface="Arial"/>
              <a:cs typeface="Arial"/>
            </a:endParaRPr>
          </a:p>
        </p:txBody>
      </p:sp>
      <p:sp>
        <p:nvSpPr>
          <p:cNvPr id="4" name="Slide Number Placeholder 3"/>
          <p:cNvSpPr>
            <a:spLocks noGrp="1"/>
          </p:cNvSpPr>
          <p:nvPr>
            <p:ph type="sldNum" sz="quarter" idx="12"/>
          </p:nvPr>
        </p:nvSpPr>
        <p:spPr/>
        <p:txBody>
          <a:bodyPr/>
          <a:lstStyle/>
          <a:p>
            <a:pPr>
              <a:defRPr/>
            </a:pPr>
            <a:fld id="{AAFE6C12-916A-7B48-A13C-14E60BFFF968}" type="slidenum">
              <a:rPr lang="en-US" smtClean="0"/>
              <a:pPr>
                <a:defRPr/>
              </a:pPr>
              <a:t>25</a:t>
            </a:fld>
            <a:endParaRPr lang="en-US"/>
          </a:p>
        </p:txBody>
      </p:sp>
    </p:spTree>
    <p:extLst>
      <p:ext uri="{BB962C8B-B14F-4D97-AF65-F5344CB8AC3E}">
        <p14:creationId xmlns:p14="http://schemas.microsoft.com/office/powerpoint/2010/main" val="127641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5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5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idx="1"/>
          </p:nvPr>
        </p:nvSpPr>
        <p:spPr>
          <a:xfrm>
            <a:off x="0" y="260648"/>
            <a:ext cx="9144000" cy="3312368"/>
          </a:xfrm>
        </p:spPr>
        <p:txBody>
          <a:bodyPr>
            <a:normAutofit/>
          </a:bodyPr>
          <a:lstStyle/>
          <a:p>
            <a:pPr marL="539750" lvl="1" indent="-539750">
              <a:buFont typeface="+mj-lt"/>
              <a:buAutoNum type="arabicPeriod" startAt="2"/>
              <a:tabLst>
                <a:tab pos="455613" algn="l"/>
              </a:tabLst>
            </a:pPr>
            <a:r>
              <a:rPr lang="en-GB" sz="3600" dirty="0">
                <a:latin typeface="Arial"/>
                <a:cs typeface="Arial"/>
              </a:rPr>
              <a:t>The exposed bases link up with complementary bases </a:t>
            </a:r>
            <a:r>
              <a:rPr lang="en-US" sz="3600" dirty="0" smtClean="0">
                <a:latin typeface="Arial"/>
                <a:cs typeface="Arial"/>
              </a:rPr>
              <a:t>found </a:t>
            </a:r>
            <a:r>
              <a:rPr lang="en-US" sz="3600" dirty="0">
                <a:latin typeface="Arial"/>
                <a:cs typeface="Arial"/>
              </a:rPr>
              <a:t>in the surroundings</a:t>
            </a:r>
            <a:r>
              <a:rPr lang="en-US" sz="3600" dirty="0" smtClean="0">
                <a:latin typeface="Arial"/>
                <a:cs typeface="Arial"/>
              </a:rPr>
              <a:t>.</a:t>
            </a:r>
          </a:p>
          <a:p>
            <a:pPr marL="539750" lvl="1" indent="-539750">
              <a:buFont typeface="+mj-lt"/>
              <a:buAutoNum type="arabicPeriod" startAt="2"/>
              <a:tabLst>
                <a:tab pos="455613" algn="l"/>
              </a:tabLst>
            </a:pPr>
            <a:r>
              <a:rPr lang="en-US" sz="3600" dirty="0">
                <a:latin typeface="Arial"/>
                <a:cs typeface="Arial"/>
              </a:rPr>
              <a:t>Hydrogen bonds join the new chain to the original chain between the </a:t>
            </a:r>
            <a:r>
              <a:rPr lang="en-US" sz="3600" dirty="0" smtClean="0">
                <a:latin typeface="Arial"/>
                <a:cs typeface="Arial"/>
              </a:rPr>
              <a:t>base pairs</a:t>
            </a:r>
            <a:r>
              <a:rPr lang="en-US" sz="3600" dirty="0">
                <a:latin typeface="Arial"/>
                <a:cs typeface="Arial"/>
              </a:rPr>
              <a:t>. </a:t>
            </a:r>
          </a:p>
          <a:p>
            <a:pPr marL="0" lvl="1" indent="0">
              <a:buNone/>
            </a:pPr>
            <a:endParaRPr lang="en-US" sz="3600" dirty="0">
              <a:latin typeface="Arial"/>
              <a:cs typeface="Arial"/>
            </a:endParaRPr>
          </a:p>
        </p:txBody>
      </p:sp>
      <p:pic>
        <p:nvPicPr>
          <p:cNvPr id="2" name="Picture 1"/>
          <p:cNvPicPr>
            <a:picLocks noChangeAspect="1"/>
          </p:cNvPicPr>
          <p:nvPr/>
        </p:nvPicPr>
        <p:blipFill>
          <a:blip r:embed="rId2"/>
          <a:stretch>
            <a:fillRect/>
          </a:stretch>
        </p:blipFill>
        <p:spPr>
          <a:xfrm>
            <a:off x="497743" y="3429001"/>
            <a:ext cx="7026585" cy="3351140"/>
          </a:xfrm>
          <a:prstGeom prst="rect">
            <a:avLst/>
          </a:prstGeom>
        </p:spPr>
      </p:pic>
      <p:sp>
        <p:nvSpPr>
          <p:cNvPr id="4" name="Slide Number Placeholder 3"/>
          <p:cNvSpPr>
            <a:spLocks noGrp="1"/>
          </p:cNvSpPr>
          <p:nvPr>
            <p:ph type="sldNum" sz="quarter" idx="12"/>
          </p:nvPr>
        </p:nvSpPr>
        <p:spPr/>
        <p:txBody>
          <a:bodyPr/>
          <a:lstStyle/>
          <a:p>
            <a:pPr>
              <a:defRPr/>
            </a:pPr>
            <a:fld id="{AAFE6C12-916A-7B48-A13C-14E60BFFF968}" type="slidenum">
              <a:rPr lang="en-US" smtClean="0"/>
              <a:pPr>
                <a:defRPr/>
              </a:pPr>
              <a:t>26</a:t>
            </a:fld>
            <a:endParaRPr lang="en-US"/>
          </a:p>
        </p:txBody>
      </p:sp>
    </p:spTree>
    <p:extLst>
      <p:ext uri="{BB962C8B-B14F-4D97-AF65-F5344CB8AC3E}">
        <p14:creationId xmlns:p14="http://schemas.microsoft.com/office/powerpoint/2010/main" val="791039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Content Placeholder 2"/>
          <p:cNvSpPr>
            <a:spLocks noGrp="1"/>
          </p:cNvSpPr>
          <p:nvPr>
            <p:ph idx="1"/>
          </p:nvPr>
        </p:nvSpPr>
        <p:spPr>
          <a:xfrm>
            <a:off x="179512" y="260648"/>
            <a:ext cx="8712968" cy="4176463"/>
          </a:xfrm>
        </p:spPr>
        <p:txBody>
          <a:bodyPr>
            <a:noAutofit/>
          </a:bodyPr>
          <a:lstStyle/>
          <a:p>
            <a:pPr marL="534988" indent="-534988" eaLnBrk="1" hangingPunct="1">
              <a:buFont typeface="+mj-lt"/>
              <a:buAutoNum type="arabicPeriod" startAt="4"/>
            </a:pPr>
            <a:r>
              <a:rPr lang="en-US" sz="3600" dirty="0" smtClean="0">
                <a:latin typeface="Arial"/>
                <a:cs typeface="Arial"/>
              </a:rPr>
              <a:t>When </a:t>
            </a:r>
            <a:r>
              <a:rPr lang="en-US" sz="3600" dirty="0">
                <a:latin typeface="Arial"/>
                <a:cs typeface="Arial"/>
              </a:rPr>
              <a:t>replication is completed, 2 new exact copies of the original DNA molecule are </a:t>
            </a:r>
            <a:r>
              <a:rPr lang="en-US" sz="3600" dirty="0" smtClean="0">
                <a:latin typeface="Arial"/>
                <a:cs typeface="Arial"/>
              </a:rPr>
              <a:t>produced. E</a:t>
            </a:r>
            <a:r>
              <a:rPr lang="en-GB" sz="3600" dirty="0" smtClean="0">
                <a:latin typeface="Arial"/>
                <a:cs typeface="Arial"/>
              </a:rPr>
              <a:t>ach </a:t>
            </a:r>
            <a:r>
              <a:rPr lang="en-GB" sz="3600" dirty="0">
                <a:latin typeface="Arial"/>
                <a:cs typeface="Arial"/>
              </a:rPr>
              <a:t>new strand being half new DNA and half old </a:t>
            </a:r>
            <a:r>
              <a:rPr lang="en-GB" sz="3600" dirty="0" smtClean="0">
                <a:latin typeface="Arial"/>
                <a:cs typeface="Arial"/>
              </a:rPr>
              <a:t>DNA</a:t>
            </a:r>
            <a:endParaRPr lang="en-US" sz="3600" dirty="0">
              <a:latin typeface="Arial"/>
              <a:cs typeface="Arial"/>
            </a:endParaRPr>
          </a:p>
          <a:p>
            <a:pPr marL="534988" indent="-534988" eaLnBrk="1" hangingPunct="1">
              <a:buFont typeface="+mj-lt"/>
              <a:buAutoNum type="arabicPeriod" startAt="4"/>
            </a:pPr>
            <a:r>
              <a:rPr lang="en-US" sz="3600" dirty="0" smtClean="0">
                <a:latin typeface="Arial"/>
                <a:cs typeface="Arial"/>
              </a:rPr>
              <a:t>The </a:t>
            </a:r>
            <a:r>
              <a:rPr lang="en-US" sz="3600" dirty="0">
                <a:latin typeface="Arial"/>
                <a:cs typeface="Arial"/>
              </a:rPr>
              <a:t>cell is ready to undergo cell division. </a:t>
            </a:r>
            <a:endParaRPr lang="en-GB" sz="3600" dirty="0">
              <a:latin typeface="Arial"/>
              <a:cs typeface="Arial"/>
            </a:endParaRPr>
          </a:p>
        </p:txBody>
      </p:sp>
      <p:pic>
        <p:nvPicPr>
          <p:cNvPr id="2" name="Picture 1"/>
          <p:cNvPicPr>
            <a:picLocks noChangeAspect="1"/>
          </p:cNvPicPr>
          <p:nvPr/>
        </p:nvPicPr>
        <p:blipFill>
          <a:blip r:embed="rId3"/>
          <a:stretch>
            <a:fillRect/>
          </a:stretch>
        </p:blipFill>
        <p:spPr>
          <a:xfrm rot="5400000">
            <a:off x="3704254" y="3162517"/>
            <a:ext cx="2425700" cy="4638383"/>
          </a:xfrm>
          <a:prstGeom prst="rect">
            <a:avLst/>
          </a:prstGeom>
        </p:spPr>
      </p:pic>
      <p:sp>
        <p:nvSpPr>
          <p:cNvPr id="4" name="Slide Number Placeholder 3"/>
          <p:cNvSpPr>
            <a:spLocks noGrp="1"/>
          </p:cNvSpPr>
          <p:nvPr>
            <p:ph type="sldNum" sz="quarter" idx="12"/>
          </p:nvPr>
        </p:nvSpPr>
        <p:spPr/>
        <p:txBody>
          <a:bodyPr/>
          <a:lstStyle/>
          <a:p>
            <a:pPr>
              <a:defRPr/>
            </a:pPr>
            <a:fld id="{AAFE6C12-916A-7B48-A13C-14E60BFFF968}" type="slidenum">
              <a:rPr lang="en-US" smtClean="0"/>
              <a:pPr>
                <a:defRPr/>
              </a:pPr>
              <a:t>27</a:t>
            </a:fld>
            <a:endParaRPr lang="en-US"/>
          </a:p>
        </p:txBody>
      </p:sp>
    </p:spTree>
    <p:extLst>
      <p:ext uri="{BB962C8B-B14F-4D97-AF65-F5344CB8AC3E}">
        <p14:creationId xmlns:p14="http://schemas.microsoft.com/office/powerpoint/2010/main" val="2322089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NA replication.jpg"/>
          <p:cNvPicPr>
            <a:picLocks noChangeAspect="1"/>
          </p:cNvPicPr>
          <p:nvPr/>
        </p:nvPicPr>
        <p:blipFill>
          <a:blip r:embed="rId2">
            <a:extLst>
              <a:ext uri="{28A0092B-C50C-407E-A947-70E740481C1C}">
                <a14:useLocalDpi xmlns:a14="http://schemas.microsoft.com/office/drawing/2010/main" val="0"/>
              </a:ext>
            </a:extLst>
          </a:blip>
          <a:srcRect r="70161"/>
          <a:stretch>
            <a:fillRect/>
          </a:stretch>
        </p:blipFill>
        <p:spPr bwMode="auto">
          <a:xfrm>
            <a:off x="66675" y="1044575"/>
            <a:ext cx="2344738"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NA replication.jpg"/>
          <p:cNvPicPr>
            <a:picLocks noChangeAspect="1"/>
          </p:cNvPicPr>
          <p:nvPr/>
        </p:nvPicPr>
        <p:blipFill>
          <a:blip r:embed="rId2">
            <a:extLst>
              <a:ext uri="{28A0092B-C50C-407E-A947-70E740481C1C}">
                <a14:useLocalDpi xmlns:a14="http://schemas.microsoft.com/office/drawing/2010/main" val="0"/>
              </a:ext>
            </a:extLst>
          </a:blip>
          <a:srcRect l="40321" r="44099"/>
          <a:stretch>
            <a:fillRect/>
          </a:stretch>
        </p:blipFill>
        <p:spPr bwMode="auto">
          <a:xfrm>
            <a:off x="3779838" y="1044575"/>
            <a:ext cx="12239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NA replication.jpg"/>
          <p:cNvPicPr>
            <a:picLocks noChangeAspect="1"/>
          </p:cNvPicPr>
          <p:nvPr/>
        </p:nvPicPr>
        <p:blipFill>
          <a:blip r:embed="rId2">
            <a:extLst>
              <a:ext uri="{28A0092B-C50C-407E-A947-70E740481C1C}">
                <a14:useLocalDpi xmlns:a14="http://schemas.microsoft.com/office/drawing/2010/main" val="0"/>
              </a:ext>
            </a:extLst>
          </a:blip>
          <a:srcRect l="85225"/>
          <a:stretch>
            <a:fillRect/>
          </a:stretch>
        </p:blipFill>
        <p:spPr bwMode="auto">
          <a:xfrm>
            <a:off x="7875588" y="1044575"/>
            <a:ext cx="11604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2627313" y="3573463"/>
            <a:ext cx="979487"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pic>
        <p:nvPicPr>
          <p:cNvPr id="8" name="Picture 7" descr="DNA replication.jpg"/>
          <p:cNvPicPr>
            <a:picLocks noChangeAspect="1"/>
          </p:cNvPicPr>
          <p:nvPr/>
        </p:nvPicPr>
        <p:blipFill>
          <a:blip r:embed="rId2">
            <a:extLst>
              <a:ext uri="{28A0092B-C50C-407E-A947-70E740481C1C}">
                <a14:useLocalDpi xmlns:a14="http://schemas.microsoft.com/office/drawing/2010/main" val="0"/>
              </a:ext>
            </a:extLst>
          </a:blip>
          <a:srcRect l="40321" r="29437"/>
          <a:stretch>
            <a:fillRect/>
          </a:stretch>
        </p:blipFill>
        <p:spPr bwMode="auto">
          <a:xfrm>
            <a:off x="3779838" y="1044575"/>
            <a:ext cx="2376487"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NA replication.jpg"/>
          <p:cNvPicPr>
            <a:picLocks noChangeAspect="1"/>
          </p:cNvPicPr>
          <p:nvPr/>
        </p:nvPicPr>
        <p:blipFill>
          <a:blip r:embed="rId2">
            <a:extLst>
              <a:ext uri="{28A0092B-C50C-407E-A947-70E740481C1C}">
                <a14:useLocalDpi xmlns:a14="http://schemas.microsoft.com/office/drawing/2010/main" val="0"/>
              </a:ext>
            </a:extLst>
          </a:blip>
          <a:srcRect l="70563"/>
          <a:stretch>
            <a:fillRect/>
          </a:stretch>
        </p:blipFill>
        <p:spPr bwMode="auto">
          <a:xfrm>
            <a:off x="6732588" y="1044575"/>
            <a:ext cx="2312987"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3"/>
          <p:cNvSpPr txBox="1">
            <a:spLocks noChangeArrowheads="1"/>
          </p:cNvSpPr>
          <p:nvPr/>
        </p:nvSpPr>
        <p:spPr bwMode="auto">
          <a:xfrm>
            <a:off x="3505200" y="2286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IE" sz="2000" b="1">
                <a:solidFill>
                  <a:srgbClr val="0066CC"/>
                </a:solidFill>
                <a:latin typeface="Arial Rounded MT Bold" charset="0"/>
              </a:rPr>
              <a:t>DNA Replication</a:t>
            </a:r>
            <a:endParaRPr lang="en-GB" sz="2000" b="1">
              <a:solidFill>
                <a:srgbClr val="0066CC"/>
              </a:solidFill>
              <a:latin typeface="Arial Rounded MT Bold" charset="0"/>
            </a:endParaRPr>
          </a:p>
        </p:txBody>
      </p:sp>
      <p:sp>
        <p:nvSpPr>
          <p:cNvPr id="4" name="Slide Number Placeholder 3"/>
          <p:cNvSpPr>
            <a:spLocks noGrp="1"/>
          </p:cNvSpPr>
          <p:nvPr>
            <p:ph type="sldNum" sz="quarter" idx="12"/>
          </p:nvPr>
        </p:nvSpPr>
        <p:spPr/>
        <p:txBody>
          <a:bodyPr/>
          <a:lstStyle/>
          <a:p>
            <a:pPr>
              <a:defRPr/>
            </a:pPr>
            <a:fld id="{98F00F62-8BB0-A44B-B037-138AF9D56AC9}" type="slidenum">
              <a:rPr lang="en-US" smtClean="0"/>
              <a:pPr>
                <a:defRPr/>
              </a:pPr>
              <a:t>28</a:t>
            </a:fld>
            <a:endParaRPr lang="en-US"/>
          </a:p>
        </p:txBody>
      </p:sp>
    </p:spTree>
    <p:extLst>
      <p:ext uri="{BB962C8B-B14F-4D97-AF65-F5344CB8AC3E}">
        <p14:creationId xmlns:p14="http://schemas.microsoft.com/office/powerpoint/2010/main" val="2534167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1115616" y="357188"/>
            <a:ext cx="7285434" cy="509587"/>
          </a:xfrm>
        </p:spPr>
        <p:txBody>
          <a:bodyPr>
            <a:noAutofit/>
          </a:bodyPr>
          <a:lstStyle/>
          <a:p>
            <a:pPr eaLnBrk="1" hangingPunct="1"/>
            <a:r>
              <a:rPr lang="en-US" b="1" dirty="0">
                <a:latin typeface="Arial"/>
                <a:cs typeface="Arial"/>
              </a:rPr>
              <a:t>Accuracy and Repair</a:t>
            </a:r>
          </a:p>
        </p:txBody>
      </p:sp>
      <p:sp>
        <p:nvSpPr>
          <p:cNvPr id="114690" name="Rectangle 3"/>
          <p:cNvSpPr>
            <a:spLocks noGrp="1" noChangeArrowheads="1"/>
          </p:cNvSpPr>
          <p:nvPr>
            <p:ph idx="1"/>
          </p:nvPr>
        </p:nvSpPr>
        <p:spPr>
          <a:xfrm>
            <a:off x="39692" y="980728"/>
            <a:ext cx="8852788" cy="5877272"/>
          </a:xfrm>
        </p:spPr>
        <p:txBody>
          <a:bodyPr>
            <a:noAutofit/>
          </a:bodyPr>
          <a:lstStyle/>
          <a:p>
            <a:pPr>
              <a:lnSpc>
                <a:spcPct val="120000"/>
              </a:lnSpc>
              <a:spcBef>
                <a:spcPts val="0"/>
              </a:spcBef>
            </a:pPr>
            <a:r>
              <a:rPr lang="en-US" dirty="0" smtClean="0">
                <a:latin typeface="Arial"/>
                <a:cs typeface="Arial"/>
              </a:rPr>
              <a:t>High </a:t>
            </a:r>
            <a:r>
              <a:rPr lang="en-US" dirty="0">
                <a:latin typeface="Arial"/>
                <a:cs typeface="Arial"/>
              </a:rPr>
              <a:t>degree of accuracy – only 1 error / 10,000 paired nucleotides.</a:t>
            </a:r>
          </a:p>
          <a:p>
            <a:pPr>
              <a:lnSpc>
                <a:spcPct val="120000"/>
              </a:lnSpc>
              <a:spcBef>
                <a:spcPts val="0"/>
              </a:spcBef>
            </a:pPr>
            <a:r>
              <a:rPr lang="en-US" dirty="0">
                <a:latin typeface="Arial"/>
                <a:cs typeface="Arial"/>
              </a:rPr>
              <a:t>Mutation: a change in the nucleotide sequence. Even one may have serious effects in new cells.</a:t>
            </a:r>
          </a:p>
          <a:p>
            <a:pPr>
              <a:lnSpc>
                <a:spcPct val="120000"/>
              </a:lnSpc>
              <a:spcBef>
                <a:spcPts val="0"/>
              </a:spcBef>
            </a:pPr>
            <a:r>
              <a:rPr lang="en-US" dirty="0">
                <a:latin typeface="Arial"/>
                <a:cs typeface="Arial"/>
              </a:rPr>
              <a:t>DNA can be damaged by a variety of agents including chemicals and ultraviolet (UV) radiation from the sun.</a:t>
            </a:r>
          </a:p>
          <a:p>
            <a:pPr>
              <a:lnSpc>
                <a:spcPct val="120000"/>
              </a:lnSpc>
              <a:spcBef>
                <a:spcPts val="0"/>
              </a:spcBef>
            </a:pPr>
            <a:r>
              <a:rPr lang="en-US" dirty="0">
                <a:latin typeface="Arial"/>
                <a:cs typeface="Arial"/>
              </a:rPr>
              <a:t>Repair </a:t>
            </a:r>
            <a:r>
              <a:rPr lang="en-US" dirty="0" smtClean="0">
                <a:latin typeface="Arial"/>
                <a:cs typeface="Arial"/>
              </a:rPr>
              <a:t>enzymes </a:t>
            </a:r>
            <a:r>
              <a:rPr lang="en-US" dirty="0">
                <a:latin typeface="Arial"/>
                <a:cs typeface="Arial"/>
              </a:rPr>
              <a:t>continually recognize and repair errors. </a:t>
            </a:r>
          </a:p>
        </p:txBody>
      </p:sp>
      <p:sp>
        <p:nvSpPr>
          <p:cNvPr id="3" name="Slide Number Placeholder 2"/>
          <p:cNvSpPr>
            <a:spLocks noGrp="1"/>
          </p:cNvSpPr>
          <p:nvPr>
            <p:ph type="sldNum" sz="quarter" idx="12"/>
          </p:nvPr>
        </p:nvSpPr>
        <p:spPr/>
        <p:txBody>
          <a:bodyPr/>
          <a:lstStyle/>
          <a:p>
            <a:pPr>
              <a:defRPr/>
            </a:pPr>
            <a:fld id="{AAFE6C12-916A-7B48-A13C-14E60BFFF968}" type="slidenum">
              <a:rPr lang="en-US" smtClean="0"/>
              <a:pPr>
                <a:defRPr/>
              </a:pPr>
              <a:t>29</a:t>
            </a:fld>
            <a:endParaRPr lang="en-US"/>
          </a:p>
        </p:txBody>
      </p:sp>
    </p:spTree>
    <p:extLst>
      <p:ext uri="{BB962C8B-B14F-4D97-AF65-F5344CB8AC3E}">
        <p14:creationId xmlns:p14="http://schemas.microsoft.com/office/powerpoint/2010/main" val="3177656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6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6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6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latin typeface="Arial" charset="0"/>
              </a:rPr>
              <a:t>Heredity</a:t>
            </a:r>
            <a:endParaRPr lang="en-US" dirty="0"/>
          </a:p>
        </p:txBody>
      </p:sp>
      <p:sp>
        <p:nvSpPr>
          <p:cNvPr id="778242" name="Rectangle 2"/>
          <p:cNvSpPr>
            <a:spLocks noGrp="1" noChangeArrowheads="1"/>
          </p:cNvSpPr>
          <p:nvPr>
            <p:ph idx="1"/>
          </p:nvPr>
        </p:nvSpPr>
        <p:spPr>
          <a:xfrm>
            <a:off x="179512" y="1484784"/>
            <a:ext cx="8784976" cy="4641379"/>
          </a:xfrm>
        </p:spPr>
        <p:txBody>
          <a:bodyPr/>
          <a:lstStyle/>
          <a:p>
            <a:pPr marL="0" indent="0">
              <a:buNone/>
            </a:pPr>
            <a:r>
              <a:rPr lang="en-US" dirty="0" smtClean="0">
                <a:latin typeface="Arial" charset="0"/>
              </a:rPr>
              <a:t>or </a:t>
            </a:r>
            <a:r>
              <a:rPr lang="en-US" dirty="0">
                <a:latin typeface="Arial" charset="0"/>
              </a:rPr>
              <a:t>genetic </a:t>
            </a:r>
            <a:r>
              <a:rPr lang="en-US" dirty="0" smtClean="0">
                <a:latin typeface="Arial" charset="0"/>
              </a:rPr>
              <a:t>inheritance, is </a:t>
            </a:r>
            <a:r>
              <a:rPr lang="en-US" dirty="0">
                <a:latin typeface="Arial" charset="0"/>
              </a:rPr>
              <a:t>the passing on of features from parents to offspring by means of </a:t>
            </a:r>
            <a:r>
              <a:rPr lang="en-US" dirty="0" smtClean="0">
                <a:latin typeface="Arial" charset="0"/>
              </a:rPr>
              <a:t>genes</a:t>
            </a:r>
            <a:r>
              <a:rPr lang="en-US" dirty="0">
                <a:latin typeface="Arial" charset="0"/>
              </a:rPr>
              <a:t> </a:t>
            </a:r>
            <a:r>
              <a:rPr lang="en-US" dirty="0" smtClean="0">
                <a:latin typeface="Arial" charset="0"/>
              </a:rPr>
              <a:t>e.g. hair colour</a:t>
            </a:r>
          </a:p>
          <a:p>
            <a:pPr marL="0" indent="0">
              <a:buNone/>
            </a:pPr>
            <a:endParaRPr lang="en-US" dirty="0">
              <a:latin typeface="Arial" charset="0"/>
            </a:endParaRPr>
          </a:p>
          <a:p>
            <a:pPr marL="0" indent="0">
              <a:buNone/>
            </a:pPr>
            <a:endParaRPr lang="en-US" dirty="0">
              <a:latin typeface="Arial" charset="0"/>
            </a:endParaRPr>
          </a:p>
          <a:p>
            <a:pPr marL="0" indent="0">
              <a:buNone/>
            </a:pPr>
            <a:endParaRPr lang="en-US" dirty="0">
              <a:latin typeface="Arial" charset="0"/>
            </a:endParaRPr>
          </a:p>
          <a:p>
            <a:pPr lvl="4" eaLnBrk="1" hangingPunct="1">
              <a:spcBef>
                <a:spcPts val="800"/>
              </a:spcBef>
            </a:pPr>
            <a:endParaRPr lang="en-US" dirty="0">
              <a:latin typeface="Arial" charset="0"/>
            </a:endParaRPr>
          </a:p>
        </p:txBody>
      </p:sp>
      <p:sp>
        <p:nvSpPr>
          <p:cNvPr id="5" name="Slide Number Placeholder 4"/>
          <p:cNvSpPr>
            <a:spLocks noGrp="1"/>
          </p:cNvSpPr>
          <p:nvPr>
            <p:ph type="sldNum" sz="quarter" idx="12"/>
          </p:nvPr>
        </p:nvSpPr>
        <p:spPr/>
        <p:txBody>
          <a:bodyPr/>
          <a:lstStyle/>
          <a:p>
            <a:pPr>
              <a:defRPr/>
            </a:pPr>
            <a:fld id="{AAFE6C12-916A-7B48-A13C-14E60BFFF968}" type="slidenum">
              <a:rPr lang="en-US" smtClean="0"/>
              <a:pPr>
                <a:defRPr/>
              </a:pPr>
              <a:t>3</a:t>
            </a:fld>
            <a:endParaRPr lang="en-US"/>
          </a:p>
        </p:txBody>
      </p:sp>
    </p:spTree>
    <p:extLst>
      <p:ext uri="{BB962C8B-B14F-4D97-AF65-F5344CB8AC3E}">
        <p14:creationId xmlns:p14="http://schemas.microsoft.com/office/powerpoint/2010/main" val="4115289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DNA Profiling</a:t>
            </a:r>
            <a:endParaRPr lang="en-US" b="1" dirty="0"/>
          </a:p>
        </p:txBody>
      </p:sp>
      <p:sp>
        <p:nvSpPr>
          <p:cNvPr id="8" name="Slide Number Placeholder 7"/>
          <p:cNvSpPr>
            <a:spLocks noGrp="1"/>
          </p:cNvSpPr>
          <p:nvPr>
            <p:ph type="sldNum" sz="quarter" idx="12"/>
          </p:nvPr>
        </p:nvSpPr>
        <p:spPr/>
        <p:txBody>
          <a:bodyPr/>
          <a:lstStyle/>
          <a:p>
            <a:pPr>
              <a:defRPr/>
            </a:pPr>
            <a:fld id="{AAFE6C12-916A-7B48-A13C-14E60BFFF968}" type="slidenum">
              <a:rPr lang="en-US" smtClean="0"/>
              <a:pPr>
                <a:defRPr/>
              </a:pPr>
              <a:t>30</a:t>
            </a:fld>
            <a:endParaRPr lang="en-US"/>
          </a:p>
        </p:txBody>
      </p:sp>
    </p:spTree>
    <p:extLst>
      <p:ext uri="{BB962C8B-B14F-4D97-AF65-F5344CB8AC3E}">
        <p14:creationId xmlns:p14="http://schemas.microsoft.com/office/powerpoint/2010/main" val="423684902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539552" y="32897"/>
            <a:ext cx="8183563" cy="1050925"/>
          </a:xfrm>
        </p:spPr>
        <p:txBody>
          <a:bodyPr/>
          <a:lstStyle/>
          <a:p>
            <a:pPr eaLnBrk="1" hangingPunct="1"/>
            <a:r>
              <a:rPr lang="en-IE" b="1" dirty="0">
                <a:latin typeface="Arial"/>
                <a:cs typeface="Arial"/>
              </a:rPr>
              <a:t>Lesson Objectives</a:t>
            </a:r>
            <a:endParaRPr lang="en-US" b="1" dirty="0">
              <a:latin typeface="Arial"/>
              <a:cs typeface="Arial"/>
            </a:endParaRPr>
          </a:p>
        </p:txBody>
      </p:sp>
      <p:sp>
        <p:nvSpPr>
          <p:cNvPr id="3" name="Content Placeholder 2"/>
          <p:cNvSpPr>
            <a:spLocks noGrp="1"/>
          </p:cNvSpPr>
          <p:nvPr>
            <p:ph idx="1"/>
          </p:nvPr>
        </p:nvSpPr>
        <p:spPr>
          <a:xfrm>
            <a:off x="179512" y="1124744"/>
            <a:ext cx="8784976" cy="5040560"/>
          </a:xfrm>
        </p:spPr>
        <p:txBody>
          <a:bodyPr>
            <a:noAutofit/>
          </a:bodyPr>
          <a:lstStyle/>
          <a:p>
            <a:pPr marL="0" indent="0" eaLnBrk="1" fontAlgn="auto" hangingPunct="1">
              <a:spcAft>
                <a:spcPts val="0"/>
              </a:spcAft>
              <a:buClr>
                <a:schemeClr val="accent3"/>
              </a:buClr>
              <a:buFont typeface="Wingdings 2" pitchFamily="18" charset="2"/>
              <a:buNone/>
              <a:defRPr/>
            </a:pPr>
            <a:r>
              <a:rPr lang="en-US" sz="3600" dirty="0" smtClean="0">
                <a:latin typeface="Arial"/>
                <a:ea typeface="+mn-ea"/>
                <a:cs typeface="Arial"/>
              </a:rPr>
              <a:t>At the end of this lesson you should be able to: </a:t>
            </a:r>
          </a:p>
          <a:p>
            <a:pPr marL="514350" indent="-514350" eaLnBrk="1" fontAlgn="auto" hangingPunct="1">
              <a:spcAft>
                <a:spcPts val="0"/>
              </a:spcAft>
              <a:buClr>
                <a:schemeClr val="accent3"/>
              </a:buClr>
              <a:buFont typeface="+mj-lt"/>
              <a:buAutoNum type="arabicPeriod"/>
              <a:defRPr/>
            </a:pPr>
            <a:r>
              <a:rPr lang="en-US" sz="3600" dirty="0" smtClean="0">
                <a:latin typeface="Arial"/>
                <a:ea typeface="+mn-ea"/>
                <a:cs typeface="Arial"/>
              </a:rPr>
              <a:t>Discuss the stages involved in DNA profiling</a:t>
            </a:r>
          </a:p>
          <a:p>
            <a:pPr marL="514350" indent="-514350" eaLnBrk="1" fontAlgn="auto" hangingPunct="1">
              <a:spcAft>
                <a:spcPts val="0"/>
              </a:spcAft>
              <a:buClr>
                <a:schemeClr val="accent3"/>
              </a:buClr>
              <a:buFont typeface="+mj-lt"/>
              <a:buAutoNum type="arabicPeriod"/>
              <a:defRPr/>
            </a:pPr>
            <a:r>
              <a:rPr lang="en-US" sz="3600" dirty="0" smtClean="0">
                <a:latin typeface="Arial"/>
                <a:ea typeface="+mn-ea"/>
                <a:cs typeface="Arial"/>
              </a:rPr>
              <a:t>Define the process of DNA profiling</a:t>
            </a:r>
          </a:p>
          <a:p>
            <a:pPr marL="514350" indent="-514350" eaLnBrk="1" fontAlgn="auto" hangingPunct="1">
              <a:spcAft>
                <a:spcPts val="0"/>
              </a:spcAft>
              <a:buClr>
                <a:schemeClr val="accent3"/>
              </a:buClr>
              <a:buFont typeface="+mj-lt"/>
              <a:buAutoNum type="arabicPeriod"/>
              <a:defRPr/>
            </a:pPr>
            <a:r>
              <a:rPr lang="en-US" sz="3600" dirty="0" smtClean="0">
                <a:latin typeface="Arial"/>
                <a:ea typeface="+mn-ea"/>
                <a:cs typeface="Arial"/>
              </a:rPr>
              <a:t>Give two uses of DNA profiling</a:t>
            </a:r>
          </a:p>
          <a:p>
            <a:pPr marL="514350" indent="-514350" eaLnBrk="1" fontAlgn="auto" hangingPunct="1">
              <a:spcAft>
                <a:spcPts val="0"/>
              </a:spcAft>
              <a:buClr>
                <a:schemeClr val="accent3"/>
              </a:buClr>
              <a:buFont typeface="+mj-lt"/>
              <a:buAutoNum type="arabicPeriod"/>
              <a:defRPr/>
            </a:pPr>
            <a:r>
              <a:rPr lang="en-US" sz="3600" dirty="0" smtClean="0">
                <a:latin typeface="Arial"/>
                <a:ea typeface="+mn-ea"/>
                <a:cs typeface="Arial"/>
              </a:rPr>
              <a:t>Define and give a use for genetic screening</a:t>
            </a:r>
            <a:endParaRPr lang="en-US" sz="3600" dirty="0">
              <a:latin typeface="Arial"/>
              <a:ea typeface="+mn-ea"/>
              <a:cs typeface="Arial"/>
            </a:endParaRPr>
          </a:p>
        </p:txBody>
      </p:sp>
      <p:sp>
        <p:nvSpPr>
          <p:cNvPr id="4" name="Slide Number Placeholder 3"/>
          <p:cNvSpPr>
            <a:spLocks noGrp="1"/>
          </p:cNvSpPr>
          <p:nvPr>
            <p:ph type="sldNum" sz="quarter" idx="12"/>
          </p:nvPr>
        </p:nvSpPr>
        <p:spPr/>
        <p:txBody>
          <a:bodyPr/>
          <a:lstStyle/>
          <a:p>
            <a:pPr>
              <a:defRPr/>
            </a:pPr>
            <a:fld id="{AAFE6C12-916A-7B48-A13C-14E60BFFF968}" type="slidenum">
              <a:rPr lang="en-US" smtClean="0"/>
              <a:pPr>
                <a:defRPr/>
              </a:pPr>
              <a:t>31</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04800"/>
            <a:ext cx="7772400" cy="1143000"/>
          </a:xfrm>
          <a:extLst/>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IE" b="1" dirty="0" smtClean="0">
                <a:ln w="11430"/>
                <a:effectLst>
                  <a:outerShdw blurRad="50800" dist="39000" dir="5460000" algn="tl">
                    <a:srgbClr val="000000">
                      <a:alpha val="38000"/>
                    </a:srgbClr>
                  </a:outerShdw>
                </a:effectLst>
                <a:latin typeface="Arial"/>
                <a:ea typeface="+mj-ea"/>
                <a:cs typeface="Arial"/>
              </a:rPr>
              <a:t>DNA PROFILING</a:t>
            </a:r>
            <a:endParaRPr lang="en-GB" b="1" dirty="0" smtClean="0">
              <a:ln w="11430"/>
              <a:effectLst>
                <a:outerShdw blurRad="50800" dist="39000" dir="5460000" algn="tl">
                  <a:srgbClr val="000000">
                    <a:alpha val="38000"/>
                  </a:srgbClr>
                </a:outerShdw>
              </a:effectLst>
              <a:latin typeface="Arial"/>
              <a:ea typeface="+mj-ea"/>
              <a:cs typeface="Arial"/>
            </a:endParaRPr>
          </a:p>
        </p:txBody>
      </p:sp>
      <p:pic>
        <p:nvPicPr>
          <p:cNvPr id="7172" name="Picture 4" descr="auto0"/>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5724128" y="1412776"/>
            <a:ext cx="2938463" cy="4648200"/>
          </a:xfrm>
          <a:noFill/>
        </p:spPr>
      </p:pic>
      <p:sp>
        <p:nvSpPr>
          <p:cNvPr id="7171" name="Rectangle 3"/>
          <p:cNvSpPr>
            <a:spLocks noGrp="1" noChangeArrowheads="1"/>
          </p:cNvSpPr>
          <p:nvPr>
            <p:ph type="body" sz="half" idx="2"/>
          </p:nvPr>
        </p:nvSpPr>
        <p:spPr>
          <a:xfrm>
            <a:off x="14712" y="1412776"/>
            <a:ext cx="5565400" cy="5256584"/>
          </a:xfrm>
        </p:spPr>
        <p:txBody>
          <a:bodyPr>
            <a:normAutofit fontScale="85000" lnSpcReduction="20000"/>
          </a:bodyPr>
          <a:lstStyle/>
          <a:p>
            <a:pPr marL="0" indent="0">
              <a:lnSpc>
                <a:spcPct val="120000"/>
              </a:lnSpc>
              <a:spcBef>
                <a:spcPts val="0"/>
              </a:spcBef>
              <a:buClr>
                <a:schemeClr val="accent3"/>
              </a:buClr>
              <a:buNone/>
              <a:defRPr/>
            </a:pPr>
            <a:r>
              <a:rPr lang="en-IE" sz="4200" b="1" dirty="0" smtClean="0">
                <a:latin typeface="Arial"/>
                <a:cs typeface="Arial"/>
              </a:rPr>
              <a:t>1980</a:t>
            </a:r>
            <a:r>
              <a:rPr lang="en-IE" sz="4200" dirty="0" smtClean="0">
                <a:latin typeface="Arial"/>
                <a:cs typeface="Arial"/>
              </a:rPr>
              <a:t> </a:t>
            </a:r>
            <a:r>
              <a:rPr lang="en-IE" sz="4200" b="1" dirty="0" smtClean="0">
                <a:latin typeface="Arial"/>
                <a:cs typeface="Arial"/>
              </a:rPr>
              <a:t>-</a:t>
            </a:r>
            <a:r>
              <a:rPr lang="en-IE" sz="4200" dirty="0" smtClean="0">
                <a:latin typeface="Arial"/>
                <a:cs typeface="Arial"/>
              </a:rPr>
              <a:t> American researchers discovered non-coding regions of  DNA</a:t>
            </a:r>
          </a:p>
          <a:p>
            <a:pPr marL="0" indent="0">
              <a:lnSpc>
                <a:spcPct val="120000"/>
              </a:lnSpc>
              <a:spcBef>
                <a:spcPts val="0"/>
              </a:spcBef>
              <a:buClr>
                <a:schemeClr val="accent3"/>
              </a:buClr>
              <a:buNone/>
              <a:defRPr/>
            </a:pPr>
            <a:r>
              <a:rPr lang="en-IE" sz="4200" b="1" dirty="0" smtClean="0">
                <a:latin typeface="Arial"/>
                <a:cs typeface="Arial"/>
              </a:rPr>
              <a:t>1984</a:t>
            </a:r>
            <a:r>
              <a:rPr lang="en-IE" sz="4200" dirty="0" smtClean="0">
                <a:latin typeface="Arial"/>
                <a:cs typeface="Arial"/>
              </a:rPr>
              <a:t> </a:t>
            </a:r>
            <a:r>
              <a:rPr lang="en-IE" sz="4200" b="1" dirty="0" smtClean="0">
                <a:latin typeface="Arial"/>
                <a:cs typeface="Arial"/>
              </a:rPr>
              <a:t>-</a:t>
            </a:r>
            <a:r>
              <a:rPr lang="en-IE" sz="4200" dirty="0" smtClean="0">
                <a:latin typeface="Arial"/>
                <a:cs typeface="Arial"/>
              </a:rPr>
              <a:t>  Professor Alec Jeffries developed the process of DNA profiling</a:t>
            </a:r>
          </a:p>
          <a:p>
            <a:pPr marL="0" indent="0">
              <a:lnSpc>
                <a:spcPct val="120000"/>
              </a:lnSpc>
              <a:spcBef>
                <a:spcPts val="0"/>
              </a:spcBef>
              <a:buClr>
                <a:schemeClr val="accent3"/>
              </a:buClr>
              <a:buNone/>
              <a:defRPr/>
            </a:pPr>
            <a:r>
              <a:rPr lang="en-IE" sz="4200" b="1" dirty="0" smtClean="0">
                <a:latin typeface="Arial"/>
                <a:cs typeface="Arial"/>
              </a:rPr>
              <a:t>1987 </a:t>
            </a:r>
            <a:r>
              <a:rPr lang="en-IE" sz="4200" b="1" dirty="0">
                <a:latin typeface="Arial"/>
                <a:cs typeface="Arial"/>
              </a:rPr>
              <a:t>-</a:t>
            </a:r>
            <a:r>
              <a:rPr lang="en-IE" sz="4200" dirty="0">
                <a:latin typeface="Arial"/>
                <a:cs typeface="Arial"/>
              </a:rPr>
              <a:t> First conviction based </a:t>
            </a:r>
            <a:r>
              <a:rPr lang="en-IE" sz="4200" dirty="0" smtClean="0">
                <a:latin typeface="Arial"/>
                <a:cs typeface="Arial"/>
              </a:rPr>
              <a:t>on </a:t>
            </a:r>
            <a:r>
              <a:rPr lang="en-IE" sz="4200" dirty="0">
                <a:latin typeface="Arial"/>
                <a:cs typeface="Arial"/>
              </a:rPr>
              <a:t>DNA evidence </a:t>
            </a:r>
            <a:endParaRPr lang="en-GB" sz="4200" dirty="0">
              <a:latin typeface="Arial"/>
              <a:cs typeface="Arial"/>
            </a:endParaRPr>
          </a:p>
        </p:txBody>
      </p:sp>
      <p:sp>
        <p:nvSpPr>
          <p:cNvPr id="3" name="Slide Number Placeholder 2"/>
          <p:cNvSpPr>
            <a:spLocks noGrp="1"/>
          </p:cNvSpPr>
          <p:nvPr>
            <p:ph type="sldNum" sz="quarter" idx="12"/>
          </p:nvPr>
        </p:nvSpPr>
        <p:spPr/>
        <p:txBody>
          <a:bodyPr/>
          <a:lstStyle/>
          <a:p>
            <a:pPr>
              <a:defRPr/>
            </a:pPr>
            <a:fld id="{AF633270-9DF0-B14E-9745-4E8501B0E4A8}" type="slidenum">
              <a:rPr lang="en-US" smtClean="0"/>
              <a:pPr>
                <a:defRPr/>
              </a:pPr>
              <a:t>32</a:t>
            </a:fld>
            <a:endParaRPr lang="en-US"/>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8" fill="hold" nodeType="afterEffect">
                                  <p:stCondLst>
                                    <p:cond delay="0"/>
                                  </p:stCondLst>
                                  <p:childTnLst>
                                    <p:set>
                                      <p:cBhvr>
                                        <p:cTn id="23" dur="1" fill="hold">
                                          <p:stCondLst>
                                            <p:cond delay="0"/>
                                          </p:stCondLst>
                                        </p:cTn>
                                        <p:tgtEl>
                                          <p:spTgt spid="7172"/>
                                        </p:tgtEl>
                                        <p:attrNameLst>
                                          <p:attrName>style.visibility</p:attrName>
                                        </p:attrNameLst>
                                      </p:cBhvr>
                                      <p:to>
                                        <p:strVal val="visible"/>
                                      </p:to>
                                    </p:set>
                                    <p:anim calcmode="lin" valueType="num">
                                      <p:cBhvr additive="base">
                                        <p:cTn id="24" dur="500" fill="hold"/>
                                        <p:tgtEl>
                                          <p:spTgt spid="7172"/>
                                        </p:tgtEl>
                                        <p:attrNameLst>
                                          <p:attrName>ppt_x</p:attrName>
                                        </p:attrNameLst>
                                      </p:cBhvr>
                                      <p:tavLst>
                                        <p:tav tm="0">
                                          <p:val>
                                            <p:strVal val="0-#ppt_w/2"/>
                                          </p:val>
                                        </p:tav>
                                        <p:tav tm="100000">
                                          <p:val>
                                            <p:strVal val="#ppt_x"/>
                                          </p:val>
                                        </p:tav>
                                      </p:tavLst>
                                    </p:anim>
                                    <p:anim calcmode="lin" valueType="num">
                                      <p:cBhvr additive="base">
                                        <p:cTn id="25"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99592" y="-30338"/>
            <a:ext cx="7772400" cy="1143000"/>
          </a:xfrm>
        </p:spPr>
        <p:txBody>
          <a:bodyPr>
            <a:normAutofit/>
          </a:bodyPr>
          <a:lstStyle/>
          <a:p>
            <a:pPr eaLnBrk="1" fontAlgn="auto" hangingPunct="1">
              <a:spcAft>
                <a:spcPts val="0"/>
              </a:spcAft>
              <a:defRPr/>
            </a:pPr>
            <a:r>
              <a:rPr lang="en-IE" b="1" dirty="0" smtClean="0">
                <a:solidFill>
                  <a:srgbClr val="000000"/>
                </a:solidFill>
                <a:effectLst>
                  <a:outerShdw blurRad="38100" dist="38100" dir="2700000" algn="tl">
                    <a:srgbClr val="C0C0C0"/>
                  </a:outerShdw>
                </a:effectLst>
                <a:latin typeface="Arial"/>
                <a:ea typeface="+mj-ea"/>
                <a:cs typeface="Arial"/>
              </a:rPr>
              <a:t>DNA PROFILING</a:t>
            </a:r>
            <a:endParaRPr lang="en-GB" b="1" dirty="0" smtClean="0">
              <a:solidFill>
                <a:srgbClr val="000000"/>
              </a:solidFill>
              <a:effectLst>
                <a:outerShdw blurRad="38100" dist="38100" dir="2700000" algn="tl">
                  <a:srgbClr val="C0C0C0"/>
                </a:outerShdw>
              </a:effectLst>
              <a:latin typeface="Arial"/>
              <a:ea typeface="+mj-ea"/>
              <a:cs typeface="Arial"/>
            </a:endParaRPr>
          </a:p>
        </p:txBody>
      </p:sp>
      <p:sp>
        <p:nvSpPr>
          <p:cNvPr id="10244" name="Text Box 4"/>
          <p:cNvSpPr txBox="1">
            <a:spLocks noChangeArrowheads="1"/>
          </p:cNvSpPr>
          <p:nvPr/>
        </p:nvSpPr>
        <p:spPr bwMode="auto">
          <a:xfrm>
            <a:off x="0" y="908720"/>
            <a:ext cx="91440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55600" indent="-355600" eaLnBrk="1" hangingPunct="1">
              <a:lnSpc>
                <a:spcPct val="120000"/>
              </a:lnSpc>
              <a:spcBef>
                <a:spcPts val="0"/>
              </a:spcBef>
              <a:buFont typeface="Arial"/>
              <a:buChar char="•"/>
            </a:pPr>
            <a:r>
              <a:rPr lang="en-IE" sz="3600" dirty="0" smtClean="0">
                <a:cs typeface="Arial" charset="0"/>
              </a:rPr>
              <a:t>A</a:t>
            </a:r>
            <a:r>
              <a:rPr lang="en-GB" sz="3600" dirty="0" smtClean="0"/>
              <a:t> </a:t>
            </a:r>
            <a:r>
              <a:rPr lang="en-GB" sz="3600" dirty="0"/>
              <a:t>DNA </a:t>
            </a:r>
            <a:r>
              <a:rPr lang="en-GB" sz="3600" dirty="0" smtClean="0"/>
              <a:t>profile or </a:t>
            </a:r>
            <a:r>
              <a:rPr lang="en-GB" sz="3600" dirty="0"/>
              <a:t>genetic </a:t>
            </a:r>
            <a:r>
              <a:rPr lang="en-GB" sz="3600" dirty="0" smtClean="0"/>
              <a:t>fingerprint</a:t>
            </a:r>
            <a:r>
              <a:rPr lang="en-IE" sz="3600" dirty="0" smtClean="0">
                <a:cs typeface="Arial" charset="0"/>
              </a:rPr>
              <a:t> involves a process of making a pattern of bands from an </a:t>
            </a:r>
            <a:r>
              <a:rPr lang="en-IE" sz="3600" dirty="0">
                <a:cs typeface="Arial" charset="0"/>
              </a:rPr>
              <a:t>individual’s </a:t>
            </a:r>
            <a:r>
              <a:rPr lang="en-IE" sz="3600" dirty="0" smtClean="0">
                <a:cs typeface="Arial" charset="0"/>
              </a:rPr>
              <a:t>DNA, for comparison.</a:t>
            </a:r>
          </a:p>
          <a:p>
            <a:pPr marL="355600" indent="-355600" eaLnBrk="1" hangingPunct="1">
              <a:lnSpc>
                <a:spcPct val="120000"/>
              </a:lnSpc>
              <a:spcBef>
                <a:spcPts val="0"/>
              </a:spcBef>
              <a:buFont typeface="Arial"/>
              <a:buChar char="•"/>
            </a:pPr>
            <a:r>
              <a:rPr lang="en-GB" sz="3600" dirty="0"/>
              <a:t>These bands can distinguish one person’s DNA from another person’s</a:t>
            </a:r>
            <a:r>
              <a:rPr lang="en-GB" sz="3600" dirty="0" smtClean="0"/>
              <a:t>.</a:t>
            </a:r>
            <a:endParaRPr lang="en-IE" sz="3600" dirty="0" smtClean="0">
              <a:cs typeface="Arial" charset="0"/>
            </a:endParaRPr>
          </a:p>
        </p:txBody>
      </p:sp>
      <p:sp>
        <p:nvSpPr>
          <p:cNvPr id="3" name="Slide Number Placeholder 2"/>
          <p:cNvSpPr>
            <a:spLocks noGrp="1"/>
          </p:cNvSpPr>
          <p:nvPr>
            <p:ph type="sldNum" sz="quarter" idx="12"/>
          </p:nvPr>
        </p:nvSpPr>
        <p:spPr/>
        <p:txBody>
          <a:bodyPr/>
          <a:lstStyle/>
          <a:p>
            <a:pPr>
              <a:defRPr/>
            </a:pPr>
            <a:fld id="{9E00C7B2-7111-294C-A2D5-7548807815DB}" type="slidenum">
              <a:rPr lang="en-US" smtClean="0"/>
              <a:pPr>
                <a:defRPr/>
              </a:pPr>
              <a:t>33</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4">
                                            <p:txEl>
                                              <p:pRg st="1" end="1"/>
                                            </p:txEl>
                                          </p:spTgt>
                                        </p:tgtEl>
                                        <p:attrNameLst>
                                          <p:attrName>style.visibility</p:attrName>
                                        </p:attrNameLst>
                                      </p:cBhvr>
                                      <p:to>
                                        <p:strVal val="visible"/>
                                      </p:to>
                                    </p:set>
                                    <p:anim calcmode="lin" valueType="num">
                                      <p:cBhvr additive="base">
                                        <p:cTn id="13" dur="500" fill="hold"/>
                                        <p:tgtEl>
                                          <p:spTgt spid="1024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7353"/>
            <a:ext cx="6768752" cy="675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7B0C05F3-B46D-8442-BADC-B4AB56C6926C}" type="slidenum">
              <a:rPr lang="en-US" smtClean="0"/>
              <a:pPr/>
              <a:t>34</a:t>
            </a:fld>
            <a:endParaRPr lang="en-US"/>
          </a:p>
        </p:txBody>
      </p:sp>
    </p:spTree>
    <p:extLst>
      <p:ext uri="{BB962C8B-B14F-4D97-AF65-F5344CB8AC3E}">
        <p14:creationId xmlns:p14="http://schemas.microsoft.com/office/powerpoint/2010/main" val="3889122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3528" y="28021"/>
            <a:ext cx="8229600" cy="1143000"/>
          </a:xfrm>
        </p:spPr>
        <p:txBody>
          <a:bodyPr>
            <a:normAutofit/>
          </a:bodyPr>
          <a:lstStyle/>
          <a:p>
            <a:pPr eaLnBrk="1" fontAlgn="auto" hangingPunct="1">
              <a:spcAft>
                <a:spcPts val="0"/>
              </a:spcAft>
              <a:defRPr/>
            </a:pPr>
            <a:r>
              <a:rPr lang="en-IE" b="1" dirty="0" smtClean="0">
                <a:solidFill>
                  <a:srgbClr val="000000"/>
                </a:solidFill>
                <a:effectLst>
                  <a:outerShdw blurRad="38100" dist="38100" dir="2700000" algn="tl">
                    <a:srgbClr val="C0C0C0"/>
                  </a:outerShdw>
                </a:effectLst>
                <a:latin typeface="Arial"/>
                <a:ea typeface="+mj-ea"/>
                <a:cs typeface="Arial"/>
              </a:rPr>
              <a:t>STAGES INVOLVED</a:t>
            </a:r>
            <a:endParaRPr lang="en-GB" b="1" dirty="0" smtClean="0">
              <a:solidFill>
                <a:srgbClr val="000000"/>
              </a:solidFill>
              <a:effectLst>
                <a:outerShdw blurRad="38100" dist="38100" dir="2700000" algn="tl">
                  <a:srgbClr val="C0C0C0"/>
                </a:outerShdw>
              </a:effectLst>
              <a:latin typeface="Arial"/>
              <a:ea typeface="+mj-ea"/>
              <a:cs typeface="Arial"/>
            </a:endParaRPr>
          </a:p>
        </p:txBody>
      </p:sp>
      <p:sp>
        <p:nvSpPr>
          <p:cNvPr id="14339" name="Rectangle 3"/>
          <p:cNvSpPr>
            <a:spLocks noGrp="1" noChangeArrowheads="1"/>
          </p:cNvSpPr>
          <p:nvPr>
            <p:ph type="body" sz="half" idx="1"/>
          </p:nvPr>
        </p:nvSpPr>
        <p:spPr>
          <a:xfrm>
            <a:off x="179512" y="1268760"/>
            <a:ext cx="8669265" cy="3384376"/>
          </a:xfrm>
        </p:spPr>
        <p:txBody>
          <a:bodyPr>
            <a:noAutofit/>
          </a:bodyPr>
          <a:lstStyle/>
          <a:p>
            <a:pPr marL="457200" indent="-457200" eaLnBrk="1" fontAlgn="auto" hangingPunct="1">
              <a:spcAft>
                <a:spcPts val="0"/>
              </a:spcAft>
              <a:buClr>
                <a:schemeClr val="accent3"/>
              </a:buClr>
              <a:buFont typeface="Verdana" pitchFamily="34" charset="0"/>
              <a:buAutoNum type="arabicPeriod"/>
              <a:defRPr/>
            </a:pPr>
            <a:r>
              <a:rPr lang="en-IE" sz="3600" dirty="0" smtClean="0">
                <a:latin typeface="Arial"/>
                <a:ea typeface="+mn-ea"/>
                <a:cs typeface="Arial"/>
              </a:rPr>
              <a:t>Cells broken down to release DNA</a:t>
            </a:r>
          </a:p>
          <a:p>
            <a:pPr marL="457200" indent="-457200" eaLnBrk="1" fontAlgn="auto" hangingPunct="1">
              <a:spcAft>
                <a:spcPts val="0"/>
              </a:spcAft>
              <a:buClr>
                <a:schemeClr val="accent3"/>
              </a:buClr>
              <a:buFont typeface="Verdana" pitchFamily="34" charset="0"/>
              <a:buAutoNum type="arabicPeriod"/>
              <a:defRPr/>
            </a:pPr>
            <a:r>
              <a:rPr lang="en-IE" sz="3600" dirty="0" smtClean="0">
                <a:latin typeface="Arial"/>
                <a:ea typeface="+mn-ea"/>
                <a:cs typeface="Arial"/>
              </a:rPr>
              <a:t>DNA strands cut into fragments using </a:t>
            </a:r>
            <a:r>
              <a:rPr lang="en-IE" sz="3600" b="1" dirty="0" smtClean="0">
                <a:latin typeface="Arial"/>
                <a:ea typeface="+mn-ea"/>
                <a:cs typeface="Arial"/>
              </a:rPr>
              <a:t>Restriction enzymes</a:t>
            </a:r>
          </a:p>
          <a:p>
            <a:pPr marL="457200" indent="-457200" eaLnBrk="1" fontAlgn="auto" hangingPunct="1">
              <a:spcAft>
                <a:spcPts val="0"/>
              </a:spcAft>
              <a:buClr>
                <a:schemeClr val="accent3"/>
              </a:buClr>
              <a:buFont typeface="Verdana" pitchFamily="34" charset="0"/>
              <a:buAutoNum type="arabicPeriod"/>
              <a:defRPr/>
            </a:pPr>
            <a:r>
              <a:rPr lang="en-IE" sz="3600" dirty="0" smtClean="0">
                <a:latin typeface="Arial"/>
                <a:ea typeface="+mn-ea"/>
                <a:cs typeface="Arial"/>
              </a:rPr>
              <a:t>Fragments separated by size.</a:t>
            </a:r>
          </a:p>
          <a:p>
            <a:pPr marL="457200" indent="-457200" eaLnBrk="1" fontAlgn="auto" hangingPunct="1">
              <a:spcAft>
                <a:spcPts val="0"/>
              </a:spcAft>
              <a:buClr>
                <a:schemeClr val="accent3"/>
              </a:buClr>
              <a:buFont typeface="Verdana" pitchFamily="34" charset="0"/>
              <a:buAutoNum type="arabicPeriod"/>
              <a:defRPr/>
            </a:pPr>
            <a:r>
              <a:rPr lang="en-IE" sz="3600" dirty="0" smtClean="0">
                <a:latin typeface="Arial"/>
                <a:ea typeface="+mn-ea"/>
                <a:cs typeface="Arial"/>
              </a:rPr>
              <a:t>Pattern of fragments analysed</a:t>
            </a:r>
            <a:endParaRPr lang="en-GB" sz="3600" dirty="0" smtClean="0">
              <a:latin typeface="Arial"/>
              <a:ea typeface="+mn-ea"/>
              <a:cs typeface="Arial"/>
            </a:endParaRPr>
          </a:p>
        </p:txBody>
      </p:sp>
      <p:sp>
        <p:nvSpPr>
          <p:cNvPr id="3" name="Slide Number Placeholder 2"/>
          <p:cNvSpPr>
            <a:spLocks noGrp="1"/>
          </p:cNvSpPr>
          <p:nvPr>
            <p:ph type="sldNum" sz="quarter" idx="12"/>
          </p:nvPr>
        </p:nvSpPr>
        <p:spPr/>
        <p:txBody>
          <a:bodyPr/>
          <a:lstStyle/>
          <a:p>
            <a:pPr>
              <a:defRPr/>
            </a:pPr>
            <a:fld id="{9E00C7B2-7111-294C-A2D5-7548807815DB}" type="slidenum">
              <a:rPr lang="en-US" smtClean="0"/>
              <a:pPr>
                <a:defRPr/>
              </a:pPr>
              <a:t>35</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7544" y="188640"/>
            <a:ext cx="8229600" cy="1143000"/>
          </a:xfrm>
        </p:spPr>
        <p:txBody>
          <a:bodyPr>
            <a:normAutofit/>
          </a:bodyPr>
          <a:lstStyle/>
          <a:p>
            <a:pPr eaLnBrk="1" fontAlgn="auto" hangingPunct="1">
              <a:spcAft>
                <a:spcPts val="0"/>
              </a:spcAft>
              <a:defRPr/>
            </a:pPr>
            <a:r>
              <a:rPr lang="en-IE" b="1" dirty="0" smtClean="0">
                <a:solidFill>
                  <a:srgbClr val="000000"/>
                </a:solidFill>
                <a:effectLst>
                  <a:outerShdw blurRad="38100" dist="38100" dir="2700000" algn="tl">
                    <a:srgbClr val="C0C0C0"/>
                  </a:outerShdw>
                </a:effectLst>
                <a:latin typeface="Arial"/>
                <a:ea typeface="+mj-ea"/>
                <a:cs typeface="Arial"/>
              </a:rPr>
              <a:t>1. DNA EXTRACTION</a:t>
            </a:r>
            <a:endParaRPr lang="en-GB" b="1" dirty="0" smtClean="0">
              <a:solidFill>
                <a:srgbClr val="000000"/>
              </a:solidFill>
              <a:effectLst>
                <a:outerShdw blurRad="38100" dist="38100" dir="2700000" algn="tl">
                  <a:srgbClr val="C0C0C0"/>
                </a:outerShdw>
              </a:effectLst>
              <a:latin typeface="Arial"/>
              <a:ea typeface="+mj-ea"/>
              <a:cs typeface="Arial"/>
            </a:endParaRPr>
          </a:p>
        </p:txBody>
      </p:sp>
      <p:pic>
        <p:nvPicPr>
          <p:cNvPr id="16387" name="Picture 3" descr="auto0"/>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9388" y="1412875"/>
            <a:ext cx="5824537" cy="4500563"/>
          </a:xfrm>
          <a:noFill/>
        </p:spPr>
      </p:pic>
      <p:pic>
        <p:nvPicPr>
          <p:cNvPr id="16388" name="Picture 4" descr="auto0"/>
          <p:cNvPicPr>
            <a:picLocks noGrp="1" noChangeAspect="1" noChangeArrowheads="1"/>
          </p:cNvPicPr>
          <p:nvPr>
            <p:ph type="body" sz="half" idx="2"/>
          </p:nvPr>
        </p:nvPicPr>
        <p:blipFill>
          <a:blip r:embed="rId4">
            <a:extLst>
              <a:ext uri="{28A0092B-C50C-407E-A947-70E740481C1C}">
                <a14:useLocalDpi xmlns:a14="http://schemas.microsoft.com/office/drawing/2010/main" val="0"/>
              </a:ext>
            </a:extLst>
          </a:blip>
          <a:srcRect l="10001"/>
          <a:stretch>
            <a:fillRect/>
          </a:stretch>
        </p:blipFill>
        <p:spPr>
          <a:xfrm>
            <a:off x="4860032" y="1628799"/>
            <a:ext cx="4283968" cy="4346081"/>
          </a:xfrm>
          <a:noFill/>
        </p:spPr>
      </p:pic>
      <p:sp>
        <p:nvSpPr>
          <p:cNvPr id="88069" name="Rectangle 6"/>
          <p:cNvSpPr>
            <a:spLocks noChangeArrowheads="1"/>
          </p:cNvSpPr>
          <p:nvPr/>
        </p:nvSpPr>
        <p:spPr bwMode="auto">
          <a:xfrm>
            <a:off x="7772400" y="2590800"/>
            <a:ext cx="381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8070" name="Oval 7"/>
          <p:cNvSpPr>
            <a:spLocks noChangeArrowheads="1"/>
          </p:cNvSpPr>
          <p:nvPr/>
        </p:nvSpPr>
        <p:spPr bwMode="auto">
          <a:xfrm>
            <a:off x="7543800" y="0"/>
            <a:ext cx="1143000" cy="6858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8071" name="Rectangle 8"/>
          <p:cNvSpPr>
            <a:spLocks noChangeArrowheads="1"/>
          </p:cNvSpPr>
          <p:nvPr/>
        </p:nvSpPr>
        <p:spPr bwMode="auto">
          <a:xfrm>
            <a:off x="8001000" y="1219200"/>
            <a:ext cx="152400" cy="7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3" name="Line 9"/>
          <p:cNvSpPr>
            <a:spLocks noChangeShapeType="1"/>
          </p:cNvSpPr>
          <p:nvPr/>
        </p:nvSpPr>
        <p:spPr bwMode="auto">
          <a:xfrm flipV="1">
            <a:off x="3352800" y="2852936"/>
            <a:ext cx="2011288" cy="1185664"/>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p:txBody>
          <a:bodyPr/>
          <a:lstStyle/>
          <a:p>
            <a:pPr>
              <a:defRPr/>
            </a:pPr>
            <a:fld id="{AF633270-9DF0-B14E-9745-4E8501B0E4A8}" type="slidenum">
              <a:rPr lang="en-US" smtClean="0"/>
              <a:pPr>
                <a:defRPr/>
              </a:pPr>
              <a:t>36</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0-#ppt_w/2"/>
                                          </p:val>
                                        </p:tav>
                                        <p:tav tm="100000">
                                          <p:val>
                                            <p:strVal val="#ppt_x"/>
                                          </p:val>
                                        </p:tav>
                                      </p:tavLst>
                                    </p:anim>
                                    <p:anim calcmode="lin" valueType="num">
                                      <p:cBhvr additive="base">
                                        <p:cTn id="8" dur="500" fill="hold"/>
                                        <p:tgtEl>
                                          <p:spTgt spid="163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additive="base">
                                        <p:cTn id="13" dur="500" fill="hold"/>
                                        <p:tgtEl>
                                          <p:spTgt spid="16388"/>
                                        </p:tgtEl>
                                        <p:attrNameLst>
                                          <p:attrName>ppt_x</p:attrName>
                                        </p:attrNameLst>
                                      </p:cBhvr>
                                      <p:tavLst>
                                        <p:tav tm="0">
                                          <p:val>
                                            <p:strVal val="1+#ppt_w/2"/>
                                          </p:val>
                                        </p:tav>
                                        <p:tav tm="100000">
                                          <p:val>
                                            <p:strVal val="#ppt_x"/>
                                          </p:val>
                                        </p:tav>
                                      </p:tavLst>
                                    </p:anim>
                                    <p:anim calcmode="lin" valueType="num">
                                      <p:cBhvr additive="base">
                                        <p:cTn id="14" dur="500" fill="hold"/>
                                        <p:tgtEl>
                                          <p:spTgt spid="16388"/>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16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6"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l="13428" t="12447" r="20213" b="41490"/>
          <a:stretch>
            <a:fillRect/>
          </a:stretch>
        </p:blipFill>
        <p:spPr bwMode="auto">
          <a:xfrm>
            <a:off x="2411760" y="3645024"/>
            <a:ext cx="43053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sz="half" idx="1"/>
          </p:nvPr>
        </p:nvSpPr>
        <p:spPr>
          <a:xfrm>
            <a:off x="1115616" y="116632"/>
            <a:ext cx="5760640" cy="1008112"/>
          </a:xfrm>
          <a:extLst/>
        </p:spPr>
        <p:txBody>
          <a:bodyPr>
            <a:normAutofit/>
          </a:bodyPr>
          <a:lstStyle/>
          <a:p>
            <a:pPr marL="265176" indent="-265176" eaLnBrk="1" fontAlgn="auto" hangingPunct="1">
              <a:spcAft>
                <a:spcPts val="0"/>
              </a:spcAft>
              <a:buClr>
                <a:schemeClr val="accent3"/>
              </a:buClr>
              <a:buFontTx/>
              <a:buNone/>
              <a:defRPr/>
            </a:pPr>
            <a:r>
              <a:rPr lang="en-IE" sz="4400" b="1" dirty="0">
                <a:solidFill>
                  <a:srgbClr val="000000"/>
                </a:solidFill>
                <a:effectLst>
                  <a:outerShdw blurRad="38100" dist="38100" dir="2700000" algn="tl">
                    <a:srgbClr val="C0C0C0"/>
                  </a:outerShdw>
                </a:effectLst>
                <a:latin typeface="Arial"/>
                <a:ea typeface="+mj-ea"/>
                <a:cs typeface="Arial"/>
              </a:rPr>
              <a:t>2. DNA CUTTING</a:t>
            </a:r>
          </a:p>
          <a:p>
            <a:pPr marL="265176" indent="-265176" eaLnBrk="1" fontAlgn="auto" hangingPunct="1">
              <a:spcAft>
                <a:spcPts val="0"/>
              </a:spcAft>
              <a:buClr>
                <a:schemeClr val="accent3"/>
              </a:buClr>
              <a:buFontTx/>
              <a:buNone/>
              <a:defRPr/>
            </a:pPr>
            <a:endParaRPr lang="en-IE" dirty="0" smtClean="0">
              <a:effectLst>
                <a:outerShdw blurRad="38100" dist="38100" dir="2700000" algn="tl">
                  <a:srgbClr val="C0C0C0"/>
                </a:outerShdw>
              </a:effectLst>
              <a:latin typeface="Arial Rounded MT Bold" pitchFamily="34" charset="0"/>
              <a:ea typeface="+mn-ea"/>
              <a:cs typeface="+mn-cs"/>
            </a:endParaRPr>
          </a:p>
          <a:p>
            <a:pPr marL="265176" indent="-265176" eaLnBrk="1" fontAlgn="auto" hangingPunct="1">
              <a:spcAft>
                <a:spcPts val="0"/>
              </a:spcAft>
              <a:buClr>
                <a:schemeClr val="accent3"/>
              </a:buClr>
              <a:buFontTx/>
              <a:buNone/>
              <a:defRPr/>
            </a:pPr>
            <a:endParaRPr lang="en-IE" dirty="0" smtClean="0">
              <a:effectLst>
                <a:outerShdw blurRad="38100" dist="38100" dir="2700000" algn="tl">
                  <a:srgbClr val="C0C0C0"/>
                </a:outerShdw>
              </a:effectLst>
              <a:latin typeface="Arial Rounded MT Bold" pitchFamily="34" charset="0"/>
              <a:ea typeface="+mn-ea"/>
              <a:cs typeface="+mn-cs"/>
            </a:endParaRPr>
          </a:p>
          <a:p>
            <a:pPr marL="265176" indent="-265176" eaLnBrk="1" fontAlgn="auto" hangingPunct="1">
              <a:spcAft>
                <a:spcPts val="0"/>
              </a:spcAft>
              <a:buClr>
                <a:schemeClr val="accent3"/>
              </a:buClr>
              <a:buFontTx/>
              <a:buNone/>
              <a:defRPr/>
            </a:pPr>
            <a:endParaRPr lang="en-GB" dirty="0" smtClean="0">
              <a:effectLst>
                <a:outerShdw blurRad="38100" dist="38100" dir="2700000" algn="tl">
                  <a:srgbClr val="C0C0C0"/>
                </a:outerShdw>
              </a:effectLst>
              <a:latin typeface="Arial Rounded MT Bold" pitchFamily="34" charset="0"/>
              <a:ea typeface="+mn-ea"/>
              <a:cs typeface="+mn-cs"/>
            </a:endParaRPr>
          </a:p>
        </p:txBody>
      </p:sp>
      <p:sp>
        <p:nvSpPr>
          <p:cNvPr id="18444" name="Text Box 12"/>
          <p:cNvSpPr txBox="1">
            <a:spLocks noChangeArrowheads="1"/>
          </p:cNvSpPr>
          <p:nvPr/>
        </p:nvSpPr>
        <p:spPr bwMode="auto">
          <a:xfrm>
            <a:off x="6427788" y="55626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GB" sz="1600">
              <a:latin typeface="Lucida Sans" charset="0"/>
            </a:endParaRPr>
          </a:p>
        </p:txBody>
      </p:sp>
      <p:sp>
        <p:nvSpPr>
          <p:cNvPr id="90117" name="Text Box 14"/>
          <p:cNvSpPr txBox="1">
            <a:spLocks noChangeArrowheads="1"/>
          </p:cNvSpPr>
          <p:nvPr/>
        </p:nvSpPr>
        <p:spPr bwMode="auto">
          <a:xfrm>
            <a:off x="179512" y="1196752"/>
            <a:ext cx="864096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61938" indent="-261938" eaLnBrk="1" hangingPunct="1">
              <a:spcBef>
                <a:spcPts val="0"/>
              </a:spcBef>
              <a:buFont typeface="Arial"/>
              <a:buChar char="•"/>
            </a:pPr>
            <a:r>
              <a:rPr lang="en-IE" sz="3600" dirty="0"/>
              <a:t>The DNA is cut up into fragments using </a:t>
            </a:r>
            <a:r>
              <a:rPr lang="en-IE" sz="3600" dirty="0">
                <a:solidFill>
                  <a:schemeClr val="accent1"/>
                </a:solidFill>
              </a:rPr>
              <a:t>restriction enzymes</a:t>
            </a:r>
          </a:p>
          <a:p>
            <a:pPr marL="261938" indent="-261938" eaLnBrk="1" hangingPunct="1">
              <a:spcBef>
                <a:spcPts val="0"/>
              </a:spcBef>
              <a:buFont typeface="Arial"/>
              <a:buChar char="•"/>
            </a:pPr>
            <a:r>
              <a:rPr lang="en-IE" sz="3600" dirty="0"/>
              <a:t>This gives lots of </a:t>
            </a:r>
            <a:r>
              <a:rPr lang="en-IE" sz="3600" dirty="0" smtClean="0"/>
              <a:t>fragments</a:t>
            </a:r>
          </a:p>
          <a:p>
            <a:pPr marL="261938" indent="-261938" eaLnBrk="1" hangingPunct="1">
              <a:spcBef>
                <a:spcPts val="0"/>
              </a:spcBef>
              <a:buFont typeface="Arial"/>
              <a:buChar char="•"/>
            </a:pPr>
            <a:r>
              <a:rPr lang="en-IE" sz="3600" dirty="0" smtClean="0"/>
              <a:t>The </a:t>
            </a:r>
            <a:r>
              <a:rPr lang="en-IE" sz="3600" dirty="0"/>
              <a:t>fragments are different </a:t>
            </a:r>
            <a:r>
              <a:rPr lang="en-IE" sz="3600" dirty="0" smtClean="0"/>
              <a:t>sizes.</a:t>
            </a:r>
            <a:endParaRPr lang="en-US" sz="3600" dirty="0"/>
          </a:p>
        </p:txBody>
      </p:sp>
      <p:sp>
        <p:nvSpPr>
          <p:cNvPr id="3" name="Slide Number Placeholder 2"/>
          <p:cNvSpPr>
            <a:spLocks noGrp="1"/>
          </p:cNvSpPr>
          <p:nvPr>
            <p:ph type="sldNum" sz="quarter" idx="12"/>
          </p:nvPr>
        </p:nvSpPr>
        <p:spPr/>
        <p:txBody>
          <a:bodyPr/>
          <a:lstStyle/>
          <a:p>
            <a:pPr>
              <a:defRPr/>
            </a:pPr>
            <a:fld id="{936016C0-DE23-EB4A-8EF0-1611D4C893B4}" type="slidenum">
              <a:rPr lang="en-US" smtClean="0"/>
              <a:pPr>
                <a:defRPr/>
              </a:pPr>
              <a:t>37</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179512" y="188640"/>
            <a:ext cx="8712968" cy="864096"/>
          </a:xfrm>
          <a:prstGeom prst="rect">
            <a:avLst/>
          </a:prstGeom>
          <a:noFill/>
          <a:ln w="9525">
            <a:noFill/>
            <a:miter lim="800000"/>
            <a:headEnd/>
            <a:tailEnd/>
          </a:ln>
          <a:effectLst/>
        </p:spPr>
        <p:txBody>
          <a:bodyPr/>
          <a:lstStyle/>
          <a:p>
            <a:pPr marL="342900" indent="-342900" algn="ctr">
              <a:spcBef>
                <a:spcPct val="20000"/>
              </a:spcBef>
              <a:defRPr/>
            </a:pPr>
            <a:r>
              <a:rPr lang="en-IE" sz="4400" b="1" dirty="0">
                <a:solidFill>
                  <a:srgbClr val="000000"/>
                </a:solidFill>
                <a:effectLst>
                  <a:outerShdw blurRad="38100" dist="38100" dir="2700000" algn="tl">
                    <a:srgbClr val="C0C0C0"/>
                  </a:outerShdw>
                </a:effectLst>
                <a:latin typeface="Arial"/>
                <a:ea typeface="+mn-ea"/>
                <a:cs typeface="Arial"/>
              </a:rPr>
              <a:t>3. FRAGMENT SEPARATION</a:t>
            </a:r>
            <a:endParaRPr lang="en-GB" sz="4400" b="1" dirty="0">
              <a:solidFill>
                <a:srgbClr val="000000"/>
              </a:solidFill>
              <a:effectLst>
                <a:outerShdw blurRad="38100" dist="38100" dir="2700000" algn="tl">
                  <a:srgbClr val="C0C0C0"/>
                </a:outerShdw>
              </a:effectLst>
              <a:latin typeface="Arial"/>
              <a:ea typeface="+mn-ea"/>
              <a:cs typeface="Arial"/>
            </a:endParaRPr>
          </a:p>
        </p:txBody>
      </p:sp>
      <p:pic>
        <p:nvPicPr>
          <p:cNvPr id="9221" name="Picture 5" descr="auto0"/>
          <p:cNvPicPr>
            <a:picLocks noChangeAspect="1" noChangeArrowheads="1"/>
          </p:cNvPicPr>
          <p:nvPr/>
        </p:nvPicPr>
        <p:blipFill>
          <a:blip r:embed="rId2">
            <a:lum bright="-18000" contrast="42000"/>
            <a:extLst>
              <a:ext uri="{28A0092B-C50C-407E-A947-70E740481C1C}">
                <a14:useLocalDpi xmlns:a14="http://schemas.microsoft.com/office/drawing/2010/main" val="0"/>
              </a:ext>
            </a:extLst>
          </a:blip>
          <a:srcRect/>
          <a:stretch>
            <a:fillRect/>
          </a:stretch>
        </p:blipFill>
        <p:spPr bwMode="auto">
          <a:xfrm>
            <a:off x="4860032" y="1772816"/>
            <a:ext cx="3748087" cy="37338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92163" name="Rectangle 6"/>
          <p:cNvSpPr>
            <a:spLocks noChangeArrowheads="1"/>
          </p:cNvSpPr>
          <p:nvPr/>
        </p:nvSpPr>
        <p:spPr bwMode="auto">
          <a:xfrm>
            <a:off x="251520" y="1412776"/>
            <a:ext cx="435451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E" sz="3600" dirty="0"/>
              <a:t>Samples containing the fragments are placed into individual wells in a gel using a pipette.</a:t>
            </a:r>
          </a:p>
          <a:p>
            <a:r>
              <a:rPr lang="en-IE" sz="3600" dirty="0"/>
              <a:t>This is known as </a:t>
            </a:r>
            <a:r>
              <a:rPr lang="en-IE" sz="3600" b="1" dirty="0" smtClean="0"/>
              <a:t>electrophoresis.</a:t>
            </a:r>
            <a:endParaRPr lang="en-GB" sz="3600" b="1" dirty="0"/>
          </a:p>
        </p:txBody>
      </p:sp>
      <p:sp>
        <p:nvSpPr>
          <p:cNvPr id="3" name="Slide Number Placeholder 2"/>
          <p:cNvSpPr>
            <a:spLocks noGrp="1"/>
          </p:cNvSpPr>
          <p:nvPr>
            <p:ph type="sldNum" sz="quarter" idx="12"/>
          </p:nvPr>
        </p:nvSpPr>
        <p:spPr/>
        <p:txBody>
          <a:bodyPr/>
          <a:lstStyle/>
          <a:p>
            <a:pPr>
              <a:defRPr/>
            </a:pPr>
            <a:fld id="{98F00F62-8BB0-A44B-B037-138AF9D56AC9}" type="slidenum">
              <a:rPr lang="en-US" smtClean="0"/>
              <a:pPr>
                <a:defRPr/>
              </a:pPr>
              <a:t>38</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additive="base">
                                        <p:cTn id="7" dur="500" fill="hold"/>
                                        <p:tgtEl>
                                          <p:spTgt spid="922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9221"/>
                                        </p:tgtEl>
                                        <p:attrNameLst>
                                          <p:attrName>style.visibility</p:attrName>
                                        </p:attrNameLst>
                                      </p:cBhvr>
                                      <p:to>
                                        <p:strVal val="visible"/>
                                      </p:to>
                                    </p:set>
                                    <p:anim calcmode="lin" valueType="num">
                                      <p:cBhvr additive="base">
                                        <p:cTn id="13" dur="500" fill="hold"/>
                                        <p:tgtEl>
                                          <p:spTgt spid="9221"/>
                                        </p:tgtEl>
                                        <p:attrNameLst>
                                          <p:attrName>ppt_x</p:attrName>
                                        </p:attrNameLst>
                                      </p:cBhvr>
                                      <p:tavLst>
                                        <p:tav tm="0">
                                          <p:val>
                                            <p:strVal val="1+#ppt_w/2"/>
                                          </p:val>
                                        </p:tav>
                                        <p:tav tm="100000">
                                          <p:val>
                                            <p:strVal val="#ppt_x"/>
                                          </p:val>
                                        </p:tav>
                                      </p:tavLst>
                                    </p:anim>
                                    <p:anim calcmode="lin" valueType="num">
                                      <p:cBhvr additive="base">
                                        <p:cTn id="14"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3568" y="188640"/>
            <a:ext cx="7772400" cy="1143000"/>
          </a:xfrm>
        </p:spPr>
        <p:txBody>
          <a:bodyPr>
            <a:normAutofit/>
          </a:bodyPr>
          <a:lstStyle/>
          <a:p>
            <a:pPr eaLnBrk="1" fontAlgn="auto" hangingPunct="1">
              <a:spcAft>
                <a:spcPts val="0"/>
              </a:spcAft>
              <a:defRPr/>
            </a:pPr>
            <a:r>
              <a:rPr lang="en-IE" b="1" dirty="0" smtClean="0">
                <a:solidFill>
                  <a:srgbClr val="000000"/>
                </a:solidFill>
                <a:effectLst>
                  <a:outerShdw blurRad="38100" dist="38100" dir="2700000" algn="tl">
                    <a:srgbClr val="C0C0C0"/>
                  </a:outerShdw>
                </a:effectLst>
                <a:latin typeface="Arial"/>
                <a:ea typeface="+mj-ea"/>
                <a:cs typeface="Arial"/>
              </a:rPr>
              <a:t>ELECTROPHORESIS</a:t>
            </a:r>
            <a:endParaRPr lang="en-GB" b="1" dirty="0" smtClean="0">
              <a:solidFill>
                <a:srgbClr val="000000"/>
              </a:solidFill>
              <a:effectLst>
                <a:outerShdw blurRad="38100" dist="38100" dir="2700000" algn="tl">
                  <a:srgbClr val="C0C0C0"/>
                </a:outerShdw>
              </a:effectLst>
              <a:latin typeface="Arial"/>
              <a:ea typeface="+mj-ea"/>
              <a:cs typeface="Arial"/>
            </a:endParaRPr>
          </a:p>
        </p:txBody>
      </p:sp>
      <p:sp>
        <p:nvSpPr>
          <p:cNvPr id="20483" name="Rectangle 3"/>
          <p:cNvSpPr>
            <a:spLocks noGrp="1" noChangeArrowheads="1"/>
          </p:cNvSpPr>
          <p:nvPr>
            <p:ph type="body" sz="half" idx="1"/>
          </p:nvPr>
        </p:nvSpPr>
        <p:spPr>
          <a:xfrm>
            <a:off x="179512" y="1196752"/>
            <a:ext cx="8964488" cy="2808312"/>
          </a:xfrm>
        </p:spPr>
        <p:txBody>
          <a:bodyPr>
            <a:normAutofit/>
          </a:bodyPr>
          <a:lstStyle/>
          <a:p>
            <a:pPr>
              <a:buClr>
                <a:schemeClr val="accent3"/>
              </a:buClr>
              <a:defRPr/>
            </a:pPr>
            <a:r>
              <a:rPr lang="en-IE" sz="3600" dirty="0">
                <a:latin typeface="Arial"/>
                <a:cs typeface="Arial"/>
              </a:rPr>
              <a:t>Fragm</a:t>
            </a:r>
            <a:r>
              <a:rPr lang="en-IE" sz="3600" dirty="0" smtClean="0">
                <a:latin typeface="Arial"/>
                <a:ea typeface="+mn-ea"/>
                <a:cs typeface="Arial"/>
              </a:rPr>
              <a:t>ents separated by length</a:t>
            </a:r>
          </a:p>
          <a:p>
            <a:pPr>
              <a:buClr>
                <a:schemeClr val="accent3"/>
              </a:buClr>
              <a:defRPr/>
            </a:pPr>
            <a:r>
              <a:rPr lang="en-IE" sz="3600" dirty="0" smtClean="0">
                <a:latin typeface="Arial"/>
                <a:ea typeface="+mn-ea"/>
                <a:cs typeface="Arial"/>
              </a:rPr>
              <a:t>DNA (negatively charged)</a:t>
            </a:r>
          </a:p>
          <a:p>
            <a:pPr>
              <a:buClr>
                <a:schemeClr val="accent3"/>
              </a:buClr>
              <a:defRPr/>
            </a:pPr>
            <a:r>
              <a:rPr lang="en-IE" sz="3600" dirty="0" smtClean="0">
                <a:latin typeface="Arial"/>
                <a:ea typeface="+mn-ea"/>
                <a:cs typeface="Arial"/>
              </a:rPr>
              <a:t>Moves towards +ve terminal</a:t>
            </a:r>
          </a:p>
          <a:p>
            <a:pPr>
              <a:buClr>
                <a:schemeClr val="accent3"/>
              </a:buClr>
              <a:defRPr/>
            </a:pPr>
            <a:r>
              <a:rPr lang="en-IE" sz="3600" dirty="0" smtClean="0">
                <a:latin typeface="Arial"/>
                <a:ea typeface="+mn-ea"/>
                <a:cs typeface="Arial"/>
              </a:rPr>
              <a:t>Shorter fragments move faster</a:t>
            </a:r>
          </a:p>
          <a:p>
            <a:pPr marL="274320" indent="-274320" eaLnBrk="1" fontAlgn="auto" hangingPunct="1">
              <a:spcAft>
                <a:spcPts val="0"/>
              </a:spcAft>
              <a:buClr>
                <a:schemeClr val="accent3"/>
              </a:buClr>
              <a:buFont typeface="Wingdings 2"/>
              <a:buChar char=""/>
              <a:defRPr/>
            </a:pPr>
            <a:endParaRPr lang="en-GB" sz="2400" dirty="0" smtClean="0">
              <a:latin typeface="Lucida Sans" pitchFamily="34" charset="0"/>
              <a:ea typeface="+mn-ea"/>
              <a:cs typeface="+mn-cs"/>
            </a:endParaRPr>
          </a:p>
        </p:txBody>
      </p:sp>
      <p:pic>
        <p:nvPicPr>
          <p:cNvPr id="93187" name="Picture 4" descr="auto0"/>
          <p:cNvPicPr>
            <a:picLocks noGrp="1" noChangeAspect="1" noChangeArrowheads="1"/>
          </p:cNvPicPr>
          <p:nvPr>
            <p:ph type="clipArt" sz="half" idx="2"/>
          </p:nvPr>
        </p:nvPicPr>
        <p:blipFill>
          <a:blip r:embed="rId3">
            <a:lum bright="-12000" contrast="6000"/>
            <a:extLst>
              <a:ext uri="{28A0092B-C50C-407E-A947-70E740481C1C}">
                <a14:useLocalDpi xmlns:a14="http://schemas.microsoft.com/office/drawing/2010/main" val="0"/>
              </a:ext>
            </a:extLst>
          </a:blip>
          <a:srcRect/>
          <a:stretch>
            <a:fillRect/>
          </a:stretch>
        </p:blipFill>
        <p:spPr>
          <a:xfrm>
            <a:off x="2123728" y="4077072"/>
            <a:ext cx="4038600" cy="2525712"/>
          </a:xfrm>
          <a:noFill/>
          <a:ln w="38100">
            <a:solidFill>
              <a:schemeClr val="accent2"/>
            </a:solidFill>
            <a:miter lim="800000"/>
            <a:headEnd/>
            <a:tailEnd/>
          </a:ln>
        </p:spPr>
      </p:pic>
      <p:sp>
        <p:nvSpPr>
          <p:cNvPr id="93189" name="Rectangle 5"/>
          <p:cNvSpPr>
            <a:spLocks noChangeArrowheads="1"/>
          </p:cNvSpPr>
          <p:nvPr/>
        </p:nvSpPr>
        <p:spPr bwMode="auto">
          <a:xfrm>
            <a:off x="7391400" y="6172200"/>
            <a:ext cx="685800" cy="381000"/>
          </a:xfrm>
          <a:prstGeom prst="rect">
            <a:avLst/>
          </a:prstGeom>
          <a:solidFill>
            <a:srgbClr val="EAEAEA"/>
          </a:solidFill>
          <a:ln w="9525">
            <a:solidFill>
              <a:srgbClr val="EAEAEA"/>
            </a:solidFill>
            <a:miter lim="800000"/>
            <a:headEnd/>
            <a:tailEnd/>
          </a:ln>
        </p:spPr>
        <p:txBody>
          <a:bodyPr wrap="none" anchor="ctr"/>
          <a:lstStyle/>
          <a:p>
            <a:endParaRPr lang="en-US"/>
          </a:p>
        </p:txBody>
      </p:sp>
      <p:sp>
        <p:nvSpPr>
          <p:cNvPr id="93190" name="Oval 6"/>
          <p:cNvSpPr>
            <a:spLocks noChangeArrowheads="1"/>
          </p:cNvSpPr>
          <p:nvPr/>
        </p:nvSpPr>
        <p:spPr bwMode="auto">
          <a:xfrm>
            <a:off x="7162800" y="6172200"/>
            <a:ext cx="304800" cy="38100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 name="Slide Number Placeholder 2"/>
          <p:cNvSpPr>
            <a:spLocks noGrp="1"/>
          </p:cNvSpPr>
          <p:nvPr>
            <p:ph type="sldNum" sz="quarter" idx="12"/>
          </p:nvPr>
        </p:nvSpPr>
        <p:spPr/>
        <p:txBody>
          <a:bodyPr/>
          <a:lstStyle/>
          <a:p>
            <a:pPr>
              <a:defRPr/>
            </a:pPr>
            <a:fld id="{9E00C7B2-7111-294C-A2D5-7548807815DB}" type="slidenum">
              <a:rPr lang="en-US" smtClean="0"/>
              <a:pPr>
                <a:defRPr/>
              </a:pPr>
              <a:t>39</a:t>
            </a:fld>
            <a:endParaRPr lang="en-US"/>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539552" y="0"/>
            <a:ext cx="7772400" cy="914400"/>
          </a:xfrm>
        </p:spPr>
        <p:txBody>
          <a:bodyPr/>
          <a:lstStyle/>
          <a:p>
            <a:pPr algn="ctr" eaLnBrk="1" hangingPunct="1"/>
            <a:r>
              <a:rPr lang="en-IE" b="1" dirty="0">
                <a:latin typeface="Calibri" charset="0"/>
              </a:rPr>
              <a:t>Genes</a:t>
            </a:r>
            <a:endParaRPr lang="en-US" b="1" dirty="0">
              <a:latin typeface="Calibri" charset="0"/>
            </a:endParaRPr>
          </a:p>
        </p:txBody>
      </p:sp>
      <p:sp>
        <p:nvSpPr>
          <p:cNvPr id="3" name="Content Placeholder 2"/>
          <p:cNvSpPr>
            <a:spLocks noGrp="1"/>
          </p:cNvSpPr>
          <p:nvPr>
            <p:ph idx="1"/>
          </p:nvPr>
        </p:nvSpPr>
        <p:spPr>
          <a:xfrm>
            <a:off x="18728" y="980728"/>
            <a:ext cx="9125272" cy="5256212"/>
          </a:xfrm>
        </p:spPr>
        <p:txBody>
          <a:bodyPr>
            <a:noAutofit/>
          </a:bodyPr>
          <a:lstStyle/>
          <a:p>
            <a:pPr marL="457200" indent="-457200" eaLnBrk="1" fontAlgn="auto" hangingPunct="1">
              <a:lnSpc>
                <a:spcPct val="110000"/>
              </a:lnSpc>
              <a:spcAft>
                <a:spcPts val="0"/>
              </a:spcAft>
              <a:buClr>
                <a:schemeClr val="accent3"/>
              </a:buClr>
              <a:buFont typeface="+mj-lt"/>
              <a:buAutoNum type="arabicPeriod"/>
              <a:defRPr/>
            </a:pPr>
            <a:r>
              <a:rPr lang="en-GB" sz="3600" dirty="0" smtClean="0">
                <a:ea typeface="+mn-ea"/>
                <a:cs typeface="+mn-cs"/>
              </a:rPr>
              <a:t>A gene is a section of DNA that codes for a specific protein </a:t>
            </a:r>
          </a:p>
          <a:p>
            <a:pPr marL="457200" indent="-457200" eaLnBrk="1" fontAlgn="auto" hangingPunct="1">
              <a:lnSpc>
                <a:spcPct val="110000"/>
              </a:lnSpc>
              <a:spcAft>
                <a:spcPts val="0"/>
              </a:spcAft>
              <a:buClr>
                <a:schemeClr val="accent3"/>
              </a:buClr>
              <a:buFont typeface="+mj-lt"/>
              <a:buAutoNum type="arabicPeriod"/>
              <a:defRPr/>
            </a:pPr>
            <a:r>
              <a:rPr lang="en-GB" sz="3600" dirty="0" smtClean="0">
                <a:ea typeface="+mn-ea"/>
                <a:cs typeface="+mn-cs"/>
              </a:rPr>
              <a:t>It is the unit of inheritance</a:t>
            </a:r>
          </a:p>
          <a:p>
            <a:pPr marL="457200" indent="-457200" eaLnBrk="1" fontAlgn="auto" hangingPunct="1">
              <a:lnSpc>
                <a:spcPct val="110000"/>
              </a:lnSpc>
              <a:spcAft>
                <a:spcPts val="0"/>
              </a:spcAft>
              <a:buClr>
                <a:schemeClr val="accent3"/>
              </a:buClr>
              <a:buFont typeface="+mj-lt"/>
              <a:buAutoNum type="arabicPeriod"/>
              <a:defRPr/>
            </a:pPr>
            <a:r>
              <a:rPr lang="en-GB" sz="3600" dirty="0" smtClean="0">
                <a:ea typeface="+mn-ea"/>
                <a:cs typeface="+mn-cs"/>
              </a:rPr>
              <a:t>It is found on a </a:t>
            </a:r>
            <a:r>
              <a:rPr lang="en-GB" sz="3600" b="1" u="sng" dirty="0" smtClean="0">
                <a:ea typeface="+mn-ea"/>
                <a:cs typeface="+mn-cs"/>
              </a:rPr>
              <a:t>chromosome</a:t>
            </a:r>
          </a:p>
          <a:p>
            <a:pPr marL="457200" lvl="0" indent="-457200">
              <a:lnSpc>
                <a:spcPct val="110000"/>
              </a:lnSpc>
              <a:buClr>
                <a:schemeClr val="accent3"/>
              </a:buClr>
              <a:buFont typeface="+mj-lt"/>
              <a:buAutoNum type="arabicPeriod"/>
              <a:defRPr/>
            </a:pPr>
            <a:r>
              <a:rPr lang="en-GB" sz="3600" dirty="0" smtClean="0">
                <a:ea typeface="+mn-ea"/>
                <a:cs typeface="+mn-cs"/>
              </a:rPr>
              <a:t>It contains instructions to make a particular protein </a:t>
            </a:r>
            <a:r>
              <a:rPr lang="en-GB" sz="3600" dirty="0" smtClean="0"/>
              <a:t>e.g. an enzyme</a:t>
            </a:r>
            <a:endParaRPr lang="en-GB" sz="3600" dirty="0" smtClean="0">
              <a:ea typeface="+mn-ea"/>
              <a:cs typeface="+mn-cs"/>
            </a:endParaRPr>
          </a:p>
          <a:p>
            <a:pPr marL="457200" indent="-457200" eaLnBrk="1" fontAlgn="auto" hangingPunct="1">
              <a:lnSpc>
                <a:spcPct val="110000"/>
              </a:lnSpc>
              <a:spcAft>
                <a:spcPts val="0"/>
              </a:spcAft>
              <a:buClr>
                <a:schemeClr val="accent3"/>
              </a:buClr>
              <a:buFont typeface="+mj-lt"/>
              <a:buAutoNum type="arabicPeriod"/>
              <a:defRPr/>
            </a:pPr>
            <a:r>
              <a:rPr lang="en-GB" sz="3600" dirty="0" smtClean="0">
                <a:ea typeface="+mn-ea"/>
                <a:cs typeface="+mn-cs"/>
              </a:rPr>
              <a:t>It directly influences the characteristics of an organism</a:t>
            </a:r>
            <a:endParaRPr lang="en-US" sz="3600" dirty="0" smtClean="0">
              <a:ea typeface="+mn-ea"/>
              <a:cs typeface="+mn-cs"/>
            </a:endParaRPr>
          </a:p>
        </p:txBody>
      </p:sp>
      <p:sp>
        <p:nvSpPr>
          <p:cNvPr id="4" name="Slide Number Placeholder 3"/>
          <p:cNvSpPr>
            <a:spLocks noGrp="1"/>
          </p:cNvSpPr>
          <p:nvPr>
            <p:ph type="sldNum" sz="quarter" idx="12"/>
          </p:nvPr>
        </p:nvSpPr>
        <p:spPr/>
        <p:txBody>
          <a:bodyPr/>
          <a:lstStyle/>
          <a:p>
            <a:pPr>
              <a:defRPr/>
            </a:pPr>
            <a:fld id="{AAFE6C12-916A-7B48-A13C-14E60BFFF968}" type="slidenum">
              <a:rPr lang="en-US" smtClean="0"/>
              <a:pPr>
                <a:defRPr/>
              </a:pPr>
              <a:t>4</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a:xfrm>
          <a:off x="0" y="0"/>
          <a:ext cx="0" cy="0"/>
          <a:chOff x="0" y="0"/>
          <a:chExt cx="0" cy="0"/>
        </a:xfrm>
      </p:grpSpPr>
      <p:pic>
        <p:nvPicPr>
          <p:cNvPr id="95235" name="Picture 4" descr="auto0"/>
          <p:cNvPicPr>
            <a:picLocks noGrp="1" noChangeAspect="1" noChangeArrowheads="1"/>
          </p:cNvPicPr>
          <p:nvPr>
            <p:ph type="clipArt" sz="half" idx="2"/>
          </p:nvPr>
        </p:nvPicPr>
        <p:blipFill>
          <a:blip r:embed="rId4">
            <a:lum bright="-18000" contrast="30000"/>
            <a:extLst>
              <a:ext uri="{28A0092B-C50C-407E-A947-70E740481C1C}">
                <a14:useLocalDpi xmlns:a14="http://schemas.microsoft.com/office/drawing/2010/main" val="0"/>
              </a:ext>
            </a:extLst>
          </a:blip>
          <a:srcRect/>
          <a:stretch>
            <a:fillRect/>
          </a:stretch>
        </p:blipFill>
        <p:spPr>
          <a:xfrm>
            <a:off x="5101167" y="1916832"/>
            <a:ext cx="4038600" cy="3884612"/>
          </a:xfrm>
          <a:noFill/>
        </p:spPr>
      </p:pic>
      <p:sp>
        <p:nvSpPr>
          <p:cNvPr id="22530" name="Rectangle 2"/>
          <p:cNvSpPr>
            <a:spLocks noGrp="1" noChangeArrowheads="1"/>
          </p:cNvSpPr>
          <p:nvPr>
            <p:ph type="title"/>
          </p:nvPr>
        </p:nvSpPr>
        <p:spPr>
          <a:xfrm>
            <a:off x="1043608" y="116632"/>
            <a:ext cx="7243762" cy="1143000"/>
          </a:xfrm>
        </p:spPr>
        <p:txBody>
          <a:bodyPr>
            <a:normAutofit/>
          </a:bodyPr>
          <a:lstStyle/>
          <a:p>
            <a:pPr eaLnBrk="1" fontAlgn="auto" hangingPunct="1">
              <a:spcAft>
                <a:spcPts val="0"/>
              </a:spcAft>
              <a:defRPr/>
            </a:pPr>
            <a:r>
              <a:rPr lang="en-IE" b="1" dirty="0" smtClean="0">
                <a:solidFill>
                  <a:srgbClr val="000000"/>
                </a:solidFill>
                <a:effectLst>
                  <a:outerShdw blurRad="38100" dist="38100" dir="2700000" algn="tl">
                    <a:srgbClr val="C0C0C0"/>
                  </a:outerShdw>
                </a:effectLst>
                <a:latin typeface="Arial"/>
                <a:ea typeface="+mj-ea"/>
                <a:cs typeface="Arial"/>
              </a:rPr>
              <a:t>4. DNA TRANSFER</a:t>
            </a:r>
            <a:endParaRPr lang="en-GB" b="1" dirty="0" smtClean="0">
              <a:solidFill>
                <a:srgbClr val="000000"/>
              </a:solidFill>
              <a:effectLst>
                <a:outerShdw blurRad="38100" dist="38100" dir="2700000" algn="tl">
                  <a:srgbClr val="C0C0C0"/>
                </a:outerShdw>
              </a:effectLst>
              <a:latin typeface="Arial"/>
              <a:ea typeface="+mj-ea"/>
              <a:cs typeface="Arial"/>
            </a:endParaRPr>
          </a:p>
        </p:txBody>
      </p:sp>
      <p:sp>
        <p:nvSpPr>
          <p:cNvPr id="22531" name="Rectangle 3"/>
          <p:cNvSpPr>
            <a:spLocks noGrp="1" noChangeArrowheads="1"/>
          </p:cNvSpPr>
          <p:nvPr>
            <p:ph type="body" sz="half" idx="1"/>
          </p:nvPr>
        </p:nvSpPr>
        <p:spPr>
          <a:xfrm>
            <a:off x="0" y="1412776"/>
            <a:ext cx="5796136" cy="5445224"/>
          </a:xfrm>
        </p:spPr>
        <p:txBody>
          <a:bodyPr>
            <a:normAutofit fontScale="92500"/>
          </a:bodyPr>
          <a:lstStyle/>
          <a:p>
            <a:pPr marL="187325" indent="-187325">
              <a:lnSpc>
                <a:spcPct val="110000"/>
              </a:lnSpc>
              <a:spcBef>
                <a:spcPts val="0"/>
              </a:spcBef>
              <a:buClr>
                <a:schemeClr val="accent3"/>
              </a:buClr>
              <a:defRPr/>
            </a:pPr>
            <a:r>
              <a:rPr lang="en-IE" sz="3600" dirty="0">
                <a:latin typeface="Arial"/>
                <a:cs typeface="Arial"/>
              </a:rPr>
              <a:t>DNA split into single strands using alkaline solution</a:t>
            </a:r>
          </a:p>
          <a:p>
            <a:pPr marL="187325" indent="-187325">
              <a:lnSpc>
                <a:spcPct val="110000"/>
              </a:lnSpc>
              <a:spcBef>
                <a:spcPts val="0"/>
              </a:spcBef>
              <a:buClr>
                <a:schemeClr val="accent3"/>
              </a:buClr>
              <a:defRPr/>
            </a:pPr>
            <a:r>
              <a:rPr lang="en-IE" sz="3600" dirty="0">
                <a:latin typeface="Arial"/>
                <a:cs typeface="Arial"/>
              </a:rPr>
              <a:t>DNA fragments transferred from gel to filter paper or nylon membrane</a:t>
            </a:r>
          </a:p>
          <a:p>
            <a:pPr marL="187325" indent="-187325">
              <a:lnSpc>
                <a:spcPct val="110000"/>
              </a:lnSpc>
              <a:spcBef>
                <a:spcPts val="0"/>
              </a:spcBef>
              <a:buClr>
                <a:schemeClr val="accent3"/>
              </a:buClr>
              <a:defRPr/>
            </a:pPr>
            <a:r>
              <a:rPr lang="en-IE" sz="3600" dirty="0">
                <a:latin typeface="Arial"/>
                <a:cs typeface="Arial"/>
              </a:rPr>
              <a:t>Gel, with filter paper attached, is removed &amp; </a:t>
            </a:r>
            <a:r>
              <a:rPr lang="en-IE" sz="3600" dirty="0" smtClean="0">
                <a:latin typeface="Arial"/>
                <a:cs typeface="Arial"/>
              </a:rPr>
              <a:t>separated</a:t>
            </a:r>
            <a:endParaRPr lang="en-IE" sz="3600" dirty="0">
              <a:latin typeface="Arial"/>
              <a:cs typeface="Arial"/>
            </a:endParaRPr>
          </a:p>
        </p:txBody>
      </p:sp>
      <p:sp>
        <p:nvSpPr>
          <p:cNvPr id="3" name="Slide Number Placeholder 2"/>
          <p:cNvSpPr>
            <a:spLocks noGrp="1"/>
          </p:cNvSpPr>
          <p:nvPr>
            <p:ph type="sldNum" sz="quarter" idx="12"/>
          </p:nvPr>
        </p:nvSpPr>
        <p:spPr/>
        <p:txBody>
          <a:bodyPr/>
          <a:lstStyle/>
          <a:p>
            <a:pPr>
              <a:defRPr/>
            </a:pPr>
            <a:fld id="{9E00C7B2-7111-294C-A2D5-7548807815DB}" type="slidenum">
              <a:rPr lang="en-US" smtClean="0"/>
              <a:pPr>
                <a:defRPr/>
              </a:pPr>
              <a:t>40</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11560" y="188640"/>
            <a:ext cx="7772400" cy="1143000"/>
          </a:xfrm>
        </p:spPr>
        <p:txBody>
          <a:bodyPr>
            <a:normAutofit/>
          </a:bodyPr>
          <a:lstStyle/>
          <a:p>
            <a:pPr eaLnBrk="1" fontAlgn="auto" hangingPunct="1">
              <a:spcAft>
                <a:spcPts val="0"/>
              </a:spcAft>
              <a:defRPr/>
            </a:pPr>
            <a:r>
              <a:rPr lang="en-IE" dirty="0" smtClean="0">
                <a:solidFill>
                  <a:srgbClr val="000000"/>
                </a:solidFill>
                <a:effectLst>
                  <a:outerShdw blurRad="38100" dist="38100" dir="2700000" algn="tl">
                    <a:srgbClr val="C0C0C0"/>
                  </a:outerShdw>
                </a:effectLst>
                <a:latin typeface="Arial Rounded MT Bold" pitchFamily="34" charset="0"/>
                <a:ea typeface="+mj-ea"/>
                <a:cs typeface="+mj-cs"/>
              </a:rPr>
              <a:t>5. ANALYSIS</a:t>
            </a:r>
            <a:endParaRPr lang="en-GB" dirty="0" smtClean="0">
              <a:solidFill>
                <a:srgbClr val="000000"/>
              </a:solidFill>
              <a:effectLst>
                <a:outerShdw blurRad="38100" dist="38100" dir="2700000" algn="tl">
                  <a:srgbClr val="C0C0C0"/>
                </a:outerShdw>
              </a:effectLst>
              <a:latin typeface="Arial Rounded MT Bold" pitchFamily="34" charset="0"/>
              <a:ea typeface="+mj-ea"/>
              <a:cs typeface="+mj-cs"/>
            </a:endParaRPr>
          </a:p>
        </p:txBody>
      </p:sp>
      <p:pic>
        <p:nvPicPr>
          <p:cNvPr id="24582" name="Picture 6" descr="auto0"/>
          <p:cNvPicPr>
            <a:picLocks noGrp="1" noChangeAspect="1" noChangeArrowheads="1"/>
          </p:cNvPicPr>
          <p:nvPr>
            <p:ph type="body" sz="half" idx="1"/>
          </p:nvPr>
        </p:nvPicPr>
        <p:blipFill>
          <a:blip r:embed="rId4">
            <a:lum bright="-6000"/>
            <a:extLst>
              <a:ext uri="{28A0092B-C50C-407E-A947-70E740481C1C}">
                <a14:useLocalDpi xmlns:a14="http://schemas.microsoft.com/office/drawing/2010/main" val="0"/>
              </a:ext>
            </a:extLst>
          </a:blip>
          <a:srcRect t="2908" r="2040" b="6264"/>
          <a:stretch>
            <a:fillRect/>
          </a:stretch>
        </p:blipFill>
        <p:spPr>
          <a:xfrm>
            <a:off x="357188" y="1643063"/>
            <a:ext cx="3657600" cy="2209800"/>
          </a:xfrm>
          <a:noFill/>
        </p:spPr>
      </p:pic>
      <p:pic>
        <p:nvPicPr>
          <p:cNvPr id="24581" name="Picture 5" descr="auto0"/>
          <p:cNvPicPr>
            <a:picLocks noGrp="1" noChangeAspect="1" noChangeArrowheads="1"/>
          </p:cNvPicPr>
          <p:nvPr>
            <p:ph type="clipArt" sz="half" idx="2"/>
          </p:nvPr>
        </p:nvPicPr>
        <p:blipFill>
          <a:blip r:embed="rId5">
            <a:extLst>
              <a:ext uri="{28A0092B-C50C-407E-A947-70E740481C1C}">
                <a14:useLocalDpi xmlns:a14="http://schemas.microsoft.com/office/drawing/2010/main" val="0"/>
              </a:ext>
            </a:extLst>
          </a:blip>
          <a:srcRect l="6000" r="12000" b="3844"/>
          <a:stretch>
            <a:fillRect/>
          </a:stretch>
        </p:blipFill>
        <p:spPr>
          <a:xfrm>
            <a:off x="5715000" y="1524000"/>
            <a:ext cx="3124200" cy="2514600"/>
          </a:xfrm>
          <a:noFill/>
        </p:spPr>
      </p:pic>
      <p:sp>
        <p:nvSpPr>
          <p:cNvPr id="97285" name="Text Box 3"/>
          <p:cNvSpPr txBox="1">
            <a:spLocks noChangeArrowheads="1"/>
          </p:cNvSpPr>
          <p:nvPr/>
        </p:nvSpPr>
        <p:spPr bwMode="auto">
          <a:xfrm>
            <a:off x="0" y="0"/>
            <a:ext cx="7158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200">
              <a:latin typeface="Times New Roman" charset="0"/>
            </a:endParaRPr>
          </a:p>
        </p:txBody>
      </p:sp>
      <p:sp>
        <p:nvSpPr>
          <p:cNvPr id="97286" name="Text Box 4"/>
          <p:cNvSpPr txBox="1">
            <a:spLocks noChangeArrowheads="1"/>
          </p:cNvSpPr>
          <p:nvPr/>
        </p:nvSpPr>
        <p:spPr bwMode="auto">
          <a:xfrm>
            <a:off x="0" y="0"/>
            <a:ext cx="7158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200">
              <a:latin typeface="Times New Roman" charset="0"/>
            </a:endParaRPr>
          </a:p>
        </p:txBody>
      </p:sp>
      <p:graphicFrame>
        <p:nvGraphicFramePr>
          <p:cNvPr id="24583" name="Object 7"/>
          <p:cNvGraphicFramePr>
            <a:graphicFrameLocks noChangeAspect="1"/>
          </p:cNvGraphicFramePr>
          <p:nvPr/>
        </p:nvGraphicFramePr>
        <p:xfrm>
          <a:off x="3500438" y="4643438"/>
          <a:ext cx="2228850" cy="1752600"/>
        </p:xfrm>
        <a:graphic>
          <a:graphicData uri="http://schemas.openxmlformats.org/presentationml/2006/ole">
            <mc:AlternateContent xmlns:mc="http://schemas.openxmlformats.org/markup-compatibility/2006">
              <mc:Choice xmlns:v="urn:schemas-microsoft-com:vml" Requires="v">
                <p:oleObj spid="_x0000_s97402" name="Slide" r:id="rId6" imgW="4572000" imgH="3429000" progId="PowerPoint.Slide.8">
                  <p:embed/>
                </p:oleObj>
              </mc:Choice>
              <mc:Fallback>
                <p:oleObj name="Slide" r:id="rId6" imgW="4572000" imgH="3429000" progId="PowerPoint.Slide.8">
                  <p:embed/>
                  <p:pic>
                    <p:nvPicPr>
                      <p:cNvPr id="0" name="Object 7"/>
                      <p:cNvPicPr>
                        <a:picLocks noChangeAspect="1" noChangeArrowheads="1"/>
                      </p:cNvPicPr>
                      <p:nvPr/>
                    </p:nvPicPr>
                    <p:blipFill>
                      <a:blip r:embed="rId7">
                        <a:lum bright="18000"/>
                        <a:extLst>
                          <a:ext uri="{28A0092B-C50C-407E-A947-70E740481C1C}">
                            <a14:useLocalDpi xmlns:a14="http://schemas.microsoft.com/office/drawing/2010/main" val="0"/>
                          </a:ext>
                        </a:extLst>
                      </a:blip>
                      <a:srcRect l="51707" t="36574" r="8333" b="18982"/>
                      <a:stretch>
                        <a:fillRect/>
                      </a:stretch>
                    </p:blipFill>
                    <p:spPr bwMode="auto">
                      <a:xfrm>
                        <a:off x="3500438" y="4643438"/>
                        <a:ext cx="22288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7288" name="Rectangle 8"/>
          <p:cNvSpPr>
            <a:spLocks noChangeArrowheads="1"/>
          </p:cNvSpPr>
          <p:nvPr/>
        </p:nvSpPr>
        <p:spPr bwMode="auto">
          <a:xfrm>
            <a:off x="3429000" y="4876800"/>
            <a:ext cx="304800" cy="38100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85" name="AutoShape 9"/>
          <p:cNvSpPr>
            <a:spLocks noChangeArrowheads="1"/>
          </p:cNvSpPr>
          <p:nvPr/>
        </p:nvSpPr>
        <p:spPr bwMode="auto">
          <a:xfrm rot="2146219">
            <a:off x="1600200" y="4876800"/>
            <a:ext cx="1371600"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99FF"/>
          </a:solidFill>
          <a:ln w="9525">
            <a:solidFill>
              <a:schemeClr val="tx1"/>
            </a:solidFill>
            <a:miter lim="800000"/>
            <a:headEnd/>
            <a:tailEnd/>
          </a:ln>
        </p:spPr>
        <p:txBody>
          <a:bodyPr wrap="none" anchor="ctr"/>
          <a:lstStyle/>
          <a:p>
            <a:endParaRPr lang="en-US"/>
          </a:p>
        </p:txBody>
      </p:sp>
      <p:sp>
        <p:nvSpPr>
          <p:cNvPr id="24586" name="AutoShape 10"/>
          <p:cNvSpPr>
            <a:spLocks noChangeArrowheads="1"/>
          </p:cNvSpPr>
          <p:nvPr/>
        </p:nvSpPr>
        <p:spPr bwMode="auto">
          <a:xfrm rot="-2276664">
            <a:off x="6019800" y="4953000"/>
            <a:ext cx="1219200"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99FF"/>
          </a:solidFill>
          <a:ln w="9525">
            <a:solidFill>
              <a:schemeClr val="tx1"/>
            </a:solidFill>
            <a:miter lim="800000"/>
            <a:headEnd/>
            <a:tailEnd/>
          </a:ln>
        </p:spPr>
        <p:txBody>
          <a:bodyPr wrap="none" anchor="ctr"/>
          <a:lstStyle/>
          <a:p>
            <a:endParaRPr lang="en-US"/>
          </a:p>
        </p:txBody>
      </p:sp>
      <p:sp>
        <p:nvSpPr>
          <p:cNvPr id="24587" name="Text Box 11"/>
          <p:cNvSpPr txBox="1">
            <a:spLocks noChangeArrowheads="1"/>
          </p:cNvSpPr>
          <p:nvPr/>
        </p:nvSpPr>
        <p:spPr bwMode="auto">
          <a:xfrm>
            <a:off x="381000" y="3810000"/>
            <a:ext cx="40465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IE" sz="2800">
                <a:latin typeface="Lucida Sans" charset="0"/>
              </a:rPr>
              <a:t>Radioactive probe in solution binds to  DNA</a:t>
            </a:r>
            <a:endParaRPr lang="en-GB" sz="2800">
              <a:latin typeface="Lucida Sans" charset="0"/>
            </a:endParaRPr>
          </a:p>
        </p:txBody>
      </p:sp>
      <p:sp>
        <p:nvSpPr>
          <p:cNvPr id="24588" name="Text Box 12"/>
          <p:cNvSpPr txBox="1">
            <a:spLocks noChangeArrowheads="1"/>
          </p:cNvSpPr>
          <p:nvPr/>
        </p:nvSpPr>
        <p:spPr bwMode="auto">
          <a:xfrm>
            <a:off x="5364163" y="3933825"/>
            <a:ext cx="3779837"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IE" sz="2800">
                <a:latin typeface="Lucida Sans" charset="0"/>
              </a:rPr>
              <a:t>Revealing a pattern of bands</a:t>
            </a:r>
            <a:endParaRPr lang="en-GB" sz="2800">
              <a:latin typeface="Lucida Sans" charset="0"/>
            </a:endParaRPr>
          </a:p>
        </p:txBody>
      </p:sp>
      <p:sp>
        <p:nvSpPr>
          <p:cNvPr id="24589" name="Text Box 13"/>
          <p:cNvSpPr txBox="1">
            <a:spLocks noChangeArrowheads="1"/>
          </p:cNvSpPr>
          <p:nvPr/>
        </p:nvSpPr>
        <p:spPr bwMode="auto">
          <a:xfrm>
            <a:off x="3657600" y="6400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IE">
                <a:latin typeface="Lucida Sans" charset="0"/>
              </a:rPr>
              <a:t>X-ray film</a:t>
            </a:r>
            <a:endParaRPr lang="en-GB">
              <a:latin typeface="Lucida Sans" charset="0"/>
            </a:endParaRPr>
          </a:p>
        </p:txBody>
      </p:sp>
      <p:sp>
        <p:nvSpPr>
          <p:cNvPr id="24590" name="Line 14"/>
          <p:cNvSpPr>
            <a:spLocks noChangeShapeType="1"/>
          </p:cNvSpPr>
          <p:nvPr/>
        </p:nvSpPr>
        <p:spPr bwMode="auto">
          <a:xfrm flipV="1">
            <a:off x="4267200" y="5715000"/>
            <a:ext cx="152400" cy="762000"/>
          </a:xfrm>
          <a:prstGeom prst="line">
            <a:avLst/>
          </a:prstGeom>
          <a:noFill/>
          <a:ln w="9525">
            <a:solidFill>
              <a:srgbClr val="3399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295" name="Rectangle 15"/>
          <p:cNvSpPr>
            <a:spLocks noChangeArrowheads="1"/>
          </p:cNvSpPr>
          <p:nvPr/>
        </p:nvSpPr>
        <p:spPr bwMode="auto">
          <a:xfrm>
            <a:off x="3276600" y="4648200"/>
            <a:ext cx="457200" cy="304800"/>
          </a:xfrm>
          <a:prstGeom prst="rect">
            <a:avLst/>
          </a:prstGeom>
          <a:solidFill>
            <a:srgbClr val="F8F8F8"/>
          </a:solidFill>
          <a:ln w="9525">
            <a:solidFill>
              <a:srgbClr val="F8F8F8"/>
            </a:solidFill>
            <a:miter lim="800000"/>
            <a:headEnd/>
            <a:tailEnd/>
          </a:ln>
        </p:spPr>
        <p:txBody>
          <a:bodyPr wrap="none" anchor="ctr"/>
          <a:lstStyle/>
          <a:p>
            <a:endParaRPr lang="en-US"/>
          </a:p>
        </p:txBody>
      </p:sp>
      <p:sp>
        <p:nvSpPr>
          <p:cNvPr id="3" name="Slide Number Placeholder 2"/>
          <p:cNvSpPr>
            <a:spLocks noGrp="1"/>
          </p:cNvSpPr>
          <p:nvPr>
            <p:ph type="sldNum" sz="quarter" idx="12"/>
          </p:nvPr>
        </p:nvSpPr>
        <p:spPr/>
        <p:txBody>
          <a:bodyPr/>
          <a:lstStyle/>
          <a:p>
            <a:pPr>
              <a:defRPr/>
            </a:pPr>
            <a:fld id="{9E00C7B2-7111-294C-A2D5-7548807815DB}" type="slidenum">
              <a:rPr lang="en-US" smtClean="0"/>
              <a:pPr>
                <a:defRPr/>
              </a:pPr>
              <a:t>41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additive="base">
                                        <p:cTn id="7" dur="500" fill="hold"/>
                                        <p:tgtEl>
                                          <p:spTgt spid="24582"/>
                                        </p:tgtEl>
                                        <p:attrNameLst>
                                          <p:attrName>ppt_x</p:attrName>
                                        </p:attrNameLst>
                                      </p:cBhvr>
                                      <p:tavLst>
                                        <p:tav tm="0">
                                          <p:val>
                                            <p:strVal val="0-#ppt_w/2"/>
                                          </p:val>
                                        </p:tav>
                                        <p:tav tm="100000">
                                          <p:val>
                                            <p:strVal val="#ppt_x"/>
                                          </p:val>
                                        </p:tav>
                                      </p:tavLst>
                                    </p:anim>
                                    <p:anim calcmode="lin" valueType="num">
                                      <p:cBhvr additive="base">
                                        <p:cTn id="8" dur="500" fill="hold"/>
                                        <p:tgtEl>
                                          <p:spTgt spid="2458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4587"/>
                                        </p:tgtEl>
                                        <p:attrNameLst>
                                          <p:attrName>style.visibility</p:attrName>
                                        </p:attrNameLst>
                                      </p:cBhvr>
                                      <p:to>
                                        <p:strVal val="visible"/>
                                      </p:to>
                                    </p:set>
                                    <p:anim calcmode="lin" valueType="num">
                                      <p:cBhvr additive="base">
                                        <p:cTn id="12" dur="500" fill="hold"/>
                                        <p:tgtEl>
                                          <p:spTgt spid="24587"/>
                                        </p:tgtEl>
                                        <p:attrNameLst>
                                          <p:attrName>ppt_x</p:attrName>
                                        </p:attrNameLst>
                                      </p:cBhvr>
                                      <p:tavLst>
                                        <p:tav tm="0">
                                          <p:val>
                                            <p:strVal val="0-#ppt_w/2"/>
                                          </p:val>
                                        </p:tav>
                                        <p:tav tm="100000">
                                          <p:val>
                                            <p:strVal val="#ppt_x"/>
                                          </p:val>
                                        </p:tav>
                                      </p:tavLst>
                                    </p:anim>
                                    <p:anim calcmode="lin" valueType="num">
                                      <p:cBhvr additive="base">
                                        <p:cTn id="13" dur="500" fill="hold"/>
                                        <p:tgtEl>
                                          <p:spTgt spid="2458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2458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4583"/>
                                        </p:tgtEl>
                                        <p:attrNameLst>
                                          <p:attrName>style.visibility</p:attrName>
                                        </p:attrNameLst>
                                      </p:cBhvr>
                                      <p:to>
                                        <p:strVal val="visible"/>
                                      </p:to>
                                    </p:set>
                                    <p:anim calcmode="lin" valueType="num">
                                      <p:cBhvr additive="base">
                                        <p:cTn id="21" dur="500" fill="hold"/>
                                        <p:tgtEl>
                                          <p:spTgt spid="24583"/>
                                        </p:tgtEl>
                                        <p:attrNameLst>
                                          <p:attrName>ppt_x</p:attrName>
                                        </p:attrNameLst>
                                      </p:cBhvr>
                                      <p:tavLst>
                                        <p:tav tm="0">
                                          <p:val>
                                            <p:strVal val="#ppt_x"/>
                                          </p:val>
                                        </p:tav>
                                        <p:tav tm="100000">
                                          <p:val>
                                            <p:strVal val="#ppt_x"/>
                                          </p:val>
                                        </p:tav>
                                      </p:tavLst>
                                    </p:anim>
                                    <p:anim calcmode="lin" valueType="num">
                                      <p:cBhvr additive="base">
                                        <p:cTn id="22" dur="500" fill="hold"/>
                                        <p:tgtEl>
                                          <p:spTgt spid="24583"/>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24589"/>
                                        </p:tgtEl>
                                        <p:attrNameLst>
                                          <p:attrName>style.visibility</p:attrName>
                                        </p:attrNameLst>
                                      </p:cBhvr>
                                      <p:to>
                                        <p:strVal val="visible"/>
                                      </p:to>
                                    </p:set>
                                    <p:anim calcmode="lin" valueType="num">
                                      <p:cBhvr additive="base">
                                        <p:cTn id="26" dur="500" fill="hold"/>
                                        <p:tgtEl>
                                          <p:spTgt spid="24589"/>
                                        </p:tgtEl>
                                        <p:attrNameLst>
                                          <p:attrName>ppt_x</p:attrName>
                                        </p:attrNameLst>
                                      </p:cBhvr>
                                      <p:tavLst>
                                        <p:tav tm="0">
                                          <p:val>
                                            <p:strVal val="#ppt_x"/>
                                          </p:val>
                                        </p:tav>
                                        <p:tav tm="100000">
                                          <p:val>
                                            <p:strVal val="#ppt_x"/>
                                          </p:val>
                                        </p:tav>
                                      </p:tavLst>
                                    </p:anim>
                                    <p:anim calcmode="lin" valueType="num">
                                      <p:cBhvr additive="base">
                                        <p:cTn id="27" dur="500" fill="hold"/>
                                        <p:tgtEl>
                                          <p:spTgt spid="24589"/>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000"/>
                            </p:stCondLst>
                            <p:childTnLst>
                              <p:par>
                                <p:cTn id="29" presetID="1" presetClass="entr" presetSubtype="0" fill="hold" grpId="0" nodeType="afterEffect">
                                  <p:stCondLst>
                                    <p:cond delay="0"/>
                                  </p:stCondLst>
                                  <p:childTnLst>
                                    <p:set>
                                      <p:cBhvr>
                                        <p:cTn id="30" dur="1" fill="hold">
                                          <p:stCondLst>
                                            <p:cond delay="499"/>
                                          </p:stCondLst>
                                        </p:cTn>
                                        <p:tgtEl>
                                          <p:spTgt spid="24590"/>
                                        </p:tgtEl>
                                        <p:attrNameLst>
                                          <p:attrName>style.visibility</p:attrName>
                                        </p:attrNameLst>
                                      </p:cBhvr>
                                      <p:to>
                                        <p:strVal val="visible"/>
                                      </p:to>
                                    </p:set>
                                  </p:childTnLst>
                                </p:cTn>
                              </p:par>
                            </p:childTnLst>
                          </p:cTn>
                        </p:par>
                        <p:par>
                          <p:cTn id="31" fill="hold" nodeType="afterGroup">
                            <p:stCondLst>
                              <p:cond delay="1500"/>
                            </p:stCondLst>
                            <p:childTnLst>
                              <p:par>
                                <p:cTn id="32" presetID="1" presetClass="entr" presetSubtype="0" fill="hold" grpId="0" nodeType="afterEffect">
                                  <p:stCondLst>
                                    <p:cond delay="0"/>
                                  </p:stCondLst>
                                  <p:childTnLst>
                                    <p:set>
                                      <p:cBhvr>
                                        <p:cTn id="33" dur="1" fill="hold">
                                          <p:stCondLst>
                                            <p:cond delay="499"/>
                                          </p:stCondLst>
                                        </p:cTn>
                                        <p:tgtEl>
                                          <p:spTgt spid="24586"/>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childTnLst>
                                    <p:set>
                                      <p:cBhvr>
                                        <p:cTn id="37" dur="1" fill="hold">
                                          <p:stCondLst>
                                            <p:cond delay="0"/>
                                          </p:stCondLst>
                                        </p:cTn>
                                        <p:tgtEl>
                                          <p:spTgt spid="24581"/>
                                        </p:tgtEl>
                                        <p:attrNameLst>
                                          <p:attrName>style.visibility</p:attrName>
                                        </p:attrNameLst>
                                      </p:cBhvr>
                                      <p:to>
                                        <p:strVal val="visible"/>
                                      </p:to>
                                    </p:set>
                                    <p:anim calcmode="lin" valueType="num">
                                      <p:cBhvr additive="base">
                                        <p:cTn id="38" dur="500" fill="hold"/>
                                        <p:tgtEl>
                                          <p:spTgt spid="24581"/>
                                        </p:tgtEl>
                                        <p:attrNameLst>
                                          <p:attrName>ppt_x</p:attrName>
                                        </p:attrNameLst>
                                      </p:cBhvr>
                                      <p:tavLst>
                                        <p:tav tm="0">
                                          <p:val>
                                            <p:strVal val="1+#ppt_w/2"/>
                                          </p:val>
                                        </p:tav>
                                        <p:tav tm="100000">
                                          <p:val>
                                            <p:strVal val="#ppt_x"/>
                                          </p:val>
                                        </p:tav>
                                      </p:tavLst>
                                    </p:anim>
                                    <p:anim calcmode="lin" valueType="num">
                                      <p:cBhvr additive="base">
                                        <p:cTn id="39" dur="500" fill="hold"/>
                                        <p:tgtEl>
                                          <p:spTgt spid="24581"/>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500"/>
                            </p:stCondLst>
                            <p:childTnLst>
                              <p:par>
                                <p:cTn id="41" presetID="2" presetClass="entr" presetSubtype="2" fill="hold" grpId="0" nodeType="afterEffect">
                                  <p:stCondLst>
                                    <p:cond delay="0"/>
                                  </p:stCondLst>
                                  <p:childTnLst>
                                    <p:set>
                                      <p:cBhvr>
                                        <p:cTn id="42" dur="1" fill="hold">
                                          <p:stCondLst>
                                            <p:cond delay="0"/>
                                          </p:stCondLst>
                                        </p:cTn>
                                        <p:tgtEl>
                                          <p:spTgt spid="24588"/>
                                        </p:tgtEl>
                                        <p:attrNameLst>
                                          <p:attrName>style.visibility</p:attrName>
                                        </p:attrNameLst>
                                      </p:cBhvr>
                                      <p:to>
                                        <p:strVal val="visible"/>
                                      </p:to>
                                    </p:set>
                                    <p:anim calcmode="lin" valueType="num">
                                      <p:cBhvr additive="base">
                                        <p:cTn id="43" dur="500" fill="hold"/>
                                        <p:tgtEl>
                                          <p:spTgt spid="24588"/>
                                        </p:tgtEl>
                                        <p:attrNameLst>
                                          <p:attrName>ppt_x</p:attrName>
                                        </p:attrNameLst>
                                      </p:cBhvr>
                                      <p:tavLst>
                                        <p:tav tm="0">
                                          <p:val>
                                            <p:strVal val="1+#ppt_w/2"/>
                                          </p:val>
                                        </p:tav>
                                        <p:tav tm="100000">
                                          <p:val>
                                            <p:strVal val="#ppt_x"/>
                                          </p:val>
                                        </p:tav>
                                      </p:tavLst>
                                    </p:anim>
                                    <p:anim calcmode="lin" valueType="num">
                                      <p:cBhvr additive="base">
                                        <p:cTn id="44" dur="500" fill="hold"/>
                                        <p:tgtEl>
                                          <p:spTgt spid="245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nimBg="1"/>
      <p:bldP spid="24586" grpId="0" animBg="1"/>
      <p:bldP spid="24587" grpId="0" autoUpdateAnimBg="0"/>
      <p:bldP spid="24588" grpId="0" autoUpdateAnimBg="0"/>
      <p:bldP spid="24589" grpId="0" autoUpdateAnimBg="0"/>
      <p:bldP spid="2459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extLst/>
        </p:spPr>
        <p:txBody>
          <a:bodyPr>
            <a:normAutofit fontScale="90000"/>
          </a:bodyPr>
          <a:lstStyle/>
          <a:p>
            <a:pPr>
              <a:defRPr/>
            </a:pPr>
            <a:r>
              <a:rPr lang="en-US" b="1" dirty="0" smtClean="0"/>
              <a:t>Animation of Electrophoresis</a:t>
            </a:r>
            <a:br>
              <a:rPr lang="en-US" b="1" dirty="0" smtClean="0"/>
            </a:br>
            <a:endParaRPr lang="en-US" b="1" dirty="0"/>
          </a:p>
        </p:txBody>
      </p:sp>
      <p:sp>
        <p:nvSpPr>
          <p:cNvPr id="99330" name="Subtitle 6"/>
          <p:cNvSpPr>
            <a:spLocks noGrp="1"/>
          </p:cNvSpPr>
          <p:nvPr>
            <p:ph idx="1"/>
          </p:nvPr>
        </p:nvSpPr>
        <p:spPr/>
        <p:txBody>
          <a:bodyPr>
            <a:normAutofit/>
          </a:bodyPr>
          <a:lstStyle/>
          <a:p>
            <a:pPr marR="0"/>
            <a:r>
              <a:rPr lang="en-US" sz="3600" dirty="0" smtClean="0">
                <a:latin typeface="Arial" charset="0"/>
                <a:hlinkClick r:id="rId2"/>
              </a:rPr>
              <a:t>Sort and measure DNA strands by running your own gel electrophoresis experiment. </a:t>
            </a:r>
            <a:endParaRPr lang="en-US" sz="3600" dirty="0">
              <a:latin typeface="Arial" charset="0"/>
              <a:hlinkClick r:id="rId3"/>
            </a:endParaRPr>
          </a:p>
          <a:p>
            <a:pPr marR="0"/>
            <a:r>
              <a:rPr lang="en-US" sz="3600" dirty="0" smtClean="0">
                <a:latin typeface="Arial" charset="0"/>
                <a:hlinkClick r:id="rId3"/>
              </a:rPr>
              <a:t>CAN DNA DEMAND A VERDICT?</a:t>
            </a:r>
            <a:endParaRPr lang="en-US" sz="3600" dirty="0" smtClean="0">
              <a:latin typeface="Arial" charset="0"/>
            </a:endParaRPr>
          </a:p>
          <a:p>
            <a:pPr marR="0"/>
            <a:endParaRPr lang="en-US" dirty="0">
              <a:latin typeface="Arial" charset="0"/>
            </a:endParaRPr>
          </a:p>
        </p:txBody>
      </p:sp>
      <p:sp>
        <p:nvSpPr>
          <p:cNvPr id="3" name="Slide Number Placeholder 2"/>
          <p:cNvSpPr>
            <a:spLocks noGrp="1"/>
          </p:cNvSpPr>
          <p:nvPr>
            <p:ph type="sldNum" sz="quarter" idx="12"/>
          </p:nvPr>
        </p:nvSpPr>
        <p:spPr/>
        <p:txBody>
          <a:bodyPr/>
          <a:lstStyle/>
          <a:p>
            <a:pPr>
              <a:defRPr/>
            </a:pPr>
            <a:fld id="{AAFE6C12-916A-7B48-A13C-14E60BFFF968}" type="slidenum">
              <a:rPr lang="en-US" smtClean="0"/>
              <a:pPr>
                <a:defRPr/>
              </a:pPr>
              <a:t>42</a:t>
            </a:fld>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ChangeArrowheads="1"/>
          </p:cNvSpPr>
          <p:nvPr/>
        </p:nvSpPr>
        <p:spPr bwMode="auto">
          <a:xfrm>
            <a:off x="179512" y="1556792"/>
            <a:ext cx="8784976"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GB" sz="3600" b="1" dirty="0"/>
              <a:t>DNA profiles </a:t>
            </a:r>
            <a:r>
              <a:rPr lang="en-GB" sz="3600" dirty="0"/>
              <a:t>can be used to:</a:t>
            </a:r>
          </a:p>
          <a:p>
            <a:pPr marL="457200" indent="-457200">
              <a:lnSpc>
                <a:spcPct val="120000"/>
              </a:lnSpc>
              <a:buFont typeface="+mj-lt"/>
              <a:buAutoNum type="arabicPeriod"/>
            </a:pPr>
            <a:r>
              <a:rPr lang="en-GB" sz="3600" dirty="0" smtClean="0"/>
              <a:t>establish </a:t>
            </a:r>
            <a:r>
              <a:rPr lang="en-GB" sz="3600" dirty="0"/>
              <a:t>whether biological tissue at a crime scene matches or does not match a suspect</a:t>
            </a:r>
          </a:p>
          <a:p>
            <a:pPr marL="457200" indent="-457200">
              <a:lnSpc>
                <a:spcPct val="120000"/>
              </a:lnSpc>
              <a:buFont typeface="+mj-lt"/>
              <a:buAutoNum type="arabicPeriod"/>
            </a:pPr>
            <a:r>
              <a:rPr lang="en-GB" sz="3600" dirty="0" smtClean="0"/>
              <a:t>determine </a:t>
            </a:r>
            <a:r>
              <a:rPr lang="en-GB" sz="3600" dirty="0"/>
              <a:t>whether a person is or is not the parent of a child</a:t>
            </a:r>
          </a:p>
        </p:txBody>
      </p:sp>
      <p:sp>
        <p:nvSpPr>
          <p:cNvPr id="2" name="Title 1"/>
          <p:cNvSpPr>
            <a:spLocks noGrp="1"/>
          </p:cNvSpPr>
          <p:nvPr>
            <p:ph type="title"/>
          </p:nvPr>
        </p:nvSpPr>
        <p:spPr/>
        <p:txBody>
          <a:bodyPr/>
          <a:lstStyle/>
          <a:p>
            <a:r>
              <a:rPr lang="en-US" b="1" dirty="0" smtClean="0"/>
              <a:t>Applications of </a:t>
            </a:r>
            <a:r>
              <a:rPr lang="en-GB" b="1" dirty="0"/>
              <a:t>DNA profiles </a:t>
            </a:r>
            <a:endParaRPr lang="en-US" dirty="0"/>
          </a:p>
        </p:txBody>
      </p:sp>
      <p:sp>
        <p:nvSpPr>
          <p:cNvPr id="5" name="Slide Number Placeholder 4"/>
          <p:cNvSpPr>
            <a:spLocks noGrp="1"/>
          </p:cNvSpPr>
          <p:nvPr>
            <p:ph type="sldNum" sz="quarter" idx="12"/>
          </p:nvPr>
        </p:nvSpPr>
        <p:spPr/>
        <p:txBody>
          <a:bodyPr/>
          <a:lstStyle/>
          <a:p>
            <a:pPr>
              <a:defRPr/>
            </a:pPr>
            <a:fld id="{60C60848-AFDA-0648-BFEB-4C99E71443E0}" type="slidenum">
              <a:rPr lang="en-US" smtClean="0"/>
              <a:pPr>
                <a:defRPr/>
              </a:pPr>
              <a:t>43</a:t>
            </a:fld>
            <a:endParaRPr lang="en-US"/>
          </a:p>
        </p:txBody>
      </p:sp>
    </p:spTree>
    <p:extLst>
      <p:ext uri="{BB962C8B-B14F-4D97-AF65-F5344CB8AC3E}">
        <p14:creationId xmlns:p14="http://schemas.microsoft.com/office/powerpoint/2010/main" val="3127261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8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8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0"/>
            <a:ext cx="7772400" cy="1219200"/>
          </a:xfrm>
        </p:spPr>
        <p:txBody>
          <a:bodyPr>
            <a:normAutofit/>
          </a:bodyPr>
          <a:lstStyle/>
          <a:p>
            <a:pPr eaLnBrk="1" fontAlgn="auto" hangingPunct="1">
              <a:spcAft>
                <a:spcPts val="0"/>
              </a:spcAft>
              <a:defRPr/>
            </a:pPr>
            <a:r>
              <a:rPr lang="en-IE" dirty="0" smtClean="0">
                <a:solidFill>
                  <a:srgbClr val="000000"/>
                </a:solidFill>
                <a:effectLst>
                  <a:outerShdw blurRad="38100" dist="38100" dir="2700000" algn="tl">
                    <a:srgbClr val="C0C0C0"/>
                  </a:outerShdw>
                </a:effectLst>
                <a:latin typeface="Arial Rounded MT Bold" pitchFamily="34" charset="0"/>
                <a:ea typeface="+mj-ea"/>
                <a:cs typeface="+mj-cs"/>
              </a:rPr>
              <a:t>FAMILY RELATIONSHIPS</a:t>
            </a:r>
            <a:endParaRPr lang="en-GB" dirty="0" smtClean="0">
              <a:solidFill>
                <a:srgbClr val="000000"/>
              </a:solidFill>
              <a:effectLst>
                <a:outerShdw blurRad="38100" dist="38100" dir="2700000" algn="tl">
                  <a:srgbClr val="C0C0C0"/>
                </a:outerShdw>
              </a:effectLst>
              <a:latin typeface="Arial Rounded MT Bold" pitchFamily="34" charset="0"/>
              <a:ea typeface="+mj-ea"/>
              <a:cs typeface="+mj-cs"/>
            </a:endParaRPr>
          </a:p>
        </p:txBody>
      </p:sp>
      <p:sp>
        <p:nvSpPr>
          <p:cNvPr id="104450" name="Rectangle 3"/>
          <p:cNvSpPr>
            <a:spLocks noGrp="1" noChangeArrowheads="1"/>
          </p:cNvSpPr>
          <p:nvPr>
            <p:ph type="body" sz="half" idx="1"/>
          </p:nvPr>
        </p:nvSpPr>
        <p:spPr>
          <a:xfrm>
            <a:off x="457200" y="1600200"/>
            <a:ext cx="4033838" cy="4525963"/>
          </a:xfrm>
        </p:spPr>
        <p:txBody>
          <a:bodyPr/>
          <a:lstStyle/>
          <a:p>
            <a:pPr eaLnBrk="1" hangingPunct="1"/>
            <a:endParaRPr lang="en-US">
              <a:latin typeface="Constantia" charset="0"/>
            </a:endParaRPr>
          </a:p>
        </p:txBody>
      </p:sp>
      <p:pic>
        <p:nvPicPr>
          <p:cNvPr id="28676" name="Picture 4" descr="auto0"/>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33400" y="1219200"/>
            <a:ext cx="8077200" cy="5105400"/>
          </a:xfrm>
          <a:noFill/>
        </p:spPr>
      </p:pic>
      <p:sp>
        <p:nvSpPr>
          <p:cNvPr id="3" name="Slide Number Placeholder 2"/>
          <p:cNvSpPr>
            <a:spLocks noGrp="1"/>
          </p:cNvSpPr>
          <p:nvPr>
            <p:ph type="sldNum" sz="quarter" idx="12"/>
          </p:nvPr>
        </p:nvSpPr>
        <p:spPr/>
        <p:txBody>
          <a:bodyPr/>
          <a:lstStyle/>
          <a:p>
            <a:pPr>
              <a:defRPr/>
            </a:pPr>
            <a:fld id="{9E00C7B2-7111-294C-A2D5-7548807815DB}" type="slidenum">
              <a:rPr lang="en-US" smtClean="0"/>
              <a:pPr>
                <a:defRPr/>
              </a:pPr>
              <a:t>44</a:t>
            </a:fld>
            <a:endParaRPr lang="en-US"/>
          </a:p>
        </p:txBody>
      </p:sp>
    </p:spTree>
    <p:extLst>
      <p:ext uri="{BB962C8B-B14F-4D97-AF65-F5344CB8AC3E}">
        <p14:creationId xmlns:p14="http://schemas.microsoft.com/office/powerpoint/2010/main" val="4133022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0"/>
            <a:ext cx="7772400" cy="1143000"/>
          </a:xfrm>
        </p:spPr>
        <p:txBody>
          <a:bodyPr>
            <a:normAutofit/>
          </a:bodyPr>
          <a:lstStyle/>
          <a:p>
            <a:pPr eaLnBrk="1" fontAlgn="auto" hangingPunct="1">
              <a:spcAft>
                <a:spcPts val="0"/>
              </a:spcAft>
              <a:defRPr/>
            </a:pPr>
            <a:r>
              <a:rPr lang="en-IE" b="1" dirty="0" smtClean="0">
                <a:solidFill>
                  <a:srgbClr val="000000"/>
                </a:solidFill>
                <a:effectLst>
                  <a:outerShdw blurRad="38100" dist="38100" dir="2700000" algn="tl">
                    <a:srgbClr val="C0C0C0"/>
                  </a:outerShdw>
                </a:effectLst>
                <a:latin typeface="Arial"/>
                <a:ea typeface="+mj-ea"/>
                <a:cs typeface="Arial"/>
              </a:rPr>
              <a:t>FORENSIC SCIENCE</a:t>
            </a:r>
            <a:endParaRPr lang="en-GB" b="1" dirty="0" smtClean="0">
              <a:solidFill>
                <a:srgbClr val="000000"/>
              </a:solidFill>
              <a:effectLst>
                <a:outerShdw blurRad="38100" dist="38100" dir="2700000" algn="tl">
                  <a:srgbClr val="C0C0C0"/>
                </a:outerShdw>
              </a:effectLst>
              <a:latin typeface="Arial"/>
              <a:ea typeface="+mj-ea"/>
              <a:cs typeface="Arial"/>
            </a:endParaRPr>
          </a:p>
        </p:txBody>
      </p:sp>
      <p:pic>
        <p:nvPicPr>
          <p:cNvPr id="26628" name="Picture 4" descr="auto0"/>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l="23647" t="4085" r="30403" b="8170"/>
          <a:stretch>
            <a:fillRect/>
          </a:stretch>
        </p:blipFill>
        <p:spPr>
          <a:xfrm>
            <a:off x="2411760" y="1196752"/>
            <a:ext cx="3888432" cy="5374677"/>
          </a:xfrm>
          <a:noFill/>
        </p:spPr>
      </p:pic>
      <p:sp>
        <p:nvSpPr>
          <p:cNvPr id="3" name="Slide Number Placeholder 2"/>
          <p:cNvSpPr>
            <a:spLocks noGrp="1"/>
          </p:cNvSpPr>
          <p:nvPr>
            <p:ph type="sldNum" sz="quarter" idx="12"/>
          </p:nvPr>
        </p:nvSpPr>
        <p:spPr/>
        <p:txBody>
          <a:bodyPr/>
          <a:lstStyle/>
          <a:p>
            <a:pPr>
              <a:defRPr/>
            </a:pPr>
            <a:fld id="{9E00C7B2-7111-294C-A2D5-7548807815DB}" type="slidenum">
              <a:rPr lang="en-US" smtClean="0"/>
              <a:pPr>
                <a:defRPr/>
              </a:pPr>
              <a:t>45</a:t>
            </a:fld>
            <a:endParaRPr lang="en-US"/>
          </a:p>
        </p:txBody>
      </p:sp>
    </p:spTree>
    <p:extLst>
      <p:ext uri="{BB962C8B-B14F-4D97-AF65-F5344CB8AC3E}">
        <p14:creationId xmlns:p14="http://schemas.microsoft.com/office/powerpoint/2010/main" val="32336626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445624" cy="1143000"/>
          </a:xfrm>
        </p:spPr>
        <p:txBody>
          <a:bodyPr>
            <a:normAutofit/>
          </a:bodyPr>
          <a:lstStyle/>
          <a:p>
            <a:r>
              <a:rPr lang="en-IE" b="1" dirty="0">
                <a:solidFill>
                  <a:srgbClr val="000000"/>
                </a:solidFill>
                <a:latin typeface="Arial" charset="0"/>
                <a:cs typeface="Arial" charset="0"/>
              </a:rPr>
              <a:t>Genetic </a:t>
            </a:r>
            <a:r>
              <a:rPr lang="en-IE" b="1" dirty="0" smtClean="0">
                <a:solidFill>
                  <a:srgbClr val="000000"/>
                </a:solidFill>
                <a:latin typeface="Arial" charset="0"/>
                <a:cs typeface="Arial" charset="0"/>
              </a:rPr>
              <a:t>Screening</a:t>
            </a:r>
            <a:endParaRPr lang="en-US" dirty="0"/>
          </a:p>
        </p:txBody>
      </p:sp>
      <p:sp>
        <p:nvSpPr>
          <p:cNvPr id="3" name="Content Placeholder 2"/>
          <p:cNvSpPr>
            <a:spLocks noGrp="1"/>
          </p:cNvSpPr>
          <p:nvPr>
            <p:ph idx="1"/>
          </p:nvPr>
        </p:nvSpPr>
        <p:spPr>
          <a:xfrm>
            <a:off x="251520" y="1484784"/>
            <a:ext cx="8712968" cy="3456384"/>
          </a:xfrm>
        </p:spPr>
        <p:txBody>
          <a:bodyPr>
            <a:noAutofit/>
          </a:bodyPr>
          <a:lstStyle/>
          <a:p>
            <a:pPr marL="0" indent="0">
              <a:lnSpc>
                <a:spcPct val="120000"/>
              </a:lnSpc>
              <a:spcBef>
                <a:spcPts val="0"/>
              </a:spcBef>
              <a:buNone/>
            </a:pPr>
            <a:r>
              <a:rPr lang="en-GB" sz="3600" b="1" dirty="0"/>
              <a:t>Genetic or DNA screening </a:t>
            </a:r>
            <a:r>
              <a:rPr lang="en-GB" sz="3600" dirty="0"/>
              <a:t>means that a person’s DNA can be tested to </a:t>
            </a:r>
            <a:endParaRPr lang="en-GB" sz="3600" dirty="0" smtClean="0"/>
          </a:p>
          <a:p>
            <a:pPr marL="0" indent="0">
              <a:lnSpc>
                <a:spcPct val="120000"/>
              </a:lnSpc>
              <a:spcBef>
                <a:spcPts val="0"/>
              </a:spcBef>
              <a:buNone/>
            </a:pPr>
            <a:r>
              <a:rPr lang="en-GB" sz="3600" dirty="0" smtClean="0"/>
              <a:t>show </a:t>
            </a:r>
            <a:r>
              <a:rPr lang="en-GB" sz="3600" dirty="0"/>
              <a:t>the presence of normal or altered </a:t>
            </a:r>
            <a:r>
              <a:rPr lang="en-GB" sz="3600" dirty="0" smtClean="0"/>
              <a:t>genes, which </a:t>
            </a:r>
            <a:r>
              <a:rPr lang="en-GB" sz="3600" dirty="0"/>
              <a:t>may cause </a:t>
            </a:r>
            <a:r>
              <a:rPr lang="en-US" sz="3600" dirty="0" smtClean="0">
                <a:solidFill>
                  <a:srgbClr val="000000"/>
                </a:solidFill>
                <a:latin typeface="Arial" charset="0"/>
                <a:cs typeface="Arial" charset="0"/>
              </a:rPr>
              <a:t>genetic </a:t>
            </a:r>
            <a:r>
              <a:rPr lang="en-GB" sz="3600" dirty="0" smtClean="0"/>
              <a:t>diseases </a:t>
            </a:r>
            <a:r>
              <a:rPr lang="en-US" sz="3600" dirty="0">
                <a:solidFill>
                  <a:srgbClr val="000000"/>
                </a:solidFill>
                <a:latin typeface="Arial" charset="0"/>
                <a:cs typeface="Arial" charset="0"/>
              </a:rPr>
              <a:t>e.g. cystic </a:t>
            </a:r>
            <a:r>
              <a:rPr lang="en-US" sz="3600" dirty="0" smtClean="0">
                <a:solidFill>
                  <a:srgbClr val="000000"/>
                </a:solidFill>
                <a:latin typeface="Arial" charset="0"/>
                <a:cs typeface="Arial" charset="0"/>
              </a:rPr>
              <a:t>fibrosis.</a:t>
            </a:r>
            <a:endParaRPr lang="en-GB" sz="3600" dirty="0"/>
          </a:p>
        </p:txBody>
      </p:sp>
      <p:sp>
        <p:nvSpPr>
          <p:cNvPr id="5" name="Slide Number Placeholder 4"/>
          <p:cNvSpPr>
            <a:spLocks noGrp="1"/>
          </p:cNvSpPr>
          <p:nvPr>
            <p:ph type="sldNum" sz="quarter" idx="12"/>
          </p:nvPr>
        </p:nvSpPr>
        <p:spPr/>
        <p:txBody>
          <a:bodyPr/>
          <a:lstStyle/>
          <a:p>
            <a:pPr>
              <a:defRPr/>
            </a:pPr>
            <a:fld id="{AAFE6C12-916A-7B48-A13C-14E60BFFF968}" type="slidenum">
              <a:rPr lang="en-US" smtClean="0"/>
              <a:pPr>
                <a:defRPr/>
              </a:pPr>
              <a:t>46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183562" cy="1050925"/>
          </a:xfrm>
        </p:spPr>
        <p:txBody>
          <a:bodyPr>
            <a:normAutofit/>
          </a:bodyPr>
          <a:lstStyle/>
          <a:p>
            <a:pPr eaLnBrk="1" fontAlgn="auto" hangingPunct="1">
              <a:spcAft>
                <a:spcPts val="0"/>
              </a:spcAft>
              <a:defRPr/>
            </a:pPr>
            <a:r>
              <a:rPr lang="en-IE" b="1" dirty="0" smtClean="0">
                <a:solidFill>
                  <a:srgbClr val="000000"/>
                </a:solidFill>
                <a:latin typeface="Arial"/>
                <a:ea typeface="+mj-ea"/>
                <a:cs typeface="Arial"/>
              </a:rPr>
              <a:t>Screening Tests</a:t>
            </a:r>
            <a:endParaRPr lang="en-US" b="1" dirty="0">
              <a:solidFill>
                <a:srgbClr val="000000"/>
              </a:solidFill>
              <a:latin typeface="Arial"/>
              <a:ea typeface="+mj-ea"/>
              <a:cs typeface="Arial"/>
            </a:endParaRPr>
          </a:p>
        </p:txBody>
      </p:sp>
      <p:sp>
        <p:nvSpPr>
          <p:cNvPr id="99330" name="Content Placeholder 2"/>
          <p:cNvSpPr>
            <a:spLocks noGrp="1"/>
          </p:cNvSpPr>
          <p:nvPr>
            <p:ph idx="1"/>
          </p:nvPr>
        </p:nvSpPr>
        <p:spPr>
          <a:xfrm>
            <a:off x="30108" y="1052736"/>
            <a:ext cx="9113892" cy="5400600"/>
          </a:xfrm>
        </p:spPr>
        <p:txBody>
          <a:bodyPr>
            <a:normAutofit lnSpcReduction="10000"/>
          </a:bodyPr>
          <a:lstStyle/>
          <a:p>
            <a:pPr eaLnBrk="1" hangingPunct="1">
              <a:spcBef>
                <a:spcPct val="50000"/>
              </a:spcBef>
              <a:buClrTx/>
              <a:defRPr/>
            </a:pPr>
            <a:r>
              <a:rPr lang="en-IE" sz="3600" dirty="0">
                <a:latin typeface="Arial"/>
                <a:cs typeface="Arial"/>
              </a:rPr>
              <a:t>Antenatal serum screening for Down Syndrome</a:t>
            </a:r>
          </a:p>
          <a:p>
            <a:pPr eaLnBrk="1" hangingPunct="1">
              <a:spcBef>
                <a:spcPct val="50000"/>
              </a:spcBef>
              <a:buClrTx/>
              <a:defRPr/>
            </a:pPr>
            <a:r>
              <a:rPr lang="en-IE" sz="3600" dirty="0">
                <a:latin typeface="Arial"/>
                <a:cs typeface="Arial"/>
              </a:rPr>
              <a:t>Antenatal carrier screening for Sickle Cell Anaemia</a:t>
            </a:r>
          </a:p>
          <a:p>
            <a:pPr eaLnBrk="1" hangingPunct="1">
              <a:spcBef>
                <a:spcPct val="50000"/>
              </a:spcBef>
              <a:buClrTx/>
              <a:defRPr/>
            </a:pPr>
            <a:r>
              <a:rPr lang="en-IE" sz="3600" dirty="0">
                <a:latin typeface="Arial"/>
                <a:cs typeface="Arial"/>
              </a:rPr>
              <a:t>Predictive testing for hereditary cancers</a:t>
            </a:r>
          </a:p>
          <a:p>
            <a:pPr eaLnBrk="1" hangingPunct="1">
              <a:spcBef>
                <a:spcPct val="50000"/>
              </a:spcBef>
              <a:buClrTx/>
              <a:defRPr/>
            </a:pPr>
            <a:r>
              <a:rPr lang="en-IE" sz="3600" dirty="0">
                <a:latin typeface="Arial"/>
                <a:cs typeface="Arial"/>
              </a:rPr>
              <a:t>Predictive testing for cystic fibrosis</a:t>
            </a:r>
          </a:p>
          <a:p>
            <a:pPr eaLnBrk="1" hangingPunct="1">
              <a:spcBef>
                <a:spcPct val="50000"/>
              </a:spcBef>
              <a:buClrTx/>
              <a:defRPr/>
            </a:pPr>
            <a:r>
              <a:rPr lang="en-IE" sz="3600" dirty="0">
                <a:latin typeface="Arial"/>
                <a:cs typeface="Arial"/>
              </a:rPr>
              <a:t>Newborn screening for </a:t>
            </a:r>
            <a:r>
              <a:rPr lang="en-IE" sz="3600" dirty="0" smtClean="0">
                <a:latin typeface="Arial"/>
                <a:cs typeface="Arial"/>
              </a:rPr>
              <a:t>cystic </a:t>
            </a:r>
            <a:r>
              <a:rPr lang="en-IE" sz="3600" dirty="0">
                <a:latin typeface="Arial"/>
                <a:cs typeface="Arial"/>
              </a:rPr>
              <a:t>fibrosis and hypothyroidism.</a:t>
            </a:r>
            <a:endParaRPr lang="en-US" sz="3600" dirty="0">
              <a:latin typeface="Arial"/>
              <a:cs typeface="Arial"/>
            </a:endParaRPr>
          </a:p>
          <a:p>
            <a:pPr marL="265113" indent="-265113" eaLnBrk="1" hangingPunct="1">
              <a:defRPr/>
            </a:pPr>
            <a:endParaRPr lang="en-US" sz="3200" dirty="0">
              <a:latin typeface="Constantia" charset="0"/>
            </a:endParaRPr>
          </a:p>
        </p:txBody>
      </p:sp>
      <p:sp>
        <p:nvSpPr>
          <p:cNvPr id="4" name="Slide Number Placeholder 3"/>
          <p:cNvSpPr>
            <a:spLocks noGrp="1"/>
          </p:cNvSpPr>
          <p:nvPr>
            <p:ph type="sldNum" sz="quarter" idx="12"/>
          </p:nvPr>
        </p:nvSpPr>
        <p:spPr/>
        <p:txBody>
          <a:bodyPr/>
          <a:lstStyle/>
          <a:p>
            <a:pPr>
              <a:defRPr/>
            </a:pPr>
            <a:fld id="{AAFE6C12-916A-7B48-A13C-14E60BFFF968}" type="slidenum">
              <a:rPr lang="en-US" smtClean="0"/>
              <a:pPr>
                <a:defRPr/>
              </a:pPr>
              <a:t>47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11560" y="188640"/>
            <a:ext cx="8183562" cy="1050925"/>
          </a:xfrm>
        </p:spPr>
        <p:txBody>
          <a:bodyPr>
            <a:normAutofit/>
          </a:bodyPr>
          <a:lstStyle/>
          <a:p>
            <a:pPr eaLnBrk="1" fontAlgn="auto" hangingPunct="1">
              <a:spcAft>
                <a:spcPts val="0"/>
              </a:spcAft>
              <a:defRPr/>
            </a:pPr>
            <a:r>
              <a:rPr lang="en-IE" dirty="0" smtClean="0">
                <a:solidFill>
                  <a:srgbClr val="000000"/>
                </a:solidFill>
                <a:effectLst>
                  <a:outerShdw blurRad="38100" dist="38100" dir="2700000" algn="tl">
                    <a:srgbClr val="C0C0C0"/>
                  </a:outerShdw>
                </a:effectLst>
                <a:latin typeface="Arial Rounded MT Bold" pitchFamily="34" charset="0"/>
                <a:ea typeface="+mj-ea"/>
                <a:cs typeface="+mj-cs"/>
              </a:rPr>
              <a:t>COMMON CONCERNS</a:t>
            </a:r>
            <a:endParaRPr lang="en-GB" dirty="0" smtClean="0">
              <a:solidFill>
                <a:srgbClr val="000000"/>
              </a:solidFill>
              <a:effectLst>
                <a:outerShdw blurRad="38100" dist="38100" dir="2700000" algn="tl">
                  <a:srgbClr val="C0C0C0"/>
                </a:outerShdw>
              </a:effectLst>
              <a:latin typeface="Arial Rounded MT Bold" pitchFamily="34" charset="0"/>
              <a:ea typeface="+mj-ea"/>
              <a:cs typeface="+mj-cs"/>
            </a:endParaRPr>
          </a:p>
        </p:txBody>
      </p:sp>
      <p:sp>
        <p:nvSpPr>
          <p:cNvPr id="30723" name="Rectangle 3"/>
          <p:cNvSpPr>
            <a:spLocks noGrp="1" noChangeArrowheads="1"/>
          </p:cNvSpPr>
          <p:nvPr>
            <p:ph idx="1"/>
          </p:nvPr>
        </p:nvSpPr>
        <p:spPr>
          <a:xfrm>
            <a:off x="179512" y="1268760"/>
            <a:ext cx="8964488" cy="5184576"/>
          </a:xfrm>
        </p:spPr>
        <p:txBody>
          <a:bodyPr>
            <a:noAutofit/>
          </a:bodyPr>
          <a:lstStyle/>
          <a:p>
            <a:r>
              <a:rPr lang="en-IE" sz="3600" dirty="0">
                <a:latin typeface="Arial" charset="0"/>
                <a:cs typeface="Arial" charset="0"/>
              </a:rPr>
              <a:t>Quality of sample</a:t>
            </a:r>
          </a:p>
          <a:p>
            <a:r>
              <a:rPr lang="en-IE" sz="3600" dirty="0">
                <a:latin typeface="Arial" charset="0"/>
                <a:cs typeface="Arial" charset="0"/>
              </a:rPr>
              <a:t>Mistakes and inaccuracy</a:t>
            </a:r>
          </a:p>
          <a:p>
            <a:r>
              <a:rPr lang="en-IE" sz="3600" dirty="0">
                <a:latin typeface="Arial" charset="0"/>
                <a:cs typeface="Arial" charset="0"/>
              </a:rPr>
              <a:t>Interpretation</a:t>
            </a:r>
          </a:p>
          <a:p>
            <a:r>
              <a:rPr lang="en-IE" sz="3600" dirty="0">
                <a:latin typeface="Arial" charset="0"/>
                <a:cs typeface="Arial" charset="0"/>
              </a:rPr>
              <a:t>Privacy</a:t>
            </a:r>
          </a:p>
          <a:p>
            <a:r>
              <a:rPr lang="en-IE" sz="3600" dirty="0">
                <a:latin typeface="Arial" charset="0"/>
                <a:cs typeface="Arial" charset="0"/>
              </a:rPr>
              <a:t>Evidence from criminal investigations </a:t>
            </a:r>
          </a:p>
          <a:p>
            <a:r>
              <a:rPr lang="en-IE" sz="3600" dirty="0">
                <a:latin typeface="Arial" charset="0"/>
                <a:cs typeface="Arial" charset="0"/>
              </a:rPr>
              <a:t>Who should use DNA fingerprinting</a:t>
            </a:r>
          </a:p>
          <a:p>
            <a:r>
              <a:rPr lang="en-IE" sz="3600" dirty="0">
                <a:latin typeface="Arial" charset="0"/>
                <a:cs typeface="Arial" charset="0"/>
              </a:rPr>
              <a:t>Cost effective</a:t>
            </a:r>
          </a:p>
          <a:p>
            <a:r>
              <a:rPr lang="en-IE" sz="3600" dirty="0">
                <a:latin typeface="Arial" charset="0"/>
                <a:cs typeface="Arial" charset="0"/>
              </a:rPr>
              <a:t>Ethical problems</a:t>
            </a:r>
            <a:endParaRPr lang="en-GB" sz="3600" dirty="0">
              <a:latin typeface="Arial" charset="0"/>
              <a:cs typeface="Arial" charset="0"/>
            </a:endParaRPr>
          </a:p>
        </p:txBody>
      </p:sp>
      <p:sp>
        <p:nvSpPr>
          <p:cNvPr id="3" name="Slide Number Placeholder 2"/>
          <p:cNvSpPr>
            <a:spLocks noGrp="1"/>
          </p:cNvSpPr>
          <p:nvPr>
            <p:ph type="sldNum" sz="quarter" idx="12"/>
          </p:nvPr>
        </p:nvSpPr>
        <p:spPr/>
        <p:txBody>
          <a:bodyPr/>
          <a:lstStyle/>
          <a:p>
            <a:pPr>
              <a:defRPr/>
            </a:pPr>
            <a:fld id="{AAFE6C12-916A-7B48-A13C-14E60BFFF968}" type="slidenum">
              <a:rPr lang="en-US" smtClean="0"/>
              <a:pPr>
                <a:defRPr/>
              </a:pPr>
              <a:t>48</a:t>
            </a:fld>
            <a:endParaRPr lang="en-US"/>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 calcmode="lin" valueType="num">
                                      <p:cBhvr additive="base">
                                        <p:cTn id="37" dur="500" fill="hold"/>
                                        <p:tgtEl>
                                          <p:spTgt spid="307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7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723">
                                            <p:txEl>
                                              <p:pRg st="6" end="6"/>
                                            </p:txEl>
                                          </p:spTgt>
                                        </p:tgtEl>
                                        <p:attrNameLst>
                                          <p:attrName>style.visibility</p:attrName>
                                        </p:attrNameLst>
                                      </p:cBhvr>
                                      <p:to>
                                        <p:strVal val="visible"/>
                                      </p:to>
                                    </p:set>
                                    <p:anim calcmode="lin" valueType="num">
                                      <p:cBhvr additive="base">
                                        <p:cTn id="43" dur="500" fill="hold"/>
                                        <p:tgtEl>
                                          <p:spTgt spid="3072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7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0723">
                                            <p:txEl>
                                              <p:pRg st="7" end="7"/>
                                            </p:txEl>
                                          </p:spTgt>
                                        </p:tgtEl>
                                        <p:attrNameLst>
                                          <p:attrName>style.visibility</p:attrName>
                                        </p:attrNameLst>
                                      </p:cBhvr>
                                      <p:to>
                                        <p:strVal val="visible"/>
                                      </p:to>
                                    </p:set>
                                    <p:anim calcmode="lin" valueType="num">
                                      <p:cBhvr additive="base">
                                        <p:cTn id="49" dur="500" fill="hold"/>
                                        <p:tgtEl>
                                          <p:spTgt spid="3072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072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571500" y="428625"/>
            <a:ext cx="8183563" cy="1050925"/>
          </a:xfrm>
        </p:spPr>
        <p:txBody>
          <a:bodyPr/>
          <a:lstStyle/>
          <a:p>
            <a:r>
              <a:rPr lang="en-IE" b="1" dirty="0">
                <a:solidFill>
                  <a:srgbClr val="000000"/>
                </a:solidFill>
                <a:latin typeface="Arial"/>
                <a:cs typeface="Arial"/>
              </a:rPr>
              <a:t>Learning Check </a:t>
            </a:r>
            <a:r>
              <a:rPr lang="en-IE" b="1" dirty="0" smtClean="0">
                <a:solidFill>
                  <a:srgbClr val="000000"/>
                </a:solidFill>
                <a:latin typeface="Arial"/>
                <a:cs typeface="Arial"/>
              </a:rPr>
              <a:t>4</a:t>
            </a:r>
            <a:endParaRPr lang="en-US" dirty="0">
              <a:latin typeface="Arial"/>
              <a:cs typeface="Arial"/>
            </a:endParaRPr>
          </a:p>
        </p:txBody>
      </p:sp>
      <p:sp>
        <p:nvSpPr>
          <p:cNvPr id="108546" name="Content Placeholder 2"/>
          <p:cNvSpPr>
            <a:spLocks noGrp="1"/>
          </p:cNvSpPr>
          <p:nvPr>
            <p:ph idx="1"/>
          </p:nvPr>
        </p:nvSpPr>
        <p:spPr>
          <a:xfrm>
            <a:off x="357188" y="1714500"/>
            <a:ext cx="8358187" cy="4500563"/>
          </a:xfrm>
        </p:spPr>
        <p:txBody>
          <a:bodyPr>
            <a:normAutofit/>
          </a:bodyPr>
          <a:lstStyle/>
          <a:p>
            <a:pPr marL="514350" indent="-514350" eaLnBrk="1" hangingPunct="1">
              <a:buFont typeface="+mj-lt"/>
              <a:buAutoNum type="arabicPeriod"/>
            </a:pPr>
            <a:r>
              <a:rPr lang="en-US" sz="3600" dirty="0" smtClean="0">
                <a:latin typeface="Arial"/>
                <a:cs typeface="Arial"/>
              </a:rPr>
              <a:t>What are </a:t>
            </a:r>
            <a:r>
              <a:rPr lang="en-US" sz="3600" dirty="0">
                <a:latin typeface="Arial"/>
                <a:cs typeface="Arial"/>
              </a:rPr>
              <a:t>the stages involved in DNA profiling</a:t>
            </a:r>
          </a:p>
          <a:p>
            <a:pPr marL="514350" indent="-514350" eaLnBrk="1" hangingPunct="1">
              <a:buFont typeface="+mj-lt"/>
              <a:buAutoNum type="arabicPeriod"/>
            </a:pPr>
            <a:r>
              <a:rPr lang="en-US" sz="3600" dirty="0">
                <a:latin typeface="Arial"/>
                <a:cs typeface="Arial"/>
              </a:rPr>
              <a:t>Define the process of DNA profiling</a:t>
            </a:r>
          </a:p>
          <a:p>
            <a:pPr marL="514350" indent="-514350" eaLnBrk="1" hangingPunct="1">
              <a:buFont typeface="+mj-lt"/>
              <a:buAutoNum type="arabicPeriod"/>
            </a:pPr>
            <a:r>
              <a:rPr lang="en-US" sz="3600" dirty="0">
                <a:latin typeface="Arial"/>
                <a:cs typeface="Arial"/>
              </a:rPr>
              <a:t>Give two uses of DNA profiling</a:t>
            </a:r>
          </a:p>
          <a:p>
            <a:pPr marL="514350" indent="-514350" eaLnBrk="1" hangingPunct="1">
              <a:buFont typeface="+mj-lt"/>
              <a:buAutoNum type="arabicPeriod"/>
            </a:pPr>
            <a:r>
              <a:rPr lang="en-US" sz="3600" dirty="0">
                <a:latin typeface="Arial"/>
                <a:cs typeface="Arial"/>
              </a:rPr>
              <a:t>Define and give a use for genetic screening</a:t>
            </a:r>
          </a:p>
        </p:txBody>
      </p:sp>
      <p:sp>
        <p:nvSpPr>
          <p:cNvPr id="3" name="Slide Number Placeholder 2"/>
          <p:cNvSpPr>
            <a:spLocks noGrp="1"/>
          </p:cNvSpPr>
          <p:nvPr>
            <p:ph type="sldNum" sz="quarter" idx="12"/>
          </p:nvPr>
        </p:nvSpPr>
        <p:spPr/>
        <p:txBody>
          <a:bodyPr/>
          <a:lstStyle/>
          <a:p>
            <a:pPr>
              <a:defRPr/>
            </a:pPr>
            <a:fld id="{AAFE6C12-916A-7B48-A13C-14E60BFFF968}" type="slidenum">
              <a:rPr lang="en-US" smtClean="0"/>
              <a:pPr>
                <a:defRPr/>
              </a:pPr>
              <a:t>49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5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5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5280"/>
            <a:ext cx="7772400" cy="914400"/>
          </a:xfrm>
        </p:spPr>
        <p:txBody>
          <a:bodyPr>
            <a:normAutofit/>
          </a:bodyPr>
          <a:lstStyle/>
          <a:p>
            <a:pPr marL="54864" algn="ctr" eaLnBrk="1" fontAlgn="auto" hangingPunct="1">
              <a:spcAft>
                <a:spcPts val="0"/>
              </a:spcAft>
              <a:defRPr/>
            </a:pPr>
            <a:r>
              <a:rPr lang="en-IE" b="1" dirty="0" smtClean="0">
                <a:solidFill>
                  <a:srgbClr val="000000"/>
                </a:solidFill>
                <a:ea typeface="+mj-ea"/>
                <a:cs typeface="+mj-cs"/>
              </a:rPr>
              <a:t>Gene Expression</a:t>
            </a:r>
            <a:endParaRPr lang="en-US" b="1" dirty="0">
              <a:solidFill>
                <a:srgbClr val="000000"/>
              </a:solidFill>
              <a:ea typeface="+mj-ea"/>
              <a:cs typeface="+mj-cs"/>
            </a:endParaRPr>
          </a:p>
        </p:txBody>
      </p:sp>
      <p:sp>
        <p:nvSpPr>
          <p:cNvPr id="3" name="Content Placeholder 2"/>
          <p:cNvSpPr>
            <a:spLocks noGrp="1"/>
          </p:cNvSpPr>
          <p:nvPr>
            <p:ph idx="1"/>
          </p:nvPr>
        </p:nvSpPr>
        <p:spPr>
          <a:xfrm>
            <a:off x="179512" y="1052736"/>
            <a:ext cx="8712968" cy="5616624"/>
          </a:xfrm>
        </p:spPr>
        <p:txBody>
          <a:bodyPr>
            <a:normAutofit fontScale="92500"/>
          </a:bodyPr>
          <a:lstStyle/>
          <a:p>
            <a:pPr>
              <a:lnSpc>
                <a:spcPct val="120000"/>
              </a:lnSpc>
              <a:spcBef>
                <a:spcPts val="0"/>
              </a:spcBef>
            </a:pPr>
            <a:r>
              <a:rPr lang="en-US" sz="3600" b="1" dirty="0">
                <a:latin typeface="Arial" charset="0"/>
              </a:rPr>
              <a:t>Gene expression </a:t>
            </a:r>
            <a:r>
              <a:rPr lang="en-US" sz="3600" dirty="0">
                <a:latin typeface="Arial" charset="0"/>
              </a:rPr>
              <a:t>is the way in which a gene works to produce a protein. </a:t>
            </a:r>
          </a:p>
          <a:p>
            <a:pPr defTabSz="176213">
              <a:lnSpc>
                <a:spcPct val="120000"/>
              </a:lnSpc>
              <a:spcBef>
                <a:spcPts val="0"/>
              </a:spcBef>
            </a:pPr>
            <a:r>
              <a:rPr lang="en-IE" sz="3600" dirty="0" smtClean="0">
                <a:latin typeface="Arial" charset="0"/>
                <a:cs typeface="Arial" charset="0"/>
              </a:rPr>
              <a:t>Not </a:t>
            </a:r>
            <a:r>
              <a:rPr lang="en-IE" sz="3600" dirty="0">
                <a:latin typeface="Arial" charset="0"/>
                <a:cs typeface="Arial" charset="0"/>
              </a:rPr>
              <a:t>all genes are </a:t>
            </a:r>
            <a:r>
              <a:rPr lang="en-IE" sz="3600" dirty="0" smtClean="0">
                <a:latin typeface="Arial" charset="0"/>
                <a:cs typeface="Arial" charset="0"/>
              </a:rPr>
              <a:t>expressed</a:t>
            </a:r>
          </a:p>
          <a:p>
            <a:pPr defTabSz="176213">
              <a:lnSpc>
                <a:spcPct val="120000"/>
              </a:lnSpc>
              <a:spcBef>
                <a:spcPts val="0"/>
              </a:spcBef>
            </a:pPr>
            <a:r>
              <a:rPr lang="en-US" sz="3600" b="1" dirty="0">
                <a:latin typeface="Arial" charset="0"/>
              </a:rPr>
              <a:t>Characteristics </a:t>
            </a:r>
            <a:r>
              <a:rPr lang="en-US" sz="3600" dirty="0">
                <a:latin typeface="Arial" charset="0"/>
              </a:rPr>
              <a:t>arise from the interaction of genes and their environment</a:t>
            </a:r>
            <a:r>
              <a:rPr lang="en-US" sz="3600" dirty="0" smtClean="0">
                <a:latin typeface="Arial" charset="0"/>
              </a:rPr>
              <a:t>.</a:t>
            </a:r>
            <a:endParaRPr lang="en-IE" sz="3600" dirty="0">
              <a:latin typeface="Arial" charset="0"/>
              <a:cs typeface="Arial" charset="0"/>
            </a:endParaRPr>
          </a:p>
          <a:p>
            <a:pPr marL="400050" lvl="1" indent="0" defTabSz="176213">
              <a:lnSpc>
                <a:spcPct val="120000"/>
              </a:lnSpc>
              <a:spcBef>
                <a:spcPts val="0"/>
              </a:spcBef>
              <a:buNone/>
            </a:pPr>
            <a:r>
              <a:rPr lang="en-IE" sz="3600" dirty="0" smtClean="0">
                <a:latin typeface="Arial" charset="0"/>
                <a:cs typeface="Arial" charset="0"/>
              </a:rPr>
              <a:t>E.g. The gene </a:t>
            </a:r>
            <a:r>
              <a:rPr lang="en-IE" sz="3600" dirty="0">
                <a:latin typeface="Arial" charset="0"/>
                <a:cs typeface="Arial" charset="0"/>
              </a:rPr>
              <a:t>for Tallness</a:t>
            </a:r>
          </a:p>
          <a:p>
            <a:pPr marL="400050" lvl="1" indent="0" defTabSz="176213">
              <a:lnSpc>
                <a:spcPct val="120000"/>
              </a:lnSpc>
              <a:spcBef>
                <a:spcPts val="0"/>
              </a:spcBef>
              <a:buNone/>
            </a:pPr>
            <a:r>
              <a:rPr lang="en-IE" sz="3600" dirty="0">
                <a:latin typeface="Arial" charset="0"/>
                <a:cs typeface="Arial" charset="0"/>
              </a:rPr>
              <a:t>					Organism is small – Why?</a:t>
            </a:r>
          </a:p>
          <a:p>
            <a:pPr marL="400050" lvl="1" indent="0" defTabSz="176213">
              <a:lnSpc>
                <a:spcPct val="120000"/>
              </a:lnSpc>
              <a:spcBef>
                <a:spcPts val="0"/>
              </a:spcBef>
              <a:buNone/>
            </a:pPr>
            <a:r>
              <a:rPr lang="en-IE" sz="3600" dirty="0">
                <a:latin typeface="Arial" charset="0"/>
                <a:cs typeface="Arial" charset="0"/>
              </a:rPr>
              <a:t>					Maybe due to poor </a:t>
            </a:r>
            <a:r>
              <a:rPr lang="en-IE" sz="3600" dirty="0" smtClean="0">
                <a:latin typeface="Arial" charset="0"/>
                <a:cs typeface="Arial" charset="0"/>
              </a:rPr>
              <a:t>nutrition</a:t>
            </a:r>
            <a:endParaRPr lang="en-IE" sz="3600" dirty="0">
              <a:latin typeface="Arial" charset="0"/>
              <a:cs typeface="Arial" charset="0"/>
            </a:endParaRPr>
          </a:p>
          <a:p>
            <a:pPr marL="58738" indent="-58738" defTabSz="176213" eaLnBrk="1" hangingPunct="1">
              <a:lnSpc>
                <a:spcPct val="120000"/>
              </a:lnSpc>
              <a:spcBef>
                <a:spcPts val="0"/>
              </a:spcBef>
              <a:buFont typeface="Wingdings 2" charset="0"/>
              <a:buNone/>
            </a:pPr>
            <a:r>
              <a:rPr lang="en-IE" sz="3600" dirty="0" smtClean="0">
                <a:latin typeface="Arial" charset="0"/>
                <a:cs typeface="Arial" charset="0"/>
                <a:hlinkClick r:id="rId3"/>
              </a:rPr>
              <a:t>18 thinks to know about Genetics</a:t>
            </a:r>
            <a:endParaRPr lang="en-IE" sz="3600" dirty="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AAFE6C12-916A-7B48-A13C-14E60BFFF968}" type="slidenum">
              <a:rPr lang="en-US" smtClean="0"/>
              <a:pPr>
                <a:defRPr/>
              </a:pPr>
              <a:t>5</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a:xfrm>
            <a:off x="323528" y="332656"/>
            <a:ext cx="8229600" cy="1143000"/>
          </a:xfrm>
        </p:spPr>
        <p:txBody>
          <a:bodyPr>
            <a:normAutofit fontScale="90000"/>
          </a:bodyPr>
          <a:lstStyle/>
          <a:p>
            <a:r>
              <a:rPr lang="en-US" b="1" dirty="0" smtClean="0">
                <a:latin typeface="Calibri" charset="0"/>
              </a:rPr>
              <a:t>RNA- </a:t>
            </a:r>
            <a:r>
              <a:rPr lang="en-US" b="1" dirty="0">
                <a:latin typeface="Arial" charset="0"/>
                <a:cs typeface="Arial" charset="0"/>
              </a:rPr>
              <a:t>Ribonucleic acid</a:t>
            </a:r>
            <a:r>
              <a:rPr lang="en-US" dirty="0">
                <a:latin typeface="Arial" charset="0"/>
                <a:cs typeface="Arial" charset="0"/>
              </a:rPr>
              <a:t/>
            </a:r>
            <a:br>
              <a:rPr lang="en-US" dirty="0">
                <a:latin typeface="Arial" charset="0"/>
                <a:cs typeface="Arial" charset="0"/>
              </a:rPr>
            </a:br>
            <a:endParaRPr lang="en-US" dirty="0">
              <a:latin typeface="Calibri" charset="0"/>
            </a:endParaRPr>
          </a:p>
        </p:txBody>
      </p:sp>
      <p:sp>
        <p:nvSpPr>
          <p:cNvPr id="134146" name="Content Placeholder 2"/>
          <p:cNvSpPr>
            <a:spLocks noGrp="1"/>
          </p:cNvSpPr>
          <p:nvPr>
            <p:ph idx="1"/>
          </p:nvPr>
        </p:nvSpPr>
        <p:spPr>
          <a:xfrm>
            <a:off x="179512" y="1052736"/>
            <a:ext cx="5688632" cy="5400600"/>
          </a:xfrm>
        </p:spPr>
        <p:txBody>
          <a:bodyPr>
            <a:noAutofit/>
          </a:bodyPr>
          <a:lstStyle/>
          <a:p>
            <a:pPr marL="0" indent="0">
              <a:spcBef>
                <a:spcPts val="0"/>
              </a:spcBef>
              <a:buNone/>
            </a:pPr>
            <a:r>
              <a:rPr lang="en-US" dirty="0">
                <a:latin typeface="Arial"/>
                <a:cs typeface="Arial"/>
              </a:rPr>
              <a:t>is composed of 3 parts</a:t>
            </a:r>
          </a:p>
          <a:p>
            <a:pPr marL="514350" indent="-514350">
              <a:spcBef>
                <a:spcPts val="0"/>
              </a:spcBef>
              <a:buFontTx/>
              <a:buAutoNum type="arabicPeriod"/>
            </a:pPr>
            <a:r>
              <a:rPr lang="en-US" dirty="0">
                <a:latin typeface="Arial"/>
                <a:cs typeface="Arial"/>
              </a:rPr>
              <a:t>Ribose: smaller sugar than deoxyribose of DNA</a:t>
            </a:r>
          </a:p>
          <a:p>
            <a:pPr marL="514350" indent="-514350">
              <a:spcBef>
                <a:spcPts val="0"/>
              </a:spcBef>
              <a:buFontTx/>
              <a:buAutoNum type="arabicPeriod"/>
            </a:pPr>
            <a:r>
              <a:rPr lang="en-US" dirty="0">
                <a:latin typeface="Arial"/>
                <a:cs typeface="Arial"/>
              </a:rPr>
              <a:t>Phosphate</a:t>
            </a:r>
          </a:p>
          <a:p>
            <a:pPr marL="514350" indent="-514350">
              <a:spcBef>
                <a:spcPts val="0"/>
              </a:spcBef>
              <a:buFontTx/>
              <a:buAutoNum type="arabicPeriod"/>
            </a:pPr>
            <a:r>
              <a:rPr lang="en-US" dirty="0">
                <a:latin typeface="Arial"/>
                <a:cs typeface="Arial"/>
              </a:rPr>
              <a:t>4 Nitrogenous Bases  A,G,U,C.</a:t>
            </a:r>
          </a:p>
          <a:p>
            <a:pPr marL="0" indent="0">
              <a:spcBef>
                <a:spcPts val="0"/>
              </a:spcBef>
              <a:buNone/>
            </a:pPr>
            <a:r>
              <a:rPr lang="en-US" dirty="0">
                <a:latin typeface="Arial"/>
                <a:cs typeface="Arial"/>
              </a:rPr>
              <a:t>	Uracil instead of thymine</a:t>
            </a:r>
          </a:p>
          <a:p>
            <a:pPr marL="514350" indent="-514350">
              <a:spcBef>
                <a:spcPts val="0"/>
              </a:spcBef>
              <a:buNone/>
            </a:pPr>
            <a:r>
              <a:rPr lang="en-US" dirty="0">
                <a:latin typeface="Arial"/>
                <a:cs typeface="Arial"/>
              </a:rPr>
              <a:t>RNA is a single stranded and </a:t>
            </a:r>
          </a:p>
          <a:p>
            <a:pPr marL="514350" indent="-514350">
              <a:spcBef>
                <a:spcPts val="0"/>
              </a:spcBef>
              <a:buNone/>
            </a:pPr>
            <a:r>
              <a:rPr lang="en-US" dirty="0">
                <a:latin typeface="Arial"/>
                <a:cs typeface="Arial"/>
              </a:rPr>
              <a:t>thus smaller &amp; able </a:t>
            </a:r>
          </a:p>
          <a:p>
            <a:pPr marL="0" indent="0">
              <a:spcBef>
                <a:spcPts val="0"/>
              </a:spcBef>
              <a:buNone/>
            </a:pPr>
            <a:r>
              <a:rPr lang="en-US" dirty="0">
                <a:latin typeface="Arial"/>
                <a:cs typeface="Arial"/>
              </a:rPr>
              <a:t>to leave the nucleus of the </a:t>
            </a:r>
            <a:r>
              <a:rPr lang="en-US" dirty="0" smtClean="0">
                <a:latin typeface="Arial"/>
                <a:cs typeface="Arial"/>
              </a:rPr>
              <a:t>cell.</a:t>
            </a:r>
            <a:endParaRPr lang="en-US" dirty="0">
              <a:latin typeface="Arial"/>
              <a:cs typeface="Arial"/>
            </a:endParaRPr>
          </a:p>
          <a:p>
            <a:pPr marL="0" indent="0">
              <a:spcBef>
                <a:spcPts val="0"/>
              </a:spcBef>
              <a:buNone/>
            </a:pPr>
            <a:endParaRPr lang="en-US" dirty="0">
              <a:latin typeface="Arial"/>
              <a:cs typeface="Arial"/>
            </a:endParaRPr>
          </a:p>
        </p:txBody>
      </p:sp>
      <p:pic>
        <p:nvPicPr>
          <p:cNvPr id="134148" name="Picture 5" descr="01structureofrna_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484784"/>
            <a:ext cx="30734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AAFE6C12-916A-7B48-A13C-14E60BFFF968}" type="slidenum">
              <a:rPr lang="en-US" smtClean="0"/>
              <a:pPr>
                <a:defRPr/>
              </a:pPr>
              <a:t>50</a:t>
            </a:fld>
            <a:endParaRPr lang="en-US"/>
          </a:p>
        </p:txBody>
      </p:sp>
    </p:spTree>
    <p:extLst>
      <p:ext uri="{BB962C8B-B14F-4D97-AF65-F5344CB8AC3E}">
        <p14:creationId xmlns:p14="http://schemas.microsoft.com/office/powerpoint/2010/main" val="158967797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Biology BOOK\Biology Book--Diagrams\16.03 RNA structure .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14400"/>
            <a:ext cx="344963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C:\Biology BOOK\Biology Book--Diagrams\16.02 DNA helix.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68375"/>
            <a:ext cx="54864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8F00F62-8BB0-A44B-B037-138AF9D56AC9}" type="slidenum">
              <a:rPr lang="en-US" smtClean="0"/>
              <a:pPr>
                <a:defRPr/>
              </a:pPr>
              <a:t>51</a:t>
            </a:fld>
            <a:endParaRPr lang="en-US"/>
          </a:p>
        </p:txBody>
      </p:sp>
    </p:spTree>
    <p:extLst>
      <p:ext uri="{BB962C8B-B14F-4D97-AF65-F5344CB8AC3E}">
        <p14:creationId xmlns:p14="http://schemas.microsoft.com/office/powerpoint/2010/main" val="4182526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467544" y="0"/>
            <a:ext cx="7772400" cy="1470025"/>
          </a:xfrm>
          <a:ln>
            <a:miter lim="800000"/>
            <a:headEnd/>
            <a:tailEnd/>
          </a:ln>
          <a:extLst/>
        </p:spPr>
        <p:txBody>
          <a:bodyPr/>
          <a:lstStyle/>
          <a:p>
            <a:pPr eaLnBrk="1" fontAlgn="auto" hangingPunct="1">
              <a:spcAft>
                <a:spcPts val="0"/>
              </a:spcAft>
              <a:defRPr/>
            </a:pPr>
            <a:r>
              <a:rPr lang="en-US" sz="5400" b="1" dirty="0" smtClean="0">
                <a:effectLst>
                  <a:outerShdw blurRad="38100" dist="38100" dir="2700000" algn="tl">
                    <a:srgbClr val="000000"/>
                  </a:outerShdw>
                </a:effectLst>
              </a:rPr>
              <a:t>PROTEIN SYNTHESIS</a:t>
            </a:r>
            <a:endParaRPr lang="en-US" b="1" dirty="0" smtClean="0"/>
          </a:p>
        </p:txBody>
      </p:sp>
      <p:pic>
        <p:nvPicPr>
          <p:cNvPr id="4" name="Picture 5" descr="proteinlev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340768"/>
            <a:ext cx="5112568" cy="53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58B1A949-89E0-C644-866C-515C91551263}" type="slidenum">
              <a:rPr lang="en-US" smtClean="0"/>
              <a:pPr>
                <a:defRPr/>
              </a:pPr>
              <a:t>52</a:t>
            </a:fld>
            <a:endParaRPr lang="en-US"/>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467544" y="0"/>
            <a:ext cx="8229600" cy="1143000"/>
          </a:xfrm>
        </p:spPr>
        <p:txBody>
          <a:bodyPr/>
          <a:lstStyle/>
          <a:p>
            <a:pPr eaLnBrk="1" hangingPunct="1"/>
            <a:r>
              <a:rPr lang="en-IE" b="1" dirty="0">
                <a:latin typeface="Calibri" charset="0"/>
              </a:rPr>
              <a:t>Lesson Objectives</a:t>
            </a:r>
            <a:endParaRPr lang="en-US" b="1" dirty="0">
              <a:latin typeface="Calibri" charset="0"/>
            </a:endParaRPr>
          </a:p>
        </p:txBody>
      </p:sp>
      <p:sp>
        <p:nvSpPr>
          <p:cNvPr id="2" name="Content Placeholder 1"/>
          <p:cNvSpPr>
            <a:spLocks noGrp="1"/>
          </p:cNvSpPr>
          <p:nvPr>
            <p:ph idx="1"/>
          </p:nvPr>
        </p:nvSpPr>
        <p:spPr>
          <a:xfrm>
            <a:off x="0" y="1268760"/>
            <a:ext cx="8964488" cy="5328592"/>
          </a:xfrm>
        </p:spPr>
        <p:txBody>
          <a:bodyPr>
            <a:normAutofit fontScale="92500" lnSpcReduction="10000"/>
          </a:bodyPr>
          <a:lstStyle/>
          <a:p>
            <a:pPr>
              <a:buNone/>
            </a:pPr>
            <a:r>
              <a:rPr lang="en-US" b="1" dirty="0">
                <a:latin typeface="Arial"/>
                <a:cs typeface="Arial"/>
              </a:rPr>
              <a:t>At the end of this lesson you should be able to </a:t>
            </a:r>
          </a:p>
          <a:p>
            <a:pPr marL="514350" indent="-514350">
              <a:buFont typeface="+mj-lt"/>
              <a:buAutoNum type="arabicPeriod"/>
            </a:pPr>
            <a:r>
              <a:rPr lang="en-US" dirty="0">
                <a:latin typeface="Arial"/>
                <a:cs typeface="Arial"/>
              </a:rPr>
              <a:t>Outline the steps in protein synthesis</a:t>
            </a:r>
          </a:p>
          <a:p>
            <a:pPr marL="514350" indent="-514350">
              <a:buFont typeface="+mj-lt"/>
              <a:buAutoNum type="arabicPeriod"/>
            </a:pPr>
            <a:r>
              <a:rPr lang="en-US" dirty="0">
                <a:latin typeface="Arial"/>
                <a:cs typeface="Arial"/>
              </a:rPr>
              <a:t>Understand that a strand of DNA is copied by transcription</a:t>
            </a:r>
          </a:p>
          <a:p>
            <a:pPr marL="514350" indent="-514350">
              <a:buFont typeface="+mj-lt"/>
              <a:buAutoNum type="arabicPeriod"/>
            </a:pPr>
            <a:r>
              <a:rPr lang="en-US" dirty="0">
                <a:latin typeface="Arial"/>
                <a:cs typeface="Arial"/>
              </a:rPr>
              <a:t>Understand the role of mRNA</a:t>
            </a:r>
          </a:p>
          <a:p>
            <a:pPr marL="514350" indent="-514350">
              <a:buFont typeface="+mj-lt"/>
              <a:buAutoNum type="arabicPeriod"/>
            </a:pPr>
            <a:r>
              <a:rPr lang="en-US" dirty="0">
                <a:latin typeface="Arial"/>
                <a:cs typeface="Arial"/>
              </a:rPr>
              <a:t>Know the function of a ribosome in protein synthesis</a:t>
            </a:r>
          </a:p>
          <a:p>
            <a:pPr marL="514350" indent="-514350">
              <a:buFont typeface="+mj-lt"/>
              <a:buAutoNum type="arabicPeriod"/>
            </a:pPr>
            <a:r>
              <a:rPr lang="en-US" dirty="0">
                <a:latin typeface="Arial"/>
                <a:cs typeface="Arial"/>
              </a:rPr>
              <a:t>Understand the process of translation that leads to the formation of a new protein</a:t>
            </a:r>
          </a:p>
          <a:p>
            <a:pPr marL="514350" indent="-514350">
              <a:buFont typeface="+mj-lt"/>
              <a:buAutoNum type="arabicPeriod"/>
            </a:pPr>
            <a:r>
              <a:rPr lang="en-US" dirty="0">
                <a:latin typeface="Arial"/>
                <a:cs typeface="Arial"/>
              </a:rPr>
              <a:t>Know that the shape of a protein determines its function</a:t>
            </a:r>
          </a:p>
          <a:p>
            <a:endParaRPr lang="en-US" dirty="0"/>
          </a:p>
        </p:txBody>
      </p:sp>
      <p:sp>
        <p:nvSpPr>
          <p:cNvPr id="4" name="Slide Number Placeholder 3"/>
          <p:cNvSpPr>
            <a:spLocks noGrp="1"/>
          </p:cNvSpPr>
          <p:nvPr>
            <p:ph type="sldNum" sz="quarter" idx="12"/>
          </p:nvPr>
        </p:nvSpPr>
        <p:spPr/>
        <p:txBody>
          <a:bodyPr/>
          <a:lstStyle/>
          <a:p>
            <a:pPr>
              <a:defRPr/>
            </a:pPr>
            <a:fld id="{AAFE6C12-916A-7B48-A13C-14E60BFFF968}" type="slidenum">
              <a:rPr lang="en-US" smtClean="0"/>
              <a:pPr>
                <a:defRPr/>
              </a:pPr>
              <a:t>53</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0"/>
            <a:ext cx="8229600" cy="1143000"/>
          </a:xfrm>
        </p:spPr>
        <p:txBody>
          <a:bodyPr>
            <a:normAutofit/>
          </a:bodyPr>
          <a:lstStyle/>
          <a:p>
            <a:pPr eaLnBrk="1" hangingPunct="1">
              <a:defRPr/>
            </a:pPr>
            <a:r>
              <a:rPr lang="en-US" b="1" dirty="0">
                <a:solidFill>
                  <a:srgbClr val="000000"/>
                </a:solidFill>
                <a:effectLst>
                  <a:outerShdw blurRad="38100" dist="38100" dir="2700000" algn="tl">
                    <a:srgbClr val="DDDDDD"/>
                  </a:outerShdw>
                </a:effectLst>
                <a:latin typeface="Arial"/>
                <a:cs typeface="Arial"/>
              </a:rPr>
              <a:t>Protein </a:t>
            </a:r>
            <a:r>
              <a:rPr lang="en-US" b="1" dirty="0" smtClean="0">
                <a:solidFill>
                  <a:srgbClr val="000000"/>
                </a:solidFill>
                <a:effectLst>
                  <a:outerShdw blurRad="38100" dist="38100" dir="2700000" algn="tl">
                    <a:srgbClr val="DDDDDD"/>
                  </a:outerShdw>
                </a:effectLst>
                <a:latin typeface="Arial"/>
                <a:cs typeface="Arial"/>
              </a:rPr>
              <a:t>Synthesis</a:t>
            </a:r>
            <a:endParaRPr lang="en-US" b="1" dirty="0">
              <a:solidFill>
                <a:srgbClr val="000000"/>
              </a:solidFill>
              <a:effectLst>
                <a:outerShdw blurRad="38100" dist="38100" dir="2700000" algn="tl">
                  <a:srgbClr val="DDDDDD"/>
                </a:outerShdw>
              </a:effectLst>
              <a:latin typeface="Arial"/>
              <a:cs typeface="Arial"/>
            </a:endParaRPr>
          </a:p>
        </p:txBody>
      </p:sp>
      <p:sp>
        <p:nvSpPr>
          <p:cNvPr id="4099" name="Rectangle 3"/>
          <p:cNvSpPr>
            <a:spLocks noGrp="1" noChangeArrowheads="1"/>
          </p:cNvSpPr>
          <p:nvPr>
            <p:ph idx="1"/>
          </p:nvPr>
        </p:nvSpPr>
        <p:spPr>
          <a:xfrm>
            <a:off x="33806" y="836712"/>
            <a:ext cx="9002690" cy="3096344"/>
          </a:xfrm>
        </p:spPr>
        <p:txBody>
          <a:bodyPr>
            <a:normAutofit lnSpcReduction="10000"/>
          </a:bodyPr>
          <a:lstStyle/>
          <a:p>
            <a:pPr>
              <a:buNone/>
              <a:defRPr/>
            </a:pPr>
            <a:r>
              <a:rPr lang="en-US" sz="3600" dirty="0">
                <a:solidFill>
                  <a:srgbClr val="000000"/>
                </a:solidFill>
                <a:effectLst>
                  <a:outerShdw blurRad="38100" dist="38100" dir="2700000" algn="tl">
                    <a:srgbClr val="DDDDDD"/>
                  </a:outerShdw>
                </a:effectLst>
                <a:latin typeface="Arial"/>
                <a:cs typeface="Arial"/>
              </a:rPr>
              <a:t>3 </a:t>
            </a:r>
            <a:r>
              <a:rPr lang="en-US" sz="3600" dirty="0" smtClean="0">
                <a:solidFill>
                  <a:srgbClr val="000000"/>
                </a:solidFill>
                <a:effectLst>
                  <a:outerShdw blurRad="38100" dist="38100" dir="2700000" algn="tl">
                    <a:srgbClr val="DDDDDD"/>
                  </a:outerShdw>
                </a:effectLst>
                <a:latin typeface="Arial"/>
                <a:cs typeface="Arial"/>
              </a:rPr>
              <a:t>stages:</a:t>
            </a:r>
            <a:endParaRPr lang="en-US" sz="3600" dirty="0">
              <a:solidFill>
                <a:srgbClr val="000000"/>
              </a:solidFill>
              <a:latin typeface="Arial"/>
              <a:cs typeface="Arial"/>
            </a:endParaRPr>
          </a:p>
          <a:p>
            <a:pPr marL="742950" indent="-742950">
              <a:buFont typeface="+mj-lt"/>
              <a:buAutoNum type="arabicPeriod"/>
              <a:defRPr/>
            </a:pPr>
            <a:r>
              <a:rPr lang="en-US" sz="3600" dirty="0" smtClean="0">
                <a:solidFill>
                  <a:srgbClr val="000000"/>
                </a:solidFill>
                <a:effectLst>
                  <a:outerShdw blurRad="38100" dist="38100" dir="2700000" algn="tl">
                    <a:srgbClr val="DDDDDD"/>
                  </a:outerShdw>
                </a:effectLst>
                <a:latin typeface="Arial"/>
                <a:cs typeface="Arial"/>
              </a:rPr>
              <a:t>Transcription</a:t>
            </a:r>
            <a:endParaRPr lang="en-US" sz="3600" dirty="0">
              <a:solidFill>
                <a:srgbClr val="000000"/>
              </a:solidFill>
              <a:latin typeface="Arial"/>
              <a:cs typeface="Arial"/>
            </a:endParaRPr>
          </a:p>
          <a:p>
            <a:pPr marL="742950" indent="-742950">
              <a:buFont typeface="+mj-lt"/>
              <a:buAutoNum type="arabicPeriod"/>
              <a:defRPr/>
            </a:pPr>
            <a:r>
              <a:rPr lang="en-US" sz="3600" dirty="0" smtClean="0">
                <a:solidFill>
                  <a:srgbClr val="000000"/>
                </a:solidFill>
                <a:effectLst>
                  <a:outerShdw blurRad="38100" dist="38100" dir="2700000" algn="tl">
                    <a:srgbClr val="DDDDDD"/>
                  </a:outerShdw>
                </a:effectLst>
                <a:latin typeface="Arial"/>
                <a:cs typeface="Arial"/>
              </a:rPr>
              <a:t>RNA processing</a:t>
            </a:r>
            <a:endParaRPr lang="en-US" sz="3600" dirty="0">
              <a:solidFill>
                <a:srgbClr val="000000"/>
              </a:solidFill>
              <a:latin typeface="Arial"/>
              <a:cs typeface="Arial"/>
            </a:endParaRPr>
          </a:p>
          <a:p>
            <a:pPr marL="742950" indent="-742950">
              <a:buFont typeface="+mj-lt"/>
              <a:buAutoNum type="arabicPeriod"/>
              <a:defRPr/>
            </a:pPr>
            <a:r>
              <a:rPr lang="en-US" sz="3600" dirty="0" smtClean="0">
                <a:solidFill>
                  <a:srgbClr val="000000"/>
                </a:solidFill>
                <a:effectLst>
                  <a:outerShdw blurRad="38100" dist="38100" dir="2700000" algn="tl">
                    <a:srgbClr val="DDDDDD"/>
                  </a:outerShdw>
                </a:effectLst>
                <a:latin typeface="Arial"/>
                <a:cs typeface="Arial"/>
              </a:rPr>
              <a:t>Translation</a:t>
            </a:r>
            <a:endParaRPr lang="en-US" sz="3600" dirty="0">
              <a:solidFill>
                <a:srgbClr val="000000"/>
              </a:solidFill>
              <a:latin typeface="Arial"/>
              <a:cs typeface="Arial"/>
            </a:endParaRPr>
          </a:p>
          <a:p>
            <a:pPr eaLnBrk="1" hangingPunct="1">
              <a:buNone/>
              <a:defRPr/>
            </a:pPr>
            <a:r>
              <a:rPr lang="en-US" sz="3600" dirty="0">
                <a:solidFill>
                  <a:srgbClr val="000000"/>
                </a:solidFill>
                <a:effectLst>
                  <a:outerShdw blurRad="38100" dist="38100" dir="2700000" algn="tl">
                    <a:srgbClr val="DDDDDD"/>
                  </a:outerShdw>
                </a:effectLst>
                <a:latin typeface="Arial"/>
                <a:cs typeface="Arial"/>
              </a:rPr>
              <a:t>Remember:	DNA </a:t>
            </a:r>
            <a:r>
              <a:rPr lang="en-US" sz="3600" dirty="0">
                <a:solidFill>
                  <a:srgbClr val="000000"/>
                </a:solidFill>
                <a:effectLst>
                  <a:outerShdw blurRad="38100" dist="38100" dir="2700000" algn="tl">
                    <a:srgbClr val="DDDDDD"/>
                  </a:outerShdw>
                </a:effectLst>
                <a:latin typeface="Arial"/>
                <a:cs typeface="Arial"/>
                <a:sym typeface="Symbol" charset="0"/>
              </a:rPr>
              <a:t> </a:t>
            </a:r>
            <a:r>
              <a:rPr lang="en-US" sz="3600" dirty="0">
                <a:solidFill>
                  <a:srgbClr val="000000"/>
                </a:solidFill>
                <a:effectLst>
                  <a:outerShdw blurRad="38100" dist="38100" dir="2700000" algn="tl">
                    <a:srgbClr val="DDDDDD"/>
                  </a:outerShdw>
                </a:effectLst>
                <a:latin typeface="Arial"/>
                <a:cs typeface="Arial"/>
              </a:rPr>
              <a:t>RNA </a:t>
            </a:r>
            <a:r>
              <a:rPr lang="en-US" sz="3600" dirty="0">
                <a:solidFill>
                  <a:srgbClr val="000000"/>
                </a:solidFill>
                <a:effectLst>
                  <a:outerShdw blurRad="38100" dist="38100" dir="2700000" algn="tl">
                    <a:srgbClr val="DDDDDD"/>
                  </a:outerShdw>
                </a:effectLst>
                <a:latin typeface="Arial"/>
                <a:cs typeface="Arial"/>
                <a:sym typeface="Symbol" charset="0"/>
              </a:rPr>
              <a:t> </a:t>
            </a:r>
            <a:r>
              <a:rPr lang="en-US" sz="3600" dirty="0">
                <a:solidFill>
                  <a:srgbClr val="000000"/>
                </a:solidFill>
                <a:effectLst>
                  <a:outerShdw blurRad="38100" dist="38100" dir="2700000" algn="tl">
                    <a:srgbClr val="DDDDDD"/>
                  </a:outerShdw>
                </a:effectLst>
                <a:latin typeface="Arial"/>
                <a:cs typeface="Arial"/>
              </a:rPr>
              <a:t>Protein</a:t>
            </a:r>
          </a:p>
        </p:txBody>
      </p:sp>
      <p:pic>
        <p:nvPicPr>
          <p:cNvPr id="5" name="Picture 1" descr="http___www2.visalia.k12.ca.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717032"/>
            <a:ext cx="4392488" cy="313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AAFE6C12-916A-7B48-A13C-14E60BFFF968}" type="slidenum">
              <a:rPr lang="en-US" smtClean="0"/>
              <a:pPr>
                <a:defRPr/>
              </a:pPr>
              <a:t>54</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wipe(left)">
                                      <p:cBhvr>
                                        <p:cTn id="7" dur="500"/>
                                        <p:tgtEl>
                                          <p:spTgt spid="40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wipe(left)">
                                      <p:cBhvr>
                                        <p:cTn id="12" dur="500"/>
                                        <p:tgtEl>
                                          <p:spTgt spid="4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wipe(left)">
                                      <p:cBhvr>
                                        <p:cTn id="17" dur="500"/>
                                        <p:tgtEl>
                                          <p:spTgt spid="40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wipe(left)">
                                      <p:cBhvr>
                                        <p:cTn id="22" dur="500"/>
                                        <p:tgtEl>
                                          <p:spTgt spid="40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9">
                                            <p:txEl>
                                              <p:pRg st="3" end="3"/>
                                            </p:txEl>
                                          </p:spTgt>
                                        </p:tgtEl>
                                        <p:attrNameLst>
                                          <p:attrName>style.visibility</p:attrName>
                                        </p:attrNameLst>
                                      </p:cBhvr>
                                      <p:to>
                                        <p:strVal val="visible"/>
                                      </p:to>
                                    </p:set>
                                    <p:animEffect transition="in" filter="wipe(left)">
                                      <p:cBhvr>
                                        <p:cTn id="27" dur="500"/>
                                        <p:tgtEl>
                                          <p:spTgt spid="409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99">
                                            <p:txEl>
                                              <p:pRg st="4" end="4"/>
                                            </p:txEl>
                                          </p:spTgt>
                                        </p:tgtEl>
                                        <p:attrNameLst>
                                          <p:attrName>style.visibility</p:attrName>
                                        </p:attrNameLst>
                                      </p:cBhvr>
                                      <p:to>
                                        <p:strVal val="visible"/>
                                      </p:to>
                                    </p:set>
                                    <p:animEffect transition="in" filter="wipe(left)">
                                      <p:cBhvr>
                                        <p:cTn id="32"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utoUpdateAnimBg="0"/>
      <p:bldP spid="409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2"/>
          <p:cNvSpPr>
            <a:spLocks noGrp="1"/>
          </p:cNvSpPr>
          <p:nvPr>
            <p:ph idx="1"/>
          </p:nvPr>
        </p:nvSpPr>
        <p:spPr>
          <a:xfrm>
            <a:off x="0" y="332656"/>
            <a:ext cx="8892480" cy="4464496"/>
          </a:xfrm>
        </p:spPr>
        <p:txBody>
          <a:bodyPr>
            <a:noAutofit/>
          </a:bodyPr>
          <a:lstStyle/>
          <a:p>
            <a:pPr marL="623888" indent="-623888">
              <a:buFont typeface="+mj-lt"/>
              <a:buAutoNum type="arabicPeriod"/>
              <a:defRPr/>
            </a:pPr>
            <a:r>
              <a:rPr lang="en-GB" sz="3600" dirty="0" smtClean="0">
                <a:latin typeface="Arial"/>
                <a:cs typeface="Arial"/>
              </a:rPr>
              <a:t>Firstly enzymes in the nucleus begin to unwind the DNA double helix &amp; b</a:t>
            </a:r>
            <a:r>
              <a:rPr lang="en-GB" sz="3600" dirty="0">
                <a:latin typeface="Arial"/>
                <a:cs typeface="Arial"/>
              </a:rPr>
              <a:t>reak</a:t>
            </a:r>
            <a:r>
              <a:rPr lang="en-GB" sz="3600" dirty="0" smtClean="0">
                <a:latin typeface="Arial"/>
                <a:cs typeface="Arial"/>
              </a:rPr>
              <a:t> the bonds between its base pairs.</a:t>
            </a:r>
          </a:p>
          <a:p>
            <a:pPr marL="623888" indent="-623888">
              <a:buFont typeface="+mj-lt"/>
              <a:buAutoNum type="arabicPeriod"/>
              <a:defRPr/>
            </a:pPr>
            <a:r>
              <a:rPr lang="en-GB" sz="3600" dirty="0" smtClean="0">
                <a:latin typeface="Arial"/>
                <a:cs typeface="Arial"/>
              </a:rPr>
              <a:t>The </a:t>
            </a:r>
            <a:r>
              <a:rPr lang="en-US" sz="3600" b="1" dirty="0" smtClean="0">
                <a:latin typeface="Arial"/>
                <a:cs typeface="Arial"/>
              </a:rPr>
              <a:t>DNA </a:t>
            </a:r>
            <a:r>
              <a:rPr lang="en-US" sz="3600" b="1" dirty="0">
                <a:latin typeface="Arial"/>
                <a:cs typeface="Arial"/>
              </a:rPr>
              <a:t>uncoils and unzips</a:t>
            </a:r>
            <a:r>
              <a:rPr lang="en-US" sz="3600" dirty="0">
                <a:latin typeface="Arial"/>
                <a:cs typeface="Arial"/>
              </a:rPr>
              <a:t>. </a:t>
            </a:r>
            <a:endParaRPr lang="en-US" sz="3600" dirty="0" smtClean="0">
              <a:latin typeface="Arial"/>
              <a:cs typeface="Arial"/>
            </a:endParaRPr>
          </a:p>
          <a:p>
            <a:pPr marL="623888" indent="-623888">
              <a:buFont typeface="+mj-lt"/>
              <a:buAutoNum type="arabicPeriod"/>
              <a:defRPr/>
            </a:pPr>
            <a:r>
              <a:rPr lang="en-US" sz="3600" dirty="0" smtClean="0">
                <a:latin typeface="Arial"/>
                <a:cs typeface="Arial"/>
              </a:rPr>
              <a:t>One </a:t>
            </a:r>
            <a:r>
              <a:rPr lang="en-US" sz="3600" dirty="0">
                <a:latin typeface="Arial"/>
                <a:cs typeface="Arial"/>
              </a:rPr>
              <a:t>of the DNA chains, called the </a:t>
            </a:r>
            <a:r>
              <a:rPr lang="en-US" sz="3600" b="1" dirty="0">
                <a:latin typeface="Arial"/>
                <a:cs typeface="Arial"/>
              </a:rPr>
              <a:t>template,</a:t>
            </a:r>
            <a:r>
              <a:rPr lang="en-US" sz="3600" dirty="0">
                <a:latin typeface="Arial"/>
                <a:cs typeface="Arial"/>
              </a:rPr>
              <a:t> is used for transcription</a:t>
            </a:r>
            <a:r>
              <a:rPr lang="en-US" sz="3600" dirty="0" smtClean="0">
                <a:latin typeface="Arial"/>
                <a:cs typeface="Arial"/>
              </a:rPr>
              <a:t>.</a:t>
            </a:r>
            <a:endParaRPr lang="en-US" sz="3600" dirty="0">
              <a:latin typeface="Arial"/>
              <a:cs typeface="Arial"/>
            </a:endParaRPr>
          </a:p>
        </p:txBody>
      </p:sp>
      <p:sp>
        <p:nvSpPr>
          <p:cNvPr id="3" name="Slide Number Placeholder 2"/>
          <p:cNvSpPr>
            <a:spLocks noGrp="1"/>
          </p:cNvSpPr>
          <p:nvPr>
            <p:ph type="sldNum" sz="quarter" idx="12"/>
          </p:nvPr>
        </p:nvSpPr>
        <p:spPr/>
        <p:txBody>
          <a:bodyPr/>
          <a:lstStyle/>
          <a:p>
            <a:pPr>
              <a:defRPr/>
            </a:pPr>
            <a:fld id="{AAFE6C12-916A-7B48-A13C-14E60BFFF968}" type="slidenum">
              <a:rPr lang="en-US" smtClean="0"/>
              <a:pPr>
                <a:defRPr/>
              </a:pPr>
              <a:t>55</a:t>
            </a:fld>
            <a:endParaRPr lang="en-US"/>
          </a:p>
        </p:txBody>
      </p:sp>
    </p:spTree>
    <p:extLst>
      <p:ext uri="{BB962C8B-B14F-4D97-AF65-F5344CB8AC3E}">
        <p14:creationId xmlns:p14="http://schemas.microsoft.com/office/powerpoint/2010/main" val="982675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9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9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6038"/>
            <a:ext cx="8229600" cy="1143000"/>
          </a:xfrm>
        </p:spPr>
        <p:txBody>
          <a:bodyPr>
            <a:noAutofit/>
          </a:bodyPr>
          <a:lstStyle/>
          <a:p>
            <a:pPr eaLnBrk="1" hangingPunct="1">
              <a:defRPr/>
            </a:pPr>
            <a:r>
              <a:rPr lang="en-IE" b="1" dirty="0" smtClean="0">
                <a:solidFill>
                  <a:srgbClr val="000000"/>
                </a:solidFill>
                <a:latin typeface="Arial"/>
                <a:cs typeface="Arial"/>
              </a:rPr>
              <a:t>1. Transcription  </a:t>
            </a:r>
            <a:r>
              <a:rPr lang="en-IE" b="1" dirty="0">
                <a:solidFill>
                  <a:srgbClr val="000000"/>
                </a:solidFill>
                <a:latin typeface="Arial"/>
                <a:cs typeface="Arial"/>
              </a:rPr>
              <a:t/>
            </a:r>
            <a:br>
              <a:rPr lang="en-IE" b="1" dirty="0">
                <a:solidFill>
                  <a:srgbClr val="000000"/>
                </a:solidFill>
                <a:latin typeface="Arial"/>
                <a:cs typeface="Arial"/>
              </a:rPr>
            </a:br>
            <a:endParaRPr lang="en-US" b="1" dirty="0">
              <a:solidFill>
                <a:srgbClr val="7030A0"/>
              </a:solidFill>
              <a:latin typeface="Arial"/>
              <a:cs typeface="Arial"/>
            </a:endParaRPr>
          </a:p>
        </p:txBody>
      </p:sp>
      <p:sp>
        <p:nvSpPr>
          <p:cNvPr id="2" name="Content Placeholder 1"/>
          <p:cNvSpPr>
            <a:spLocks noGrp="1"/>
          </p:cNvSpPr>
          <p:nvPr>
            <p:ph idx="1"/>
          </p:nvPr>
        </p:nvSpPr>
        <p:spPr>
          <a:xfrm>
            <a:off x="0" y="764704"/>
            <a:ext cx="9144000" cy="3024336"/>
          </a:xfrm>
        </p:spPr>
        <p:txBody>
          <a:bodyPr>
            <a:normAutofit/>
          </a:bodyPr>
          <a:lstStyle/>
          <a:p>
            <a:pPr marL="0" indent="0">
              <a:buNone/>
            </a:pPr>
            <a:r>
              <a:rPr lang="en-US" sz="3600" dirty="0">
                <a:latin typeface="Arial"/>
                <a:cs typeface="Arial"/>
              </a:rPr>
              <a:t>The process by which the information from DNA is transferred to mRNA. </a:t>
            </a:r>
            <a:endParaRPr lang="en-US" sz="3600" dirty="0" smtClean="0">
              <a:latin typeface="Arial"/>
              <a:cs typeface="Arial"/>
            </a:endParaRPr>
          </a:p>
          <a:p>
            <a:pPr marL="541338" indent="-541338">
              <a:buFont typeface="+mj-lt"/>
              <a:buAutoNum type="arabicPeriod" startAt="4"/>
              <a:defRPr/>
            </a:pPr>
            <a:r>
              <a:rPr lang="en-US" sz="3600" dirty="0" smtClean="0">
                <a:latin typeface="Arial"/>
                <a:cs typeface="Arial"/>
              </a:rPr>
              <a:t>An </a:t>
            </a:r>
            <a:r>
              <a:rPr lang="en-US" sz="3600" dirty="0">
                <a:latin typeface="Arial"/>
                <a:cs typeface="Arial"/>
              </a:rPr>
              <a:t>enzyme </a:t>
            </a:r>
            <a:r>
              <a:rPr lang="en-US" sz="3600" b="1" dirty="0">
                <a:latin typeface="Arial"/>
                <a:cs typeface="Arial"/>
              </a:rPr>
              <a:t>RNA polymerase </a:t>
            </a:r>
            <a:r>
              <a:rPr lang="en-US" sz="3600" b="1" dirty="0" smtClean="0">
                <a:latin typeface="Arial"/>
                <a:cs typeface="Arial"/>
              </a:rPr>
              <a:t>joins </a:t>
            </a:r>
            <a:r>
              <a:rPr lang="en-US" sz="3600" dirty="0">
                <a:latin typeface="Arial"/>
                <a:cs typeface="Arial"/>
              </a:rPr>
              <a:t>t</a:t>
            </a:r>
            <a:r>
              <a:rPr lang="en-US" sz="3600" dirty="0" smtClean="0">
                <a:latin typeface="Arial"/>
                <a:cs typeface="Arial"/>
              </a:rPr>
              <a:t>he </a:t>
            </a:r>
            <a:r>
              <a:rPr lang="en-US" sz="3600" b="1" dirty="0">
                <a:latin typeface="Arial"/>
                <a:cs typeface="Arial"/>
              </a:rPr>
              <a:t>exposed DNA bases </a:t>
            </a:r>
            <a:r>
              <a:rPr lang="en-US" sz="3600" b="1" dirty="0" smtClean="0">
                <a:latin typeface="Arial"/>
                <a:cs typeface="Arial"/>
              </a:rPr>
              <a:t>with </a:t>
            </a:r>
            <a:r>
              <a:rPr lang="en-US" sz="3600" b="1" dirty="0">
                <a:latin typeface="Arial"/>
                <a:cs typeface="Arial"/>
              </a:rPr>
              <a:t>RNA bases </a:t>
            </a:r>
            <a:r>
              <a:rPr lang="en-US" sz="3600" dirty="0">
                <a:latin typeface="Arial"/>
                <a:cs typeface="Arial"/>
              </a:rPr>
              <a:t>in the nucleus to form </a:t>
            </a:r>
            <a:r>
              <a:rPr lang="en-US" sz="3600" b="1" dirty="0">
                <a:latin typeface="Arial"/>
                <a:cs typeface="Arial"/>
              </a:rPr>
              <a:t>mRNA</a:t>
            </a:r>
            <a:r>
              <a:rPr lang="en-US" sz="3600" dirty="0" smtClean="0">
                <a:latin typeface="Arial"/>
                <a:cs typeface="Arial"/>
              </a:rPr>
              <a:t>.</a:t>
            </a:r>
            <a:endParaRPr lang="en-US" sz="3600" dirty="0">
              <a:latin typeface="Arial"/>
              <a:cs typeface="Arial"/>
            </a:endParaRPr>
          </a:p>
        </p:txBody>
      </p:sp>
      <p:grpSp>
        <p:nvGrpSpPr>
          <p:cNvPr id="65" name="Group 13"/>
          <p:cNvGrpSpPr>
            <a:grpSpLocks/>
          </p:cNvGrpSpPr>
          <p:nvPr/>
        </p:nvGrpSpPr>
        <p:grpSpPr bwMode="auto">
          <a:xfrm>
            <a:off x="107504" y="3933056"/>
            <a:ext cx="8784975" cy="2759844"/>
            <a:chOff x="0" y="1306"/>
            <a:chExt cx="5753" cy="2056"/>
          </a:xfrm>
        </p:grpSpPr>
        <p:sp>
          <p:nvSpPr>
            <p:cNvPr id="66" name="Freeform 4"/>
            <p:cNvSpPr>
              <a:spLocks/>
            </p:cNvSpPr>
            <p:nvPr/>
          </p:nvSpPr>
          <p:spPr bwMode="auto">
            <a:xfrm>
              <a:off x="144" y="1584"/>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 name="AutoShape 5"/>
            <p:cNvSpPr>
              <a:spLocks noChangeArrowheads="1"/>
            </p:cNvSpPr>
            <p:nvPr/>
          </p:nvSpPr>
          <p:spPr bwMode="auto">
            <a:xfrm>
              <a:off x="1648" y="1504"/>
              <a:ext cx="1984" cy="1024"/>
            </a:xfrm>
            <a:prstGeom prst="octagon">
              <a:avLst>
                <a:gd name="adj" fmla="val 29282"/>
              </a:avLst>
            </a:prstGeom>
            <a:solidFill>
              <a:srgbClr val="FAFD00"/>
            </a:solidFill>
            <a:ln w="50800">
              <a:solidFill>
                <a:schemeClr val="tx1"/>
              </a:solidFill>
              <a:miter lim="800000"/>
              <a:headEnd/>
              <a:tailEnd/>
            </a:ln>
          </p:spPr>
          <p:txBody>
            <a:bodyPr wrap="none" anchor="ctr"/>
            <a:lstStyle/>
            <a:p>
              <a:pPr eaLnBrk="0" hangingPunct="0"/>
              <a:endParaRPr lang="en-US"/>
            </a:p>
          </p:txBody>
        </p:sp>
        <p:sp>
          <p:nvSpPr>
            <p:cNvPr id="68" name="Freeform 6"/>
            <p:cNvSpPr>
              <a:spLocks/>
            </p:cNvSpPr>
            <p:nvPr/>
          </p:nvSpPr>
          <p:spPr bwMode="auto">
            <a:xfrm>
              <a:off x="48" y="1500"/>
              <a:ext cx="5705" cy="1069"/>
            </a:xfrm>
            <a:custGeom>
              <a:avLst/>
              <a:gdLst>
                <a:gd name="T0" fmla="*/ 108 w 5705"/>
                <a:gd name="T1" fmla="*/ 204 h 1069"/>
                <a:gd name="T2" fmla="*/ 168 w 5705"/>
                <a:gd name="T3" fmla="*/ 348 h 1069"/>
                <a:gd name="T4" fmla="*/ 180 w 5705"/>
                <a:gd name="T5" fmla="*/ 516 h 1069"/>
                <a:gd name="T6" fmla="*/ 204 w 5705"/>
                <a:gd name="T7" fmla="*/ 660 h 1069"/>
                <a:gd name="T8" fmla="*/ 228 w 5705"/>
                <a:gd name="T9" fmla="*/ 804 h 1069"/>
                <a:gd name="T10" fmla="*/ 300 w 5705"/>
                <a:gd name="T11" fmla="*/ 948 h 1069"/>
                <a:gd name="T12" fmla="*/ 456 w 5705"/>
                <a:gd name="T13" fmla="*/ 1044 h 1069"/>
                <a:gd name="T14" fmla="*/ 600 w 5705"/>
                <a:gd name="T15" fmla="*/ 1020 h 1069"/>
                <a:gd name="T16" fmla="*/ 708 w 5705"/>
                <a:gd name="T17" fmla="*/ 876 h 1069"/>
                <a:gd name="T18" fmla="*/ 732 w 5705"/>
                <a:gd name="T19" fmla="*/ 732 h 1069"/>
                <a:gd name="T20" fmla="*/ 756 w 5705"/>
                <a:gd name="T21" fmla="*/ 588 h 1069"/>
                <a:gd name="T22" fmla="*/ 804 w 5705"/>
                <a:gd name="T23" fmla="*/ 432 h 1069"/>
                <a:gd name="T24" fmla="*/ 876 w 5705"/>
                <a:gd name="T25" fmla="*/ 288 h 1069"/>
                <a:gd name="T26" fmla="*/ 972 w 5705"/>
                <a:gd name="T27" fmla="*/ 156 h 1069"/>
                <a:gd name="T28" fmla="*/ 1116 w 5705"/>
                <a:gd name="T29" fmla="*/ 180 h 1069"/>
                <a:gd name="T30" fmla="*/ 1272 w 5705"/>
                <a:gd name="T31" fmla="*/ 300 h 1069"/>
                <a:gd name="T32" fmla="*/ 1356 w 5705"/>
                <a:gd name="T33" fmla="*/ 456 h 1069"/>
                <a:gd name="T34" fmla="*/ 1428 w 5705"/>
                <a:gd name="T35" fmla="*/ 600 h 1069"/>
                <a:gd name="T36" fmla="*/ 1512 w 5705"/>
                <a:gd name="T37" fmla="*/ 804 h 1069"/>
                <a:gd name="T38" fmla="*/ 1632 w 5705"/>
                <a:gd name="T39" fmla="*/ 912 h 1069"/>
                <a:gd name="T40" fmla="*/ 1788 w 5705"/>
                <a:gd name="T41" fmla="*/ 936 h 1069"/>
                <a:gd name="T42" fmla="*/ 2040 w 5705"/>
                <a:gd name="T43" fmla="*/ 948 h 1069"/>
                <a:gd name="T44" fmla="*/ 2268 w 5705"/>
                <a:gd name="T45" fmla="*/ 948 h 1069"/>
                <a:gd name="T46" fmla="*/ 2508 w 5705"/>
                <a:gd name="T47" fmla="*/ 960 h 1069"/>
                <a:gd name="T48" fmla="*/ 2760 w 5705"/>
                <a:gd name="T49" fmla="*/ 972 h 1069"/>
                <a:gd name="T50" fmla="*/ 2916 w 5705"/>
                <a:gd name="T51" fmla="*/ 984 h 1069"/>
                <a:gd name="T52" fmla="*/ 3060 w 5705"/>
                <a:gd name="T53" fmla="*/ 984 h 1069"/>
                <a:gd name="T54" fmla="*/ 3228 w 5705"/>
                <a:gd name="T55" fmla="*/ 972 h 1069"/>
                <a:gd name="T56" fmla="*/ 3432 w 5705"/>
                <a:gd name="T57" fmla="*/ 960 h 1069"/>
                <a:gd name="T58" fmla="*/ 3576 w 5705"/>
                <a:gd name="T59" fmla="*/ 912 h 1069"/>
                <a:gd name="T60" fmla="*/ 3660 w 5705"/>
                <a:gd name="T61" fmla="*/ 780 h 1069"/>
                <a:gd name="T62" fmla="*/ 3672 w 5705"/>
                <a:gd name="T63" fmla="*/ 624 h 1069"/>
                <a:gd name="T64" fmla="*/ 3672 w 5705"/>
                <a:gd name="T65" fmla="*/ 444 h 1069"/>
                <a:gd name="T66" fmla="*/ 3672 w 5705"/>
                <a:gd name="T67" fmla="*/ 252 h 1069"/>
                <a:gd name="T68" fmla="*/ 3720 w 5705"/>
                <a:gd name="T69" fmla="*/ 96 h 1069"/>
                <a:gd name="T70" fmla="*/ 3864 w 5705"/>
                <a:gd name="T71" fmla="*/ 12 h 1069"/>
                <a:gd name="T72" fmla="*/ 4008 w 5705"/>
                <a:gd name="T73" fmla="*/ 0 h 1069"/>
                <a:gd name="T74" fmla="*/ 4176 w 5705"/>
                <a:gd name="T75" fmla="*/ 144 h 1069"/>
                <a:gd name="T76" fmla="*/ 4284 w 5705"/>
                <a:gd name="T77" fmla="*/ 360 h 1069"/>
                <a:gd name="T78" fmla="*/ 4332 w 5705"/>
                <a:gd name="T79" fmla="*/ 564 h 1069"/>
                <a:gd name="T80" fmla="*/ 4356 w 5705"/>
                <a:gd name="T81" fmla="*/ 804 h 1069"/>
                <a:gd name="T82" fmla="*/ 4380 w 5705"/>
                <a:gd name="T83" fmla="*/ 996 h 1069"/>
                <a:gd name="T84" fmla="*/ 4512 w 5705"/>
                <a:gd name="T85" fmla="*/ 1068 h 1069"/>
                <a:gd name="T86" fmla="*/ 4668 w 5705"/>
                <a:gd name="T87" fmla="*/ 1056 h 1069"/>
                <a:gd name="T88" fmla="*/ 4824 w 5705"/>
                <a:gd name="T89" fmla="*/ 972 h 1069"/>
                <a:gd name="T90" fmla="*/ 4920 w 5705"/>
                <a:gd name="T91" fmla="*/ 804 h 1069"/>
                <a:gd name="T92" fmla="*/ 4932 w 5705"/>
                <a:gd name="T93" fmla="*/ 540 h 1069"/>
                <a:gd name="T94" fmla="*/ 4932 w 5705"/>
                <a:gd name="T95" fmla="*/ 252 h 1069"/>
                <a:gd name="T96" fmla="*/ 4932 w 5705"/>
                <a:gd name="T97" fmla="*/ 108 h 1069"/>
                <a:gd name="T98" fmla="*/ 5064 w 5705"/>
                <a:gd name="T99" fmla="*/ 0 h 1069"/>
                <a:gd name="T100" fmla="*/ 5220 w 5705"/>
                <a:gd name="T101" fmla="*/ 12 h 1069"/>
                <a:gd name="T102" fmla="*/ 5424 w 5705"/>
                <a:gd name="T103" fmla="*/ 60 h 1069"/>
                <a:gd name="T104" fmla="*/ 5556 w 5705"/>
                <a:gd name="T105" fmla="*/ 180 h 1069"/>
                <a:gd name="T106" fmla="*/ 5640 w 5705"/>
                <a:gd name="T107" fmla="*/ 312 h 1069"/>
                <a:gd name="T108" fmla="*/ 5676 w 5705"/>
                <a:gd name="T109" fmla="*/ 480 h 1069"/>
                <a:gd name="T110" fmla="*/ 5704 w 5705"/>
                <a:gd name="T111" fmla="*/ 624 h 10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05"/>
                <a:gd name="T169" fmla="*/ 0 h 1069"/>
                <a:gd name="T170" fmla="*/ 5705 w 5705"/>
                <a:gd name="T171" fmla="*/ 1069 h 10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05" h="1069">
                  <a:moveTo>
                    <a:pt x="0" y="180"/>
                  </a:moveTo>
                  <a:lnTo>
                    <a:pt x="36" y="180"/>
                  </a:lnTo>
                  <a:lnTo>
                    <a:pt x="72" y="180"/>
                  </a:lnTo>
                  <a:lnTo>
                    <a:pt x="108" y="204"/>
                  </a:lnTo>
                  <a:lnTo>
                    <a:pt x="132" y="240"/>
                  </a:lnTo>
                  <a:lnTo>
                    <a:pt x="156" y="276"/>
                  </a:lnTo>
                  <a:lnTo>
                    <a:pt x="168" y="312"/>
                  </a:lnTo>
                  <a:lnTo>
                    <a:pt x="168" y="348"/>
                  </a:lnTo>
                  <a:lnTo>
                    <a:pt x="180" y="384"/>
                  </a:lnTo>
                  <a:lnTo>
                    <a:pt x="180" y="432"/>
                  </a:lnTo>
                  <a:lnTo>
                    <a:pt x="180" y="480"/>
                  </a:lnTo>
                  <a:lnTo>
                    <a:pt x="180" y="516"/>
                  </a:lnTo>
                  <a:lnTo>
                    <a:pt x="180" y="552"/>
                  </a:lnTo>
                  <a:lnTo>
                    <a:pt x="192" y="588"/>
                  </a:lnTo>
                  <a:lnTo>
                    <a:pt x="192" y="624"/>
                  </a:lnTo>
                  <a:lnTo>
                    <a:pt x="204" y="660"/>
                  </a:lnTo>
                  <a:lnTo>
                    <a:pt x="216" y="696"/>
                  </a:lnTo>
                  <a:lnTo>
                    <a:pt x="216" y="732"/>
                  </a:lnTo>
                  <a:lnTo>
                    <a:pt x="228" y="768"/>
                  </a:lnTo>
                  <a:lnTo>
                    <a:pt x="228" y="804"/>
                  </a:lnTo>
                  <a:lnTo>
                    <a:pt x="240" y="840"/>
                  </a:lnTo>
                  <a:lnTo>
                    <a:pt x="264" y="876"/>
                  </a:lnTo>
                  <a:lnTo>
                    <a:pt x="276" y="912"/>
                  </a:lnTo>
                  <a:lnTo>
                    <a:pt x="300" y="948"/>
                  </a:lnTo>
                  <a:lnTo>
                    <a:pt x="336" y="972"/>
                  </a:lnTo>
                  <a:lnTo>
                    <a:pt x="384" y="1008"/>
                  </a:lnTo>
                  <a:lnTo>
                    <a:pt x="420" y="1032"/>
                  </a:lnTo>
                  <a:lnTo>
                    <a:pt x="456" y="1044"/>
                  </a:lnTo>
                  <a:lnTo>
                    <a:pt x="492" y="1056"/>
                  </a:lnTo>
                  <a:lnTo>
                    <a:pt x="528" y="1056"/>
                  </a:lnTo>
                  <a:lnTo>
                    <a:pt x="564" y="1032"/>
                  </a:lnTo>
                  <a:lnTo>
                    <a:pt x="600" y="1020"/>
                  </a:lnTo>
                  <a:lnTo>
                    <a:pt x="636" y="984"/>
                  </a:lnTo>
                  <a:lnTo>
                    <a:pt x="672" y="948"/>
                  </a:lnTo>
                  <a:lnTo>
                    <a:pt x="696" y="912"/>
                  </a:lnTo>
                  <a:lnTo>
                    <a:pt x="708" y="876"/>
                  </a:lnTo>
                  <a:lnTo>
                    <a:pt x="708" y="840"/>
                  </a:lnTo>
                  <a:lnTo>
                    <a:pt x="720" y="804"/>
                  </a:lnTo>
                  <a:lnTo>
                    <a:pt x="720" y="768"/>
                  </a:lnTo>
                  <a:lnTo>
                    <a:pt x="732" y="732"/>
                  </a:lnTo>
                  <a:lnTo>
                    <a:pt x="744" y="696"/>
                  </a:lnTo>
                  <a:lnTo>
                    <a:pt x="744" y="660"/>
                  </a:lnTo>
                  <a:lnTo>
                    <a:pt x="756" y="624"/>
                  </a:lnTo>
                  <a:lnTo>
                    <a:pt x="756" y="588"/>
                  </a:lnTo>
                  <a:lnTo>
                    <a:pt x="768" y="552"/>
                  </a:lnTo>
                  <a:lnTo>
                    <a:pt x="780" y="504"/>
                  </a:lnTo>
                  <a:lnTo>
                    <a:pt x="804" y="468"/>
                  </a:lnTo>
                  <a:lnTo>
                    <a:pt x="804" y="432"/>
                  </a:lnTo>
                  <a:lnTo>
                    <a:pt x="828" y="396"/>
                  </a:lnTo>
                  <a:lnTo>
                    <a:pt x="840" y="360"/>
                  </a:lnTo>
                  <a:lnTo>
                    <a:pt x="852" y="324"/>
                  </a:lnTo>
                  <a:lnTo>
                    <a:pt x="876" y="288"/>
                  </a:lnTo>
                  <a:lnTo>
                    <a:pt x="888" y="252"/>
                  </a:lnTo>
                  <a:lnTo>
                    <a:pt x="912" y="216"/>
                  </a:lnTo>
                  <a:lnTo>
                    <a:pt x="936" y="180"/>
                  </a:lnTo>
                  <a:lnTo>
                    <a:pt x="972" y="156"/>
                  </a:lnTo>
                  <a:lnTo>
                    <a:pt x="1008" y="144"/>
                  </a:lnTo>
                  <a:lnTo>
                    <a:pt x="1044" y="144"/>
                  </a:lnTo>
                  <a:lnTo>
                    <a:pt x="1080" y="156"/>
                  </a:lnTo>
                  <a:lnTo>
                    <a:pt x="1116" y="180"/>
                  </a:lnTo>
                  <a:lnTo>
                    <a:pt x="1152" y="216"/>
                  </a:lnTo>
                  <a:lnTo>
                    <a:pt x="1188" y="228"/>
                  </a:lnTo>
                  <a:lnTo>
                    <a:pt x="1224" y="264"/>
                  </a:lnTo>
                  <a:lnTo>
                    <a:pt x="1272" y="300"/>
                  </a:lnTo>
                  <a:lnTo>
                    <a:pt x="1296" y="336"/>
                  </a:lnTo>
                  <a:lnTo>
                    <a:pt x="1320" y="372"/>
                  </a:lnTo>
                  <a:lnTo>
                    <a:pt x="1344" y="408"/>
                  </a:lnTo>
                  <a:lnTo>
                    <a:pt x="1356" y="456"/>
                  </a:lnTo>
                  <a:lnTo>
                    <a:pt x="1380" y="492"/>
                  </a:lnTo>
                  <a:lnTo>
                    <a:pt x="1392" y="528"/>
                  </a:lnTo>
                  <a:lnTo>
                    <a:pt x="1416" y="564"/>
                  </a:lnTo>
                  <a:lnTo>
                    <a:pt x="1428" y="600"/>
                  </a:lnTo>
                  <a:lnTo>
                    <a:pt x="1452" y="648"/>
                  </a:lnTo>
                  <a:lnTo>
                    <a:pt x="1476" y="732"/>
                  </a:lnTo>
                  <a:lnTo>
                    <a:pt x="1500" y="768"/>
                  </a:lnTo>
                  <a:lnTo>
                    <a:pt x="1512" y="804"/>
                  </a:lnTo>
                  <a:lnTo>
                    <a:pt x="1536" y="840"/>
                  </a:lnTo>
                  <a:lnTo>
                    <a:pt x="1560" y="876"/>
                  </a:lnTo>
                  <a:lnTo>
                    <a:pt x="1596" y="900"/>
                  </a:lnTo>
                  <a:lnTo>
                    <a:pt x="1632" y="912"/>
                  </a:lnTo>
                  <a:lnTo>
                    <a:pt x="1680" y="924"/>
                  </a:lnTo>
                  <a:lnTo>
                    <a:pt x="1716" y="924"/>
                  </a:lnTo>
                  <a:lnTo>
                    <a:pt x="1752" y="924"/>
                  </a:lnTo>
                  <a:lnTo>
                    <a:pt x="1788" y="936"/>
                  </a:lnTo>
                  <a:lnTo>
                    <a:pt x="1836" y="936"/>
                  </a:lnTo>
                  <a:lnTo>
                    <a:pt x="1872" y="936"/>
                  </a:lnTo>
                  <a:lnTo>
                    <a:pt x="1944" y="936"/>
                  </a:lnTo>
                  <a:lnTo>
                    <a:pt x="2040" y="948"/>
                  </a:lnTo>
                  <a:lnTo>
                    <a:pt x="2112" y="948"/>
                  </a:lnTo>
                  <a:lnTo>
                    <a:pt x="2184" y="948"/>
                  </a:lnTo>
                  <a:lnTo>
                    <a:pt x="2232" y="948"/>
                  </a:lnTo>
                  <a:lnTo>
                    <a:pt x="2268" y="948"/>
                  </a:lnTo>
                  <a:lnTo>
                    <a:pt x="2316" y="948"/>
                  </a:lnTo>
                  <a:lnTo>
                    <a:pt x="2364" y="948"/>
                  </a:lnTo>
                  <a:lnTo>
                    <a:pt x="2460" y="948"/>
                  </a:lnTo>
                  <a:lnTo>
                    <a:pt x="2508" y="960"/>
                  </a:lnTo>
                  <a:lnTo>
                    <a:pt x="2580" y="972"/>
                  </a:lnTo>
                  <a:lnTo>
                    <a:pt x="2628" y="972"/>
                  </a:lnTo>
                  <a:lnTo>
                    <a:pt x="2724" y="972"/>
                  </a:lnTo>
                  <a:lnTo>
                    <a:pt x="2760" y="972"/>
                  </a:lnTo>
                  <a:lnTo>
                    <a:pt x="2808" y="984"/>
                  </a:lnTo>
                  <a:lnTo>
                    <a:pt x="2844" y="984"/>
                  </a:lnTo>
                  <a:lnTo>
                    <a:pt x="2880" y="984"/>
                  </a:lnTo>
                  <a:lnTo>
                    <a:pt x="2916" y="984"/>
                  </a:lnTo>
                  <a:lnTo>
                    <a:pt x="2952" y="984"/>
                  </a:lnTo>
                  <a:lnTo>
                    <a:pt x="2988" y="984"/>
                  </a:lnTo>
                  <a:lnTo>
                    <a:pt x="3024" y="984"/>
                  </a:lnTo>
                  <a:lnTo>
                    <a:pt x="3060" y="984"/>
                  </a:lnTo>
                  <a:lnTo>
                    <a:pt x="3108" y="984"/>
                  </a:lnTo>
                  <a:lnTo>
                    <a:pt x="3144" y="984"/>
                  </a:lnTo>
                  <a:lnTo>
                    <a:pt x="3180" y="984"/>
                  </a:lnTo>
                  <a:lnTo>
                    <a:pt x="3228" y="972"/>
                  </a:lnTo>
                  <a:lnTo>
                    <a:pt x="3324" y="960"/>
                  </a:lnTo>
                  <a:lnTo>
                    <a:pt x="3360" y="960"/>
                  </a:lnTo>
                  <a:lnTo>
                    <a:pt x="3396" y="960"/>
                  </a:lnTo>
                  <a:lnTo>
                    <a:pt x="3432" y="960"/>
                  </a:lnTo>
                  <a:lnTo>
                    <a:pt x="3468" y="960"/>
                  </a:lnTo>
                  <a:lnTo>
                    <a:pt x="3504" y="960"/>
                  </a:lnTo>
                  <a:lnTo>
                    <a:pt x="3540" y="936"/>
                  </a:lnTo>
                  <a:lnTo>
                    <a:pt x="3576" y="912"/>
                  </a:lnTo>
                  <a:lnTo>
                    <a:pt x="3612" y="888"/>
                  </a:lnTo>
                  <a:lnTo>
                    <a:pt x="3636" y="852"/>
                  </a:lnTo>
                  <a:lnTo>
                    <a:pt x="3648" y="816"/>
                  </a:lnTo>
                  <a:lnTo>
                    <a:pt x="3660" y="780"/>
                  </a:lnTo>
                  <a:lnTo>
                    <a:pt x="3672" y="744"/>
                  </a:lnTo>
                  <a:lnTo>
                    <a:pt x="3672" y="708"/>
                  </a:lnTo>
                  <a:lnTo>
                    <a:pt x="3672" y="660"/>
                  </a:lnTo>
                  <a:lnTo>
                    <a:pt x="3672" y="624"/>
                  </a:lnTo>
                  <a:lnTo>
                    <a:pt x="3672" y="588"/>
                  </a:lnTo>
                  <a:lnTo>
                    <a:pt x="3672" y="540"/>
                  </a:lnTo>
                  <a:lnTo>
                    <a:pt x="3672" y="492"/>
                  </a:lnTo>
                  <a:lnTo>
                    <a:pt x="3672" y="444"/>
                  </a:lnTo>
                  <a:lnTo>
                    <a:pt x="3672" y="396"/>
                  </a:lnTo>
                  <a:lnTo>
                    <a:pt x="3672" y="348"/>
                  </a:lnTo>
                  <a:lnTo>
                    <a:pt x="3672" y="300"/>
                  </a:lnTo>
                  <a:lnTo>
                    <a:pt x="3672" y="252"/>
                  </a:lnTo>
                  <a:lnTo>
                    <a:pt x="3684" y="216"/>
                  </a:lnTo>
                  <a:lnTo>
                    <a:pt x="3684" y="180"/>
                  </a:lnTo>
                  <a:lnTo>
                    <a:pt x="3708" y="132"/>
                  </a:lnTo>
                  <a:lnTo>
                    <a:pt x="3720" y="96"/>
                  </a:lnTo>
                  <a:lnTo>
                    <a:pt x="3756" y="72"/>
                  </a:lnTo>
                  <a:lnTo>
                    <a:pt x="3792" y="48"/>
                  </a:lnTo>
                  <a:lnTo>
                    <a:pt x="3828" y="36"/>
                  </a:lnTo>
                  <a:lnTo>
                    <a:pt x="3864" y="12"/>
                  </a:lnTo>
                  <a:lnTo>
                    <a:pt x="3900" y="12"/>
                  </a:lnTo>
                  <a:lnTo>
                    <a:pt x="3936" y="0"/>
                  </a:lnTo>
                  <a:lnTo>
                    <a:pt x="3972" y="0"/>
                  </a:lnTo>
                  <a:lnTo>
                    <a:pt x="4008" y="0"/>
                  </a:lnTo>
                  <a:lnTo>
                    <a:pt x="4056" y="24"/>
                  </a:lnTo>
                  <a:lnTo>
                    <a:pt x="4092" y="72"/>
                  </a:lnTo>
                  <a:lnTo>
                    <a:pt x="4140" y="108"/>
                  </a:lnTo>
                  <a:lnTo>
                    <a:pt x="4176" y="144"/>
                  </a:lnTo>
                  <a:lnTo>
                    <a:pt x="4200" y="180"/>
                  </a:lnTo>
                  <a:lnTo>
                    <a:pt x="4236" y="276"/>
                  </a:lnTo>
                  <a:lnTo>
                    <a:pt x="4260" y="312"/>
                  </a:lnTo>
                  <a:lnTo>
                    <a:pt x="4284" y="360"/>
                  </a:lnTo>
                  <a:lnTo>
                    <a:pt x="4308" y="396"/>
                  </a:lnTo>
                  <a:lnTo>
                    <a:pt x="4308" y="468"/>
                  </a:lnTo>
                  <a:lnTo>
                    <a:pt x="4320" y="516"/>
                  </a:lnTo>
                  <a:lnTo>
                    <a:pt x="4332" y="564"/>
                  </a:lnTo>
                  <a:lnTo>
                    <a:pt x="4344" y="612"/>
                  </a:lnTo>
                  <a:lnTo>
                    <a:pt x="4344" y="684"/>
                  </a:lnTo>
                  <a:lnTo>
                    <a:pt x="4344" y="756"/>
                  </a:lnTo>
                  <a:lnTo>
                    <a:pt x="4356" y="804"/>
                  </a:lnTo>
                  <a:lnTo>
                    <a:pt x="4356" y="876"/>
                  </a:lnTo>
                  <a:lnTo>
                    <a:pt x="4368" y="924"/>
                  </a:lnTo>
                  <a:lnTo>
                    <a:pt x="4368" y="960"/>
                  </a:lnTo>
                  <a:lnTo>
                    <a:pt x="4380" y="996"/>
                  </a:lnTo>
                  <a:lnTo>
                    <a:pt x="4404" y="1032"/>
                  </a:lnTo>
                  <a:lnTo>
                    <a:pt x="4440" y="1044"/>
                  </a:lnTo>
                  <a:lnTo>
                    <a:pt x="4476" y="1056"/>
                  </a:lnTo>
                  <a:lnTo>
                    <a:pt x="4512" y="1068"/>
                  </a:lnTo>
                  <a:lnTo>
                    <a:pt x="4548" y="1068"/>
                  </a:lnTo>
                  <a:lnTo>
                    <a:pt x="4596" y="1068"/>
                  </a:lnTo>
                  <a:lnTo>
                    <a:pt x="4632" y="1068"/>
                  </a:lnTo>
                  <a:lnTo>
                    <a:pt x="4668" y="1056"/>
                  </a:lnTo>
                  <a:lnTo>
                    <a:pt x="4716" y="1044"/>
                  </a:lnTo>
                  <a:lnTo>
                    <a:pt x="4752" y="1032"/>
                  </a:lnTo>
                  <a:lnTo>
                    <a:pt x="4788" y="1008"/>
                  </a:lnTo>
                  <a:lnTo>
                    <a:pt x="4824" y="972"/>
                  </a:lnTo>
                  <a:lnTo>
                    <a:pt x="4860" y="936"/>
                  </a:lnTo>
                  <a:lnTo>
                    <a:pt x="4884" y="900"/>
                  </a:lnTo>
                  <a:lnTo>
                    <a:pt x="4896" y="852"/>
                  </a:lnTo>
                  <a:lnTo>
                    <a:pt x="4920" y="804"/>
                  </a:lnTo>
                  <a:lnTo>
                    <a:pt x="4920" y="756"/>
                  </a:lnTo>
                  <a:lnTo>
                    <a:pt x="4932" y="660"/>
                  </a:lnTo>
                  <a:lnTo>
                    <a:pt x="4932" y="612"/>
                  </a:lnTo>
                  <a:lnTo>
                    <a:pt x="4932" y="540"/>
                  </a:lnTo>
                  <a:lnTo>
                    <a:pt x="4932" y="492"/>
                  </a:lnTo>
                  <a:lnTo>
                    <a:pt x="4932" y="420"/>
                  </a:lnTo>
                  <a:lnTo>
                    <a:pt x="4932" y="348"/>
                  </a:lnTo>
                  <a:lnTo>
                    <a:pt x="4932" y="252"/>
                  </a:lnTo>
                  <a:lnTo>
                    <a:pt x="4932" y="216"/>
                  </a:lnTo>
                  <a:lnTo>
                    <a:pt x="4932" y="180"/>
                  </a:lnTo>
                  <a:lnTo>
                    <a:pt x="4932" y="144"/>
                  </a:lnTo>
                  <a:lnTo>
                    <a:pt x="4932" y="108"/>
                  </a:lnTo>
                  <a:lnTo>
                    <a:pt x="4968" y="84"/>
                  </a:lnTo>
                  <a:lnTo>
                    <a:pt x="4992" y="48"/>
                  </a:lnTo>
                  <a:lnTo>
                    <a:pt x="5028" y="24"/>
                  </a:lnTo>
                  <a:lnTo>
                    <a:pt x="5064" y="0"/>
                  </a:lnTo>
                  <a:lnTo>
                    <a:pt x="5100" y="0"/>
                  </a:lnTo>
                  <a:lnTo>
                    <a:pt x="5136" y="0"/>
                  </a:lnTo>
                  <a:lnTo>
                    <a:pt x="5172" y="0"/>
                  </a:lnTo>
                  <a:lnTo>
                    <a:pt x="5220" y="12"/>
                  </a:lnTo>
                  <a:lnTo>
                    <a:pt x="5292" y="24"/>
                  </a:lnTo>
                  <a:lnTo>
                    <a:pt x="5340" y="36"/>
                  </a:lnTo>
                  <a:lnTo>
                    <a:pt x="5388" y="48"/>
                  </a:lnTo>
                  <a:lnTo>
                    <a:pt x="5424" y="60"/>
                  </a:lnTo>
                  <a:lnTo>
                    <a:pt x="5460" y="84"/>
                  </a:lnTo>
                  <a:lnTo>
                    <a:pt x="5496" y="108"/>
                  </a:lnTo>
                  <a:lnTo>
                    <a:pt x="5532" y="144"/>
                  </a:lnTo>
                  <a:lnTo>
                    <a:pt x="5556" y="180"/>
                  </a:lnTo>
                  <a:lnTo>
                    <a:pt x="5592" y="204"/>
                  </a:lnTo>
                  <a:lnTo>
                    <a:pt x="5604" y="240"/>
                  </a:lnTo>
                  <a:lnTo>
                    <a:pt x="5628" y="276"/>
                  </a:lnTo>
                  <a:lnTo>
                    <a:pt x="5640" y="312"/>
                  </a:lnTo>
                  <a:lnTo>
                    <a:pt x="5652" y="360"/>
                  </a:lnTo>
                  <a:lnTo>
                    <a:pt x="5664" y="396"/>
                  </a:lnTo>
                  <a:lnTo>
                    <a:pt x="5676" y="432"/>
                  </a:lnTo>
                  <a:lnTo>
                    <a:pt x="5676" y="480"/>
                  </a:lnTo>
                  <a:lnTo>
                    <a:pt x="5688" y="516"/>
                  </a:lnTo>
                  <a:lnTo>
                    <a:pt x="5688" y="552"/>
                  </a:lnTo>
                  <a:lnTo>
                    <a:pt x="5700" y="588"/>
                  </a:lnTo>
                  <a:lnTo>
                    <a:pt x="5704" y="624"/>
                  </a:lnTo>
                </a:path>
              </a:pathLst>
            </a:custGeom>
            <a:noFill/>
            <a:ln w="50800" cap="rnd">
              <a:solidFill>
                <a:srgbClr val="006B6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 name="Freeform 7"/>
            <p:cNvSpPr>
              <a:spLocks/>
            </p:cNvSpPr>
            <p:nvPr/>
          </p:nvSpPr>
          <p:spPr bwMode="auto">
            <a:xfrm>
              <a:off x="0" y="1500"/>
              <a:ext cx="5737" cy="1105"/>
            </a:xfrm>
            <a:custGeom>
              <a:avLst/>
              <a:gdLst>
                <a:gd name="T0" fmla="*/ 132 w 5737"/>
                <a:gd name="T1" fmla="*/ 1068 h 1105"/>
                <a:gd name="T2" fmla="*/ 300 w 5737"/>
                <a:gd name="T3" fmla="*/ 984 h 1105"/>
                <a:gd name="T4" fmla="*/ 360 w 5737"/>
                <a:gd name="T5" fmla="*/ 804 h 1105"/>
                <a:gd name="T6" fmla="*/ 360 w 5737"/>
                <a:gd name="T7" fmla="*/ 624 h 1105"/>
                <a:gd name="T8" fmla="*/ 360 w 5737"/>
                <a:gd name="T9" fmla="*/ 432 h 1105"/>
                <a:gd name="T10" fmla="*/ 396 w 5737"/>
                <a:gd name="T11" fmla="*/ 240 h 1105"/>
                <a:gd name="T12" fmla="*/ 564 w 5737"/>
                <a:gd name="T13" fmla="*/ 144 h 1105"/>
                <a:gd name="T14" fmla="*/ 720 w 5737"/>
                <a:gd name="T15" fmla="*/ 204 h 1105"/>
                <a:gd name="T16" fmla="*/ 840 w 5737"/>
                <a:gd name="T17" fmla="*/ 384 h 1105"/>
                <a:gd name="T18" fmla="*/ 900 w 5737"/>
                <a:gd name="T19" fmla="*/ 588 h 1105"/>
                <a:gd name="T20" fmla="*/ 960 w 5737"/>
                <a:gd name="T21" fmla="*/ 780 h 1105"/>
                <a:gd name="T22" fmla="*/ 1020 w 5737"/>
                <a:gd name="T23" fmla="*/ 960 h 1105"/>
                <a:gd name="T24" fmla="*/ 1176 w 5737"/>
                <a:gd name="T25" fmla="*/ 1068 h 1105"/>
                <a:gd name="T26" fmla="*/ 1344 w 5737"/>
                <a:gd name="T27" fmla="*/ 960 h 1105"/>
                <a:gd name="T28" fmla="*/ 1404 w 5737"/>
                <a:gd name="T29" fmla="*/ 768 h 1105"/>
                <a:gd name="T30" fmla="*/ 1440 w 5737"/>
                <a:gd name="T31" fmla="*/ 588 h 1105"/>
                <a:gd name="T32" fmla="*/ 1500 w 5737"/>
                <a:gd name="T33" fmla="*/ 396 h 1105"/>
                <a:gd name="T34" fmla="*/ 1656 w 5737"/>
                <a:gd name="T35" fmla="*/ 228 h 1105"/>
                <a:gd name="T36" fmla="*/ 1836 w 5737"/>
                <a:gd name="T37" fmla="*/ 156 h 1105"/>
                <a:gd name="T38" fmla="*/ 2052 w 5737"/>
                <a:gd name="T39" fmla="*/ 132 h 1105"/>
                <a:gd name="T40" fmla="*/ 2280 w 5737"/>
                <a:gd name="T41" fmla="*/ 132 h 1105"/>
                <a:gd name="T42" fmla="*/ 2544 w 5737"/>
                <a:gd name="T43" fmla="*/ 132 h 1105"/>
                <a:gd name="T44" fmla="*/ 2748 w 5737"/>
                <a:gd name="T45" fmla="*/ 144 h 1105"/>
                <a:gd name="T46" fmla="*/ 2940 w 5737"/>
                <a:gd name="T47" fmla="*/ 144 h 1105"/>
                <a:gd name="T48" fmla="*/ 3168 w 5737"/>
                <a:gd name="T49" fmla="*/ 156 h 1105"/>
                <a:gd name="T50" fmla="*/ 3360 w 5737"/>
                <a:gd name="T51" fmla="*/ 168 h 1105"/>
                <a:gd name="T52" fmla="*/ 3540 w 5737"/>
                <a:gd name="T53" fmla="*/ 216 h 1105"/>
                <a:gd name="T54" fmla="*/ 3684 w 5737"/>
                <a:gd name="T55" fmla="*/ 348 h 1105"/>
                <a:gd name="T56" fmla="*/ 3756 w 5737"/>
                <a:gd name="T57" fmla="*/ 540 h 1105"/>
                <a:gd name="T58" fmla="*/ 3780 w 5737"/>
                <a:gd name="T59" fmla="*/ 744 h 1105"/>
                <a:gd name="T60" fmla="*/ 3828 w 5737"/>
                <a:gd name="T61" fmla="*/ 936 h 1105"/>
                <a:gd name="T62" fmla="*/ 3984 w 5737"/>
                <a:gd name="T63" fmla="*/ 1080 h 1105"/>
                <a:gd name="T64" fmla="*/ 4176 w 5737"/>
                <a:gd name="T65" fmla="*/ 1080 h 1105"/>
                <a:gd name="T66" fmla="*/ 4308 w 5737"/>
                <a:gd name="T67" fmla="*/ 936 h 1105"/>
                <a:gd name="T68" fmla="*/ 4332 w 5737"/>
                <a:gd name="T69" fmla="*/ 732 h 1105"/>
                <a:gd name="T70" fmla="*/ 4332 w 5737"/>
                <a:gd name="T71" fmla="*/ 540 h 1105"/>
                <a:gd name="T72" fmla="*/ 4332 w 5737"/>
                <a:gd name="T73" fmla="*/ 348 h 1105"/>
                <a:gd name="T74" fmla="*/ 4416 w 5737"/>
                <a:gd name="T75" fmla="*/ 156 h 1105"/>
                <a:gd name="T76" fmla="*/ 4584 w 5737"/>
                <a:gd name="T77" fmla="*/ 12 h 1105"/>
                <a:gd name="T78" fmla="*/ 4764 w 5737"/>
                <a:gd name="T79" fmla="*/ 12 h 1105"/>
                <a:gd name="T80" fmla="*/ 4932 w 5737"/>
                <a:gd name="T81" fmla="*/ 120 h 1105"/>
                <a:gd name="T82" fmla="*/ 5004 w 5737"/>
                <a:gd name="T83" fmla="*/ 312 h 1105"/>
                <a:gd name="T84" fmla="*/ 5016 w 5737"/>
                <a:gd name="T85" fmla="*/ 516 h 1105"/>
                <a:gd name="T86" fmla="*/ 5028 w 5737"/>
                <a:gd name="T87" fmla="*/ 708 h 1105"/>
                <a:gd name="T88" fmla="*/ 5064 w 5737"/>
                <a:gd name="T89" fmla="*/ 912 h 1105"/>
                <a:gd name="T90" fmla="*/ 5184 w 5737"/>
                <a:gd name="T91" fmla="*/ 1056 h 1105"/>
                <a:gd name="T92" fmla="*/ 5376 w 5737"/>
                <a:gd name="T93" fmla="*/ 1056 h 1105"/>
                <a:gd name="T94" fmla="*/ 5556 w 5737"/>
                <a:gd name="T95" fmla="*/ 984 h 1105"/>
                <a:gd name="T96" fmla="*/ 5676 w 5737"/>
                <a:gd name="T97" fmla="*/ 816 h 1105"/>
                <a:gd name="T98" fmla="*/ 5700 w 5737"/>
                <a:gd name="T99" fmla="*/ 636 h 1105"/>
                <a:gd name="T100" fmla="*/ 5700 w 5737"/>
                <a:gd name="T101" fmla="*/ 456 h 1105"/>
                <a:gd name="T102" fmla="*/ 5688 w 5737"/>
                <a:gd name="T103" fmla="*/ 276 h 11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37"/>
                <a:gd name="T157" fmla="*/ 0 h 1105"/>
                <a:gd name="T158" fmla="*/ 5737 w 5737"/>
                <a:gd name="T159" fmla="*/ 1105 h 11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37" h="1105">
                  <a:moveTo>
                    <a:pt x="0" y="996"/>
                  </a:moveTo>
                  <a:lnTo>
                    <a:pt x="36" y="1008"/>
                  </a:lnTo>
                  <a:lnTo>
                    <a:pt x="60" y="1044"/>
                  </a:lnTo>
                  <a:lnTo>
                    <a:pt x="96" y="1056"/>
                  </a:lnTo>
                  <a:lnTo>
                    <a:pt x="132" y="1068"/>
                  </a:lnTo>
                  <a:lnTo>
                    <a:pt x="168" y="1080"/>
                  </a:lnTo>
                  <a:lnTo>
                    <a:pt x="204" y="1068"/>
                  </a:lnTo>
                  <a:lnTo>
                    <a:pt x="240" y="1044"/>
                  </a:lnTo>
                  <a:lnTo>
                    <a:pt x="276" y="1020"/>
                  </a:lnTo>
                  <a:lnTo>
                    <a:pt x="300" y="984"/>
                  </a:lnTo>
                  <a:lnTo>
                    <a:pt x="324" y="948"/>
                  </a:lnTo>
                  <a:lnTo>
                    <a:pt x="336" y="912"/>
                  </a:lnTo>
                  <a:lnTo>
                    <a:pt x="348" y="876"/>
                  </a:lnTo>
                  <a:lnTo>
                    <a:pt x="348" y="840"/>
                  </a:lnTo>
                  <a:lnTo>
                    <a:pt x="360" y="804"/>
                  </a:lnTo>
                  <a:lnTo>
                    <a:pt x="360" y="768"/>
                  </a:lnTo>
                  <a:lnTo>
                    <a:pt x="360" y="732"/>
                  </a:lnTo>
                  <a:lnTo>
                    <a:pt x="360" y="696"/>
                  </a:lnTo>
                  <a:lnTo>
                    <a:pt x="360" y="660"/>
                  </a:lnTo>
                  <a:lnTo>
                    <a:pt x="360" y="624"/>
                  </a:lnTo>
                  <a:lnTo>
                    <a:pt x="360" y="588"/>
                  </a:lnTo>
                  <a:lnTo>
                    <a:pt x="360" y="552"/>
                  </a:lnTo>
                  <a:lnTo>
                    <a:pt x="360" y="504"/>
                  </a:lnTo>
                  <a:lnTo>
                    <a:pt x="360" y="468"/>
                  </a:lnTo>
                  <a:lnTo>
                    <a:pt x="360" y="432"/>
                  </a:lnTo>
                  <a:lnTo>
                    <a:pt x="360" y="396"/>
                  </a:lnTo>
                  <a:lnTo>
                    <a:pt x="372" y="360"/>
                  </a:lnTo>
                  <a:lnTo>
                    <a:pt x="384" y="312"/>
                  </a:lnTo>
                  <a:lnTo>
                    <a:pt x="384" y="276"/>
                  </a:lnTo>
                  <a:lnTo>
                    <a:pt x="396" y="240"/>
                  </a:lnTo>
                  <a:lnTo>
                    <a:pt x="420" y="204"/>
                  </a:lnTo>
                  <a:lnTo>
                    <a:pt x="456" y="180"/>
                  </a:lnTo>
                  <a:lnTo>
                    <a:pt x="492" y="168"/>
                  </a:lnTo>
                  <a:lnTo>
                    <a:pt x="528" y="156"/>
                  </a:lnTo>
                  <a:lnTo>
                    <a:pt x="564" y="144"/>
                  </a:lnTo>
                  <a:lnTo>
                    <a:pt x="600" y="144"/>
                  </a:lnTo>
                  <a:lnTo>
                    <a:pt x="636" y="144"/>
                  </a:lnTo>
                  <a:lnTo>
                    <a:pt x="672" y="144"/>
                  </a:lnTo>
                  <a:lnTo>
                    <a:pt x="708" y="168"/>
                  </a:lnTo>
                  <a:lnTo>
                    <a:pt x="720" y="204"/>
                  </a:lnTo>
                  <a:lnTo>
                    <a:pt x="756" y="228"/>
                  </a:lnTo>
                  <a:lnTo>
                    <a:pt x="780" y="264"/>
                  </a:lnTo>
                  <a:lnTo>
                    <a:pt x="804" y="312"/>
                  </a:lnTo>
                  <a:lnTo>
                    <a:pt x="828" y="348"/>
                  </a:lnTo>
                  <a:lnTo>
                    <a:pt x="840" y="384"/>
                  </a:lnTo>
                  <a:lnTo>
                    <a:pt x="852" y="420"/>
                  </a:lnTo>
                  <a:lnTo>
                    <a:pt x="864" y="456"/>
                  </a:lnTo>
                  <a:lnTo>
                    <a:pt x="876" y="504"/>
                  </a:lnTo>
                  <a:lnTo>
                    <a:pt x="888" y="540"/>
                  </a:lnTo>
                  <a:lnTo>
                    <a:pt x="900" y="588"/>
                  </a:lnTo>
                  <a:lnTo>
                    <a:pt x="912" y="624"/>
                  </a:lnTo>
                  <a:lnTo>
                    <a:pt x="924" y="672"/>
                  </a:lnTo>
                  <a:lnTo>
                    <a:pt x="936" y="708"/>
                  </a:lnTo>
                  <a:lnTo>
                    <a:pt x="948" y="744"/>
                  </a:lnTo>
                  <a:lnTo>
                    <a:pt x="960" y="780"/>
                  </a:lnTo>
                  <a:lnTo>
                    <a:pt x="972" y="816"/>
                  </a:lnTo>
                  <a:lnTo>
                    <a:pt x="984" y="852"/>
                  </a:lnTo>
                  <a:lnTo>
                    <a:pt x="996" y="888"/>
                  </a:lnTo>
                  <a:lnTo>
                    <a:pt x="1008" y="924"/>
                  </a:lnTo>
                  <a:lnTo>
                    <a:pt x="1020" y="960"/>
                  </a:lnTo>
                  <a:lnTo>
                    <a:pt x="1044" y="996"/>
                  </a:lnTo>
                  <a:lnTo>
                    <a:pt x="1068" y="1032"/>
                  </a:lnTo>
                  <a:lnTo>
                    <a:pt x="1104" y="1056"/>
                  </a:lnTo>
                  <a:lnTo>
                    <a:pt x="1140" y="1068"/>
                  </a:lnTo>
                  <a:lnTo>
                    <a:pt x="1176" y="1068"/>
                  </a:lnTo>
                  <a:lnTo>
                    <a:pt x="1212" y="1068"/>
                  </a:lnTo>
                  <a:lnTo>
                    <a:pt x="1248" y="1056"/>
                  </a:lnTo>
                  <a:lnTo>
                    <a:pt x="1296" y="1032"/>
                  </a:lnTo>
                  <a:lnTo>
                    <a:pt x="1332" y="996"/>
                  </a:lnTo>
                  <a:lnTo>
                    <a:pt x="1344" y="960"/>
                  </a:lnTo>
                  <a:lnTo>
                    <a:pt x="1368" y="924"/>
                  </a:lnTo>
                  <a:lnTo>
                    <a:pt x="1380" y="876"/>
                  </a:lnTo>
                  <a:lnTo>
                    <a:pt x="1392" y="840"/>
                  </a:lnTo>
                  <a:lnTo>
                    <a:pt x="1404" y="804"/>
                  </a:lnTo>
                  <a:lnTo>
                    <a:pt x="1404" y="768"/>
                  </a:lnTo>
                  <a:lnTo>
                    <a:pt x="1416" y="732"/>
                  </a:lnTo>
                  <a:lnTo>
                    <a:pt x="1428" y="696"/>
                  </a:lnTo>
                  <a:lnTo>
                    <a:pt x="1428" y="660"/>
                  </a:lnTo>
                  <a:lnTo>
                    <a:pt x="1440" y="624"/>
                  </a:lnTo>
                  <a:lnTo>
                    <a:pt x="1440" y="588"/>
                  </a:lnTo>
                  <a:lnTo>
                    <a:pt x="1452" y="540"/>
                  </a:lnTo>
                  <a:lnTo>
                    <a:pt x="1464" y="504"/>
                  </a:lnTo>
                  <a:lnTo>
                    <a:pt x="1476" y="468"/>
                  </a:lnTo>
                  <a:lnTo>
                    <a:pt x="1488" y="432"/>
                  </a:lnTo>
                  <a:lnTo>
                    <a:pt x="1500" y="396"/>
                  </a:lnTo>
                  <a:lnTo>
                    <a:pt x="1524" y="360"/>
                  </a:lnTo>
                  <a:lnTo>
                    <a:pt x="1548" y="324"/>
                  </a:lnTo>
                  <a:lnTo>
                    <a:pt x="1584" y="288"/>
                  </a:lnTo>
                  <a:lnTo>
                    <a:pt x="1620" y="252"/>
                  </a:lnTo>
                  <a:lnTo>
                    <a:pt x="1656" y="228"/>
                  </a:lnTo>
                  <a:lnTo>
                    <a:pt x="1692" y="204"/>
                  </a:lnTo>
                  <a:lnTo>
                    <a:pt x="1728" y="192"/>
                  </a:lnTo>
                  <a:lnTo>
                    <a:pt x="1764" y="180"/>
                  </a:lnTo>
                  <a:lnTo>
                    <a:pt x="1800" y="156"/>
                  </a:lnTo>
                  <a:lnTo>
                    <a:pt x="1836" y="156"/>
                  </a:lnTo>
                  <a:lnTo>
                    <a:pt x="1884" y="144"/>
                  </a:lnTo>
                  <a:lnTo>
                    <a:pt x="1920" y="144"/>
                  </a:lnTo>
                  <a:lnTo>
                    <a:pt x="1956" y="144"/>
                  </a:lnTo>
                  <a:lnTo>
                    <a:pt x="2004" y="132"/>
                  </a:lnTo>
                  <a:lnTo>
                    <a:pt x="2052" y="132"/>
                  </a:lnTo>
                  <a:lnTo>
                    <a:pt x="2088" y="132"/>
                  </a:lnTo>
                  <a:lnTo>
                    <a:pt x="2136" y="132"/>
                  </a:lnTo>
                  <a:lnTo>
                    <a:pt x="2172" y="132"/>
                  </a:lnTo>
                  <a:lnTo>
                    <a:pt x="2244" y="132"/>
                  </a:lnTo>
                  <a:lnTo>
                    <a:pt x="2280" y="132"/>
                  </a:lnTo>
                  <a:lnTo>
                    <a:pt x="2328" y="132"/>
                  </a:lnTo>
                  <a:lnTo>
                    <a:pt x="2424" y="132"/>
                  </a:lnTo>
                  <a:lnTo>
                    <a:pt x="2460" y="132"/>
                  </a:lnTo>
                  <a:lnTo>
                    <a:pt x="2508" y="132"/>
                  </a:lnTo>
                  <a:lnTo>
                    <a:pt x="2544" y="132"/>
                  </a:lnTo>
                  <a:lnTo>
                    <a:pt x="2580" y="132"/>
                  </a:lnTo>
                  <a:lnTo>
                    <a:pt x="2616" y="132"/>
                  </a:lnTo>
                  <a:lnTo>
                    <a:pt x="2664" y="132"/>
                  </a:lnTo>
                  <a:lnTo>
                    <a:pt x="2700" y="132"/>
                  </a:lnTo>
                  <a:lnTo>
                    <a:pt x="2748" y="144"/>
                  </a:lnTo>
                  <a:lnTo>
                    <a:pt x="2784" y="144"/>
                  </a:lnTo>
                  <a:lnTo>
                    <a:pt x="2820" y="144"/>
                  </a:lnTo>
                  <a:lnTo>
                    <a:pt x="2868" y="144"/>
                  </a:lnTo>
                  <a:lnTo>
                    <a:pt x="2904" y="144"/>
                  </a:lnTo>
                  <a:lnTo>
                    <a:pt x="2940" y="144"/>
                  </a:lnTo>
                  <a:lnTo>
                    <a:pt x="2988" y="144"/>
                  </a:lnTo>
                  <a:lnTo>
                    <a:pt x="3036" y="144"/>
                  </a:lnTo>
                  <a:lnTo>
                    <a:pt x="3084" y="156"/>
                  </a:lnTo>
                  <a:lnTo>
                    <a:pt x="3120" y="156"/>
                  </a:lnTo>
                  <a:lnTo>
                    <a:pt x="3168" y="156"/>
                  </a:lnTo>
                  <a:lnTo>
                    <a:pt x="3216" y="156"/>
                  </a:lnTo>
                  <a:lnTo>
                    <a:pt x="3252" y="156"/>
                  </a:lnTo>
                  <a:lnTo>
                    <a:pt x="3288" y="156"/>
                  </a:lnTo>
                  <a:lnTo>
                    <a:pt x="3324" y="168"/>
                  </a:lnTo>
                  <a:lnTo>
                    <a:pt x="3360" y="168"/>
                  </a:lnTo>
                  <a:lnTo>
                    <a:pt x="3396" y="180"/>
                  </a:lnTo>
                  <a:lnTo>
                    <a:pt x="3432" y="180"/>
                  </a:lnTo>
                  <a:lnTo>
                    <a:pt x="3468" y="192"/>
                  </a:lnTo>
                  <a:lnTo>
                    <a:pt x="3504" y="192"/>
                  </a:lnTo>
                  <a:lnTo>
                    <a:pt x="3540" y="216"/>
                  </a:lnTo>
                  <a:lnTo>
                    <a:pt x="3576" y="228"/>
                  </a:lnTo>
                  <a:lnTo>
                    <a:pt x="3612" y="252"/>
                  </a:lnTo>
                  <a:lnTo>
                    <a:pt x="3636" y="288"/>
                  </a:lnTo>
                  <a:lnTo>
                    <a:pt x="3672" y="312"/>
                  </a:lnTo>
                  <a:lnTo>
                    <a:pt x="3684" y="348"/>
                  </a:lnTo>
                  <a:lnTo>
                    <a:pt x="3708" y="384"/>
                  </a:lnTo>
                  <a:lnTo>
                    <a:pt x="3720" y="420"/>
                  </a:lnTo>
                  <a:lnTo>
                    <a:pt x="3744" y="456"/>
                  </a:lnTo>
                  <a:lnTo>
                    <a:pt x="3744" y="504"/>
                  </a:lnTo>
                  <a:lnTo>
                    <a:pt x="3756" y="540"/>
                  </a:lnTo>
                  <a:lnTo>
                    <a:pt x="3756" y="576"/>
                  </a:lnTo>
                  <a:lnTo>
                    <a:pt x="3756" y="612"/>
                  </a:lnTo>
                  <a:lnTo>
                    <a:pt x="3768" y="648"/>
                  </a:lnTo>
                  <a:lnTo>
                    <a:pt x="3780" y="696"/>
                  </a:lnTo>
                  <a:lnTo>
                    <a:pt x="3780" y="744"/>
                  </a:lnTo>
                  <a:lnTo>
                    <a:pt x="3792" y="780"/>
                  </a:lnTo>
                  <a:lnTo>
                    <a:pt x="3804" y="816"/>
                  </a:lnTo>
                  <a:lnTo>
                    <a:pt x="3816" y="864"/>
                  </a:lnTo>
                  <a:lnTo>
                    <a:pt x="3816" y="900"/>
                  </a:lnTo>
                  <a:lnTo>
                    <a:pt x="3828" y="936"/>
                  </a:lnTo>
                  <a:lnTo>
                    <a:pt x="3840" y="972"/>
                  </a:lnTo>
                  <a:lnTo>
                    <a:pt x="3864" y="1008"/>
                  </a:lnTo>
                  <a:lnTo>
                    <a:pt x="3912" y="1044"/>
                  </a:lnTo>
                  <a:lnTo>
                    <a:pt x="3948" y="1068"/>
                  </a:lnTo>
                  <a:lnTo>
                    <a:pt x="3984" y="1080"/>
                  </a:lnTo>
                  <a:lnTo>
                    <a:pt x="4032" y="1092"/>
                  </a:lnTo>
                  <a:lnTo>
                    <a:pt x="4068" y="1104"/>
                  </a:lnTo>
                  <a:lnTo>
                    <a:pt x="4104" y="1104"/>
                  </a:lnTo>
                  <a:lnTo>
                    <a:pt x="4140" y="1104"/>
                  </a:lnTo>
                  <a:lnTo>
                    <a:pt x="4176" y="1080"/>
                  </a:lnTo>
                  <a:lnTo>
                    <a:pt x="4212" y="1068"/>
                  </a:lnTo>
                  <a:lnTo>
                    <a:pt x="4248" y="1032"/>
                  </a:lnTo>
                  <a:lnTo>
                    <a:pt x="4284" y="1008"/>
                  </a:lnTo>
                  <a:lnTo>
                    <a:pt x="4296" y="972"/>
                  </a:lnTo>
                  <a:lnTo>
                    <a:pt x="4308" y="936"/>
                  </a:lnTo>
                  <a:lnTo>
                    <a:pt x="4332" y="888"/>
                  </a:lnTo>
                  <a:lnTo>
                    <a:pt x="4332" y="840"/>
                  </a:lnTo>
                  <a:lnTo>
                    <a:pt x="4332" y="804"/>
                  </a:lnTo>
                  <a:lnTo>
                    <a:pt x="4332" y="768"/>
                  </a:lnTo>
                  <a:lnTo>
                    <a:pt x="4332" y="732"/>
                  </a:lnTo>
                  <a:lnTo>
                    <a:pt x="4332" y="696"/>
                  </a:lnTo>
                  <a:lnTo>
                    <a:pt x="4332" y="648"/>
                  </a:lnTo>
                  <a:lnTo>
                    <a:pt x="4332" y="612"/>
                  </a:lnTo>
                  <a:lnTo>
                    <a:pt x="4332" y="576"/>
                  </a:lnTo>
                  <a:lnTo>
                    <a:pt x="4332" y="540"/>
                  </a:lnTo>
                  <a:lnTo>
                    <a:pt x="4332" y="504"/>
                  </a:lnTo>
                  <a:lnTo>
                    <a:pt x="4332" y="468"/>
                  </a:lnTo>
                  <a:lnTo>
                    <a:pt x="4332" y="432"/>
                  </a:lnTo>
                  <a:lnTo>
                    <a:pt x="4332" y="384"/>
                  </a:lnTo>
                  <a:lnTo>
                    <a:pt x="4332" y="348"/>
                  </a:lnTo>
                  <a:lnTo>
                    <a:pt x="4344" y="312"/>
                  </a:lnTo>
                  <a:lnTo>
                    <a:pt x="4356" y="276"/>
                  </a:lnTo>
                  <a:lnTo>
                    <a:pt x="4368" y="240"/>
                  </a:lnTo>
                  <a:lnTo>
                    <a:pt x="4392" y="192"/>
                  </a:lnTo>
                  <a:lnTo>
                    <a:pt x="4416" y="156"/>
                  </a:lnTo>
                  <a:lnTo>
                    <a:pt x="4452" y="120"/>
                  </a:lnTo>
                  <a:lnTo>
                    <a:pt x="4476" y="84"/>
                  </a:lnTo>
                  <a:lnTo>
                    <a:pt x="4512" y="48"/>
                  </a:lnTo>
                  <a:lnTo>
                    <a:pt x="4548" y="24"/>
                  </a:lnTo>
                  <a:lnTo>
                    <a:pt x="4584" y="12"/>
                  </a:lnTo>
                  <a:lnTo>
                    <a:pt x="4620" y="0"/>
                  </a:lnTo>
                  <a:lnTo>
                    <a:pt x="4656" y="0"/>
                  </a:lnTo>
                  <a:lnTo>
                    <a:pt x="4692" y="0"/>
                  </a:lnTo>
                  <a:lnTo>
                    <a:pt x="4728" y="0"/>
                  </a:lnTo>
                  <a:lnTo>
                    <a:pt x="4764" y="12"/>
                  </a:lnTo>
                  <a:lnTo>
                    <a:pt x="4800" y="12"/>
                  </a:lnTo>
                  <a:lnTo>
                    <a:pt x="4836" y="24"/>
                  </a:lnTo>
                  <a:lnTo>
                    <a:pt x="4872" y="48"/>
                  </a:lnTo>
                  <a:lnTo>
                    <a:pt x="4908" y="84"/>
                  </a:lnTo>
                  <a:lnTo>
                    <a:pt x="4932" y="120"/>
                  </a:lnTo>
                  <a:lnTo>
                    <a:pt x="4956" y="156"/>
                  </a:lnTo>
                  <a:lnTo>
                    <a:pt x="4968" y="192"/>
                  </a:lnTo>
                  <a:lnTo>
                    <a:pt x="4980" y="240"/>
                  </a:lnTo>
                  <a:lnTo>
                    <a:pt x="4992" y="276"/>
                  </a:lnTo>
                  <a:lnTo>
                    <a:pt x="5004" y="312"/>
                  </a:lnTo>
                  <a:lnTo>
                    <a:pt x="5004" y="360"/>
                  </a:lnTo>
                  <a:lnTo>
                    <a:pt x="5004" y="396"/>
                  </a:lnTo>
                  <a:lnTo>
                    <a:pt x="5004" y="432"/>
                  </a:lnTo>
                  <a:lnTo>
                    <a:pt x="5004" y="480"/>
                  </a:lnTo>
                  <a:lnTo>
                    <a:pt x="5016" y="516"/>
                  </a:lnTo>
                  <a:lnTo>
                    <a:pt x="5016" y="552"/>
                  </a:lnTo>
                  <a:lnTo>
                    <a:pt x="5016" y="588"/>
                  </a:lnTo>
                  <a:lnTo>
                    <a:pt x="5028" y="624"/>
                  </a:lnTo>
                  <a:lnTo>
                    <a:pt x="5028" y="660"/>
                  </a:lnTo>
                  <a:lnTo>
                    <a:pt x="5028" y="708"/>
                  </a:lnTo>
                  <a:lnTo>
                    <a:pt x="5028" y="744"/>
                  </a:lnTo>
                  <a:lnTo>
                    <a:pt x="5040" y="792"/>
                  </a:lnTo>
                  <a:lnTo>
                    <a:pt x="5040" y="828"/>
                  </a:lnTo>
                  <a:lnTo>
                    <a:pt x="5052" y="876"/>
                  </a:lnTo>
                  <a:lnTo>
                    <a:pt x="5064" y="912"/>
                  </a:lnTo>
                  <a:lnTo>
                    <a:pt x="5076" y="948"/>
                  </a:lnTo>
                  <a:lnTo>
                    <a:pt x="5088" y="984"/>
                  </a:lnTo>
                  <a:lnTo>
                    <a:pt x="5112" y="1020"/>
                  </a:lnTo>
                  <a:lnTo>
                    <a:pt x="5148" y="1044"/>
                  </a:lnTo>
                  <a:lnTo>
                    <a:pt x="5184" y="1056"/>
                  </a:lnTo>
                  <a:lnTo>
                    <a:pt x="5232" y="1068"/>
                  </a:lnTo>
                  <a:lnTo>
                    <a:pt x="5268" y="1068"/>
                  </a:lnTo>
                  <a:lnTo>
                    <a:pt x="5304" y="1068"/>
                  </a:lnTo>
                  <a:lnTo>
                    <a:pt x="5340" y="1056"/>
                  </a:lnTo>
                  <a:lnTo>
                    <a:pt x="5376" y="1056"/>
                  </a:lnTo>
                  <a:lnTo>
                    <a:pt x="5412" y="1044"/>
                  </a:lnTo>
                  <a:lnTo>
                    <a:pt x="5448" y="1032"/>
                  </a:lnTo>
                  <a:lnTo>
                    <a:pt x="5484" y="1020"/>
                  </a:lnTo>
                  <a:lnTo>
                    <a:pt x="5520" y="1008"/>
                  </a:lnTo>
                  <a:lnTo>
                    <a:pt x="5556" y="984"/>
                  </a:lnTo>
                  <a:lnTo>
                    <a:pt x="5592" y="960"/>
                  </a:lnTo>
                  <a:lnTo>
                    <a:pt x="5604" y="924"/>
                  </a:lnTo>
                  <a:lnTo>
                    <a:pt x="5640" y="888"/>
                  </a:lnTo>
                  <a:lnTo>
                    <a:pt x="5652" y="852"/>
                  </a:lnTo>
                  <a:lnTo>
                    <a:pt x="5676" y="816"/>
                  </a:lnTo>
                  <a:lnTo>
                    <a:pt x="5688" y="780"/>
                  </a:lnTo>
                  <a:lnTo>
                    <a:pt x="5700" y="744"/>
                  </a:lnTo>
                  <a:lnTo>
                    <a:pt x="5700" y="708"/>
                  </a:lnTo>
                  <a:lnTo>
                    <a:pt x="5700" y="672"/>
                  </a:lnTo>
                  <a:lnTo>
                    <a:pt x="5700" y="636"/>
                  </a:lnTo>
                  <a:lnTo>
                    <a:pt x="5700" y="600"/>
                  </a:lnTo>
                  <a:lnTo>
                    <a:pt x="5700" y="564"/>
                  </a:lnTo>
                  <a:lnTo>
                    <a:pt x="5700" y="528"/>
                  </a:lnTo>
                  <a:lnTo>
                    <a:pt x="5700" y="492"/>
                  </a:lnTo>
                  <a:lnTo>
                    <a:pt x="5700" y="456"/>
                  </a:lnTo>
                  <a:lnTo>
                    <a:pt x="5700" y="420"/>
                  </a:lnTo>
                  <a:lnTo>
                    <a:pt x="5688" y="384"/>
                  </a:lnTo>
                  <a:lnTo>
                    <a:pt x="5688" y="348"/>
                  </a:lnTo>
                  <a:lnTo>
                    <a:pt x="5688" y="312"/>
                  </a:lnTo>
                  <a:lnTo>
                    <a:pt x="5688" y="276"/>
                  </a:lnTo>
                  <a:lnTo>
                    <a:pt x="5688" y="240"/>
                  </a:lnTo>
                  <a:lnTo>
                    <a:pt x="5700" y="204"/>
                  </a:lnTo>
                  <a:lnTo>
                    <a:pt x="5724" y="168"/>
                  </a:lnTo>
                  <a:lnTo>
                    <a:pt x="5736" y="132"/>
                  </a:lnTo>
                </a:path>
              </a:pathLst>
            </a:custGeom>
            <a:noFill/>
            <a:ln w="50800" cap="rnd">
              <a:solidFill>
                <a:srgbClr val="006B6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Rectangle 8"/>
            <p:cNvSpPr>
              <a:spLocks noChangeArrowheads="1"/>
            </p:cNvSpPr>
            <p:nvPr/>
          </p:nvSpPr>
          <p:spPr bwMode="auto">
            <a:xfrm>
              <a:off x="39" y="1306"/>
              <a:ext cx="600" cy="32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800" b="1">
                  <a:solidFill>
                    <a:schemeClr val="accent1"/>
                  </a:solidFill>
                  <a:effectLst>
                    <a:outerShdw blurRad="38100" dist="38100" dir="2700000" algn="tl">
                      <a:srgbClr val="DDDDDD"/>
                    </a:outerShdw>
                  </a:effectLst>
                  <a:cs typeface="+mn-cs"/>
                </a:rPr>
                <a:t>DNA</a:t>
              </a:r>
            </a:p>
          </p:txBody>
        </p:sp>
        <p:sp>
          <p:nvSpPr>
            <p:cNvPr id="71" name="Freeform 9"/>
            <p:cNvSpPr>
              <a:spLocks/>
            </p:cNvSpPr>
            <p:nvPr/>
          </p:nvSpPr>
          <p:spPr bwMode="auto">
            <a:xfrm>
              <a:off x="180" y="2352"/>
              <a:ext cx="3133" cy="937"/>
            </a:xfrm>
            <a:custGeom>
              <a:avLst/>
              <a:gdLst>
                <a:gd name="T0" fmla="*/ 3096 w 3133"/>
                <a:gd name="T1" fmla="*/ 24 h 937"/>
                <a:gd name="T2" fmla="*/ 3024 w 3133"/>
                <a:gd name="T3" fmla="*/ 36 h 937"/>
                <a:gd name="T4" fmla="*/ 2952 w 3133"/>
                <a:gd name="T5" fmla="*/ 36 h 937"/>
                <a:gd name="T6" fmla="*/ 2880 w 3133"/>
                <a:gd name="T7" fmla="*/ 48 h 937"/>
                <a:gd name="T8" fmla="*/ 2808 w 3133"/>
                <a:gd name="T9" fmla="*/ 48 h 937"/>
                <a:gd name="T10" fmla="*/ 2736 w 3133"/>
                <a:gd name="T11" fmla="*/ 48 h 937"/>
                <a:gd name="T12" fmla="*/ 2664 w 3133"/>
                <a:gd name="T13" fmla="*/ 48 h 937"/>
                <a:gd name="T14" fmla="*/ 2592 w 3133"/>
                <a:gd name="T15" fmla="*/ 36 h 937"/>
                <a:gd name="T16" fmla="*/ 2520 w 3133"/>
                <a:gd name="T17" fmla="*/ 24 h 937"/>
                <a:gd name="T18" fmla="*/ 2448 w 3133"/>
                <a:gd name="T19" fmla="*/ 24 h 937"/>
                <a:gd name="T20" fmla="*/ 2376 w 3133"/>
                <a:gd name="T21" fmla="*/ 12 h 937"/>
                <a:gd name="T22" fmla="*/ 2304 w 3133"/>
                <a:gd name="T23" fmla="*/ 12 h 937"/>
                <a:gd name="T24" fmla="*/ 2232 w 3133"/>
                <a:gd name="T25" fmla="*/ 12 h 937"/>
                <a:gd name="T26" fmla="*/ 2160 w 3133"/>
                <a:gd name="T27" fmla="*/ 12 h 937"/>
                <a:gd name="T28" fmla="*/ 2088 w 3133"/>
                <a:gd name="T29" fmla="*/ 0 h 937"/>
                <a:gd name="T30" fmla="*/ 2016 w 3133"/>
                <a:gd name="T31" fmla="*/ 0 h 937"/>
                <a:gd name="T32" fmla="*/ 1944 w 3133"/>
                <a:gd name="T33" fmla="*/ 0 h 937"/>
                <a:gd name="T34" fmla="*/ 1872 w 3133"/>
                <a:gd name="T35" fmla="*/ 0 h 937"/>
                <a:gd name="T36" fmla="*/ 1800 w 3133"/>
                <a:gd name="T37" fmla="*/ 12 h 937"/>
                <a:gd name="T38" fmla="*/ 1728 w 3133"/>
                <a:gd name="T39" fmla="*/ 36 h 937"/>
                <a:gd name="T40" fmla="*/ 1656 w 3133"/>
                <a:gd name="T41" fmla="*/ 84 h 937"/>
                <a:gd name="T42" fmla="*/ 1584 w 3133"/>
                <a:gd name="T43" fmla="*/ 144 h 937"/>
                <a:gd name="T44" fmla="*/ 1524 w 3133"/>
                <a:gd name="T45" fmla="*/ 228 h 937"/>
                <a:gd name="T46" fmla="*/ 1452 w 3133"/>
                <a:gd name="T47" fmla="*/ 300 h 937"/>
                <a:gd name="T48" fmla="*/ 1392 w 3133"/>
                <a:gd name="T49" fmla="*/ 372 h 937"/>
                <a:gd name="T50" fmla="*/ 1332 w 3133"/>
                <a:gd name="T51" fmla="*/ 444 h 937"/>
                <a:gd name="T52" fmla="*/ 1260 w 3133"/>
                <a:gd name="T53" fmla="*/ 504 h 937"/>
                <a:gd name="T54" fmla="*/ 1188 w 3133"/>
                <a:gd name="T55" fmla="*/ 564 h 937"/>
                <a:gd name="T56" fmla="*/ 1128 w 3133"/>
                <a:gd name="T57" fmla="*/ 624 h 937"/>
                <a:gd name="T58" fmla="*/ 1056 w 3133"/>
                <a:gd name="T59" fmla="*/ 684 h 937"/>
                <a:gd name="T60" fmla="*/ 972 w 3133"/>
                <a:gd name="T61" fmla="*/ 732 h 937"/>
                <a:gd name="T62" fmla="*/ 900 w 3133"/>
                <a:gd name="T63" fmla="*/ 780 h 937"/>
                <a:gd name="T64" fmla="*/ 816 w 3133"/>
                <a:gd name="T65" fmla="*/ 816 h 937"/>
                <a:gd name="T66" fmla="*/ 744 w 3133"/>
                <a:gd name="T67" fmla="*/ 840 h 937"/>
                <a:gd name="T68" fmla="*/ 660 w 3133"/>
                <a:gd name="T69" fmla="*/ 864 h 937"/>
                <a:gd name="T70" fmla="*/ 576 w 3133"/>
                <a:gd name="T71" fmla="*/ 888 h 937"/>
                <a:gd name="T72" fmla="*/ 492 w 3133"/>
                <a:gd name="T73" fmla="*/ 900 h 937"/>
                <a:gd name="T74" fmla="*/ 408 w 3133"/>
                <a:gd name="T75" fmla="*/ 912 h 937"/>
                <a:gd name="T76" fmla="*/ 312 w 3133"/>
                <a:gd name="T77" fmla="*/ 912 h 937"/>
                <a:gd name="T78" fmla="*/ 216 w 3133"/>
                <a:gd name="T79" fmla="*/ 912 h 937"/>
                <a:gd name="T80" fmla="*/ 144 w 3133"/>
                <a:gd name="T81" fmla="*/ 924 h 937"/>
                <a:gd name="T82" fmla="*/ 72 w 3133"/>
                <a:gd name="T83" fmla="*/ 924 h 937"/>
                <a:gd name="T84" fmla="*/ 0 w 3133"/>
                <a:gd name="T85" fmla="*/ 936 h 9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33"/>
                <a:gd name="T130" fmla="*/ 0 h 937"/>
                <a:gd name="T131" fmla="*/ 3133 w 3133"/>
                <a:gd name="T132" fmla="*/ 937 h 9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33" h="937">
                  <a:moveTo>
                    <a:pt x="3132" y="48"/>
                  </a:moveTo>
                  <a:lnTo>
                    <a:pt x="3096" y="24"/>
                  </a:lnTo>
                  <a:lnTo>
                    <a:pt x="3060" y="36"/>
                  </a:lnTo>
                  <a:lnTo>
                    <a:pt x="3024" y="36"/>
                  </a:lnTo>
                  <a:lnTo>
                    <a:pt x="2988" y="36"/>
                  </a:lnTo>
                  <a:lnTo>
                    <a:pt x="2952" y="36"/>
                  </a:lnTo>
                  <a:lnTo>
                    <a:pt x="2916" y="48"/>
                  </a:lnTo>
                  <a:lnTo>
                    <a:pt x="2880" y="48"/>
                  </a:lnTo>
                  <a:lnTo>
                    <a:pt x="2844" y="48"/>
                  </a:lnTo>
                  <a:lnTo>
                    <a:pt x="2808" y="48"/>
                  </a:lnTo>
                  <a:lnTo>
                    <a:pt x="2772" y="48"/>
                  </a:lnTo>
                  <a:lnTo>
                    <a:pt x="2736" y="48"/>
                  </a:lnTo>
                  <a:lnTo>
                    <a:pt x="2700" y="48"/>
                  </a:lnTo>
                  <a:lnTo>
                    <a:pt x="2664" y="48"/>
                  </a:lnTo>
                  <a:lnTo>
                    <a:pt x="2628" y="48"/>
                  </a:lnTo>
                  <a:lnTo>
                    <a:pt x="2592" y="36"/>
                  </a:lnTo>
                  <a:lnTo>
                    <a:pt x="2556" y="36"/>
                  </a:lnTo>
                  <a:lnTo>
                    <a:pt x="2520" y="24"/>
                  </a:lnTo>
                  <a:lnTo>
                    <a:pt x="2484" y="24"/>
                  </a:lnTo>
                  <a:lnTo>
                    <a:pt x="2448" y="24"/>
                  </a:lnTo>
                  <a:lnTo>
                    <a:pt x="2412" y="24"/>
                  </a:lnTo>
                  <a:lnTo>
                    <a:pt x="2376" y="12"/>
                  </a:lnTo>
                  <a:lnTo>
                    <a:pt x="2340" y="12"/>
                  </a:lnTo>
                  <a:lnTo>
                    <a:pt x="2304" y="12"/>
                  </a:lnTo>
                  <a:lnTo>
                    <a:pt x="2268" y="12"/>
                  </a:lnTo>
                  <a:lnTo>
                    <a:pt x="2232" y="12"/>
                  </a:lnTo>
                  <a:lnTo>
                    <a:pt x="2196" y="12"/>
                  </a:lnTo>
                  <a:lnTo>
                    <a:pt x="2160" y="12"/>
                  </a:lnTo>
                  <a:lnTo>
                    <a:pt x="2124" y="0"/>
                  </a:lnTo>
                  <a:lnTo>
                    <a:pt x="2088" y="0"/>
                  </a:lnTo>
                  <a:lnTo>
                    <a:pt x="2052" y="0"/>
                  </a:lnTo>
                  <a:lnTo>
                    <a:pt x="2016" y="0"/>
                  </a:lnTo>
                  <a:lnTo>
                    <a:pt x="1980" y="0"/>
                  </a:lnTo>
                  <a:lnTo>
                    <a:pt x="1944" y="0"/>
                  </a:lnTo>
                  <a:lnTo>
                    <a:pt x="1908" y="0"/>
                  </a:lnTo>
                  <a:lnTo>
                    <a:pt x="1872" y="0"/>
                  </a:lnTo>
                  <a:lnTo>
                    <a:pt x="1836" y="0"/>
                  </a:lnTo>
                  <a:lnTo>
                    <a:pt x="1800" y="12"/>
                  </a:lnTo>
                  <a:lnTo>
                    <a:pt x="1764" y="12"/>
                  </a:lnTo>
                  <a:lnTo>
                    <a:pt x="1728" y="36"/>
                  </a:lnTo>
                  <a:lnTo>
                    <a:pt x="1692" y="48"/>
                  </a:lnTo>
                  <a:lnTo>
                    <a:pt x="1656" y="84"/>
                  </a:lnTo>
                  <a:lnTo>
                    <a:pt x="1620" y="108"/>
                  </a:lnTo>
                  <a:lnTo>
                    <a:pt x="1584" y="144"/>
                  </a:lnTo>
                  <a:lnTo>
                    <a:pt x="1548" y="192"/>
                  </a:lnTo>
                  <a:lnTo>
                    <a:pt x="1524" y="228"/>
                  </a:lnTo>
                  <a:lnTo>
                    <a:pt x="1488" y="264"/>
                  </a:lnTo>
                  <a:lnTo>
                    <a:pt x="1452" y="300"/>
                  </a:lnTo>
                  <a:lnTo>
                    <a:pt x="1428" y="336"/>
                  </a:lnTo>
                  <a:lnTo>
                    <a:pt x="1392" y="372"/>
                  </a:lnTo>
                  <a:lnTo>
                    <a:pt x="1368" y="408"/>
                  </a:lnTo>
                  <a:lnTo>
                    <a:pt x="1332" y="444"/>
                  </a:lnTo>
                  <a:lnTo>
                    <a:pt x="1296" y="468"/>
                  </a:lnTo>
                  <a:lnTo>
                    <a:pt x="1260" y="504"/>
                  </a:lnTo>
                  <a:lnTo>
                    <a:pt x="1224" y="528"/>
                  </a:lnTo>
                  <a:lnTo>
                    <a:pt x="1188" y="564"/>
                  </a:lnTo>
                  <a:lnTo>
                    <a:pt x="1164" y="600"/>
                  </a:lnTo>
                  <a:lnTo>
                    <a:pt x="1128" y="624"/>
                  </a:lnTo>
                  <a:lnTo>
                    <a:pt x="1092" y="660"/>
                  </a:lnTo>
                  <a:lnTo>
                    <a:pt x="1056" y="684"/>
                  </a:lnTo>
                  <a:lnTo>
                    <a:pt x="1020" y="708"/>
                  </a:lnTo>
                  <a:lnTo>
                    <a:pt x="972" y="732"/>
                  </a:lnTo>
                  <a:lnTo>
                    <a:pt x="936" y="756"/>
                  </a:lnTo>
                  <a:lnTo>
                    <a:pt x="900" y="780"/>
                  </a:lnTo>
                  <a:lnTo>
                    <a:pt x="852" y="804"/>
                  </a:lnTo>
                  <a:lnTo>
                    <a:pt x="816" y="816"/>
                  </a:lnTo>
                  <a:lnTo>
                    <a:pt x="780" y="828"/>
                  </a:lnTo>
                  <a:lnTo>
                    <a:pt x="744" y="840"/>
                  </a:lnTo>
                  <a:lnTo>
                    <a:pt x="708" y="852"/>
                  </a:lnTo>
                  <a:lnTo>
                    <a:pt x="660" y="864"/>
                  </a:lnTo>
                  <a:lnTo>
                    <a:pt x="624" y="876"/>
                  </a:lnTo>
                  <a:lnTo>
                    <a:pt x="576" y="888"/>
                  </a:lnTo>
                  <a:lnTo>
                    <a:pt x="528" y="888"/>
                  </a:lnTo>
                  <a:lnTo>
                    <a:pt x="492" y="900"/>
                  </a:lnTo>
                  <a:lnTo>
                    <a:pt x="444" y="900"/>
                  </a:lnTo>
                  <a:lnTo>
                    <a:pt x="408" y="912"/>
                  </a:lnTo>
                  <a:lnTo>
                    <a:pt x="360" y="912"/>
                  </a:lnTo>
                  <a:lnTo>
                    <a:pt x="312" y="912"/>
                  </a:lnTo>
                  <a:lnTo>
                    <a:pt x="264" y="912"/>
                  </a:lnTo>
                  <a:lnTo>
                    <a:pt x="216" y="912"/>
                  </a:lnTo>
                  <a:lnTo>
                    <a:pt x="180" y="912"/>
                  </a:lnTo>
                  <a:lnTo>
                    <a:pt x="144" y="924"/>
                  </a:lnTo>
                  <a:lnTo>
                    <a:pt x="108" y="924"/>
                  </a:lnTo>
                  <a:lnTo>
                    <a:pt x="72" y="924"/>
                  </a:lnTo>
                  <a:lnTo>
                    <a:pt x="36" y="936"/>
                  </a:lnTo>
                  <a:lnTo>
                    <a:pt x="0" y="936"/>
                  </a:lnTo>
                </a:path>
              </a:pathLst>
            </a:custGeom>
            <a:noFill/>
            <a:ln w="50800" cap="rnd">
              <a:solidFill>
                <a:srgbClr val="9234D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 name="Rectangle 10"/>
            <p:cNvSpPr>
              <a:spLocks noChangeArrowheads="1"/>
            </p:cNvSpPr>
            <p:nvPr/>
          </p:nvSpPr>
          <p:spPr bwMode="auto">
            <a:xfrm>
              <a:off x="1191" y="3034"/>
              <a:ext cx="807" cy="328"/>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800" b="1">
                  <a:solidFill>
                    <a:srgbClr val="9234DB"/>
                  </a:solidFill>
                  <a:effectLst>
                    <a:outerShdw blurRad="38100" dist="38100" dir="2700000" algn="tl">
                      <a:srgbClr val="DDDDDD"/>
                    </a:outerShdw>
                  </a:effectLst>
                  <a:cs typeface="+mn-cs"/>
                </a:rPr>
                <a:t>mRNA</a:t>
              </a:r>
            </a:p>
          </p:txBody>
        </p:sp>
        <p:sp>
          <p:nvSpPr>
            <p:cNvPr id="73" name="Rectangle 11"/>
            <p:cNvSpPr>
              <a:spLocks noChangeArrowheads="1"/>
            </p:cNvSpPr>
            <p:nvPr/>
          </p:nvSpPr>
          <p:spPr bwMode="auto">
            <a:xfrm>
              <a:off x="1623" y="1834"/>
              <a:ext cx="1921" cy="32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800" b="1" dirty="0">
                  <a:solidFill>
                    <a:srgbClr val="F35B1B"/>
                  </a:solidFill>
                  <a:effectLst>
                    <a:outerShdw blurRad="38100" dist="38100" dir="2700000" algn="tl">
                      <a:srgbClr val="DDDDDD"/>
                    </a:outerShdw>
                  </a:effectLst>
                  <a:cs typeface="+mn-cs"/>
                </a:rPr>
                <a:t>RNA Polymerase</a:t>
              </a:r>
            </a:p>
          </p:txBody>
        </p:sp>
      </p:grpSp>
      <p:sp>
        <p:nvSpPr>
          <p:cNvPr id="4" name="Slide Number Placeholder 3"/>
          <p:cNvSpPr>
            <a:spLocks noGrp="1"/>
          </p:cNvSpPr>
          <p:nvPr>
            <p:ph type="sldNum" sz="quarter" idx="12"/>
          </p:nvPr>
        </p:nvSpPr>
        <p:spPr/>
        <p:txBody>
          <a:bodyPr/>
          <a:lstStyle/>
          <a:p>
            <a:pPr>
              <a:defRPr/>
            </a:pPr>
            <a:fld id="{AAFE6C12-916A-7B48-A13C-14E60BFFF968}" type="slidenum">
              <a:rPr lang="en-US" smtClean="0"/>
              <a:pPr>
                <a:defRPr/>
              </a:pPr>
              <a:t>56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5" descr="transcription_mov"/>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142875" y="0"/>
            <a:ext cx="9001125" cy="6000750"/>
          </a:xfrm>
          <a:noFill/>
        </p:spPr>
      </p:pic>
      <p:sp>
        <p:nvSpPr>
          <p:cNvPr id="3" name="Slide Number Placeholder 2"/>
          <p:cNvSpPr>
            <a:spLocks noGrp="1"/>
          </p:cNvSpPr>
          <p:nvPr>
            <p:ph type="sldNum" sz="quarter" idx="12"/>
          </p:nvPr>
        </p:nvSpPr>
        <p:spPr/>
        <p:txBody>
          <a:bodyPr/>
          <a:lstStyle/>
          <a:p>
            <a:pPr>
              <a:defRPr/>
            </a:pPr>
            <a:fld id="{AAFE6C12-916A-7B48-A13C-14E60BFFF968}" type="slidenum">
              <a:rPr lang="en-US" smtClean="0"/>
              <a:pPr>
                <a:defRPr/>
              </a:pPr>
              <a:t>57</a:t>
            </a:fld>
            <a:endParaRPr lang="en-US"/>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3"/>
          <p:cNvSpPr>
            <a:spLocks noGrp="1" noChangeArrowheads="1"/>
          </p:cNvSpPr>
          <p:nvPr>
            <p:ph idx="1"/>
          </p:nvPr>
        </p:nvSpPr>
        <p:spPr/>
        <p:txBody>
          <a:bodyPr/>
          <a:lstStyle/>
          <a:p>
            <a:pPr eaLnBrk="1" hangingPunct="1">
              <a:buFontTx/>
              <a:buNone/>
            </a:pPr>
            <a:r>
              <a:rPr lang="en-US">
                <a:latin typeface="Constantia" charset="0"/>
              </a:rPr>
              <a:t> </a:t>
            </a:r>
          </a:p>
        </p:txBody>
      </p:sp>
      <p:sp>
        <p:nvSpPr>
          <p:cNvPr id="7" name="TextBox 6"/>
          <p:cNvSpPr txBox="1"/>
          <p:nvPr/>
        </p:nvSpPr>
        <p:spPr>
          <a:xfrm>
            <a:off x="251520" y="404664"/>
            <a:ext cx="8712968" cy="1754327"/>
          </a:xfrm>
          <a:prstGeom prst="rect">
            <a:avLst/>
          </a:prstGeom>
          <a:noFill/>
        </p:spPr>
        <p:txBody>
          <a:bodyPr wrap="square" rtlCol="0">
            <a:spAutoFit/>
          </a:bodyPr>
          <a:lstStyle/>
          <a:p>
            <a:r>
              <a:rPr lang="en-US" sz="3600" dirty="0" smtClean="0">
                <a:hlinkClick r:id="rId2"/>
              </a:rPr>
              <a:t>Animation on Protein synthesis</a:t>
            </a:r>
            <a:endParaRPr lang="en-US" sz="3600" dirty="0" smtClean="0"/>
          </a:p>
          <a:p>
            <a:r>
              <a:rPr lang="en-US" sz="3600" dirty="0" smtClean="0">
                <a:hlinkClick r:id="rId3"/>
              </a:rPr>
              <a:t>Protein Synthesis video</a:t>
            </a:r>
            <a:endParaRPr lang="en-US" sz="3600" dirty="0" smtClean="0"/>
          </a:p>
          <a:p>
            <a:endParaRPr lang="en-US" sz="3600" dirty="0"/>
          </a:p>
        </p:txBody>
      </p:sp>
      <p:sp>
        <p:nvSpPr>
          <p:cNvPr id="3" name="Slide Number Placeholder 2"/>
          <p:cNvSpPr>
            <a:spLocks noGrp="1"/>
          </p:cNvSpPr>
          <p:nvPr>
            <p:ph type="sldNum" sz="quarter" idx="12"/>
          </p:nvPr>
        </p:nvSpPr>
        <p:spPr/>
        <p:txBody>
          <a:bodyPr/>
          <a:lstStyle/>
          <a:p>
            <a:pPr>
              <a:defRPr/>
            </a:pPr>
            <a:fld id="{AAFE6C12-916A-7B48-A13C-14E60BFFF968}" type="slidenum">
              <a:rPr lang="en-US" smtClean="0"/>
              <a:pPr>
                <a:defRPr/>
              </a:pPr>
              <a:t>58</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260350"/>
            <a:ext cx="8229600" cy="1143000"/>
          </a:xfrm>
        </p:spPr>
        <p:txBody>
          <a:bodyPr>
            <a:normAutofit/>
          </a:bodyPr>
          <a:lstStyle/>
          <a:p>
            <a:pPr eaLnBrk="1" hangingPunct="1">
              <a:defRPr/>
            </a:pPr>
            <a:r>
              <a:rPr lang="en-US" b="1" dirty="0">
                <a:solidFill>
                  <a:srgbClr val="000000"/>
                </a:solidFill>
                <a:effectLst>
                  <a:outerShdw blurRad="38100" dist="38100" dir="2700000" algn="tl">
                    <a:srgbClr val="DDDDDD"/>
                  </a:outerShdw>
                </a:effectLst>
                <a:latin typeface="Arial"/>
                <a:cs typeface="Arial"/>
              </a:rPr>
              <a:t>2. RNA Processing</a:t>
            </a:r>
          </a:p>
        </p:txBody>
      </p:sp>
      <p:sp>
        <p:nvSpPr>
          <p:cNvPr id="131074" name="Rectangle 3"/>
          <p:cNvSpPr>
            <a:spLocks noGrp="1" noChangeArrowheads="1"/>
          </p:cNvSpPr>
          <p:nvPr>
            <p:ph idx="1"/>
          </p:nvPr>
        </p:nvSpPr>
        <p:spPr>
          <a:xfrm>
            <a:off x="685800" y="1828800"/>
            <a:ext cx="7772400" cy="4114800"/>
          </a:xfrm>
        </p:spPr>
        <p:txBody>
          <a:bodyPr/>
          <a:lstStyle/>
          <a:p>
            <a:pPr eaLnBrk="1" hangingPunct="1">
              <a:buFontTx/>
              <a:buNone/>
            </a:pPr>
            <a:r>
              <a:rPr lang="en-US">
                <a:latin typeface="Constantia" charset="0"/>
              </a:rPr>
              <a:t> </a:t>
            </a:r>
          </a:p>
        </p:txBody>
      </p:sp>
      <p:sp>
        <p:nvSpPr>
          <p:cNvPr id="131076" name="Rectangle 4"/>
          <p:cNvSpPr>
            <a:spLocks noChangeArrowheads="1"/>
          </p:cNvSpPr>
          <p:nvPr/>
        </p:nvSpPr>
        <p:spPr bwMode="auto">
          <a:xfrm>
            <a:off x="8382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eaLnBrk="0" hangingPunct="0">
              <a:spcBef>
                <a:spcPct val="20000"/>
              </a:spcBef>
            </a:pPr>
            <a:r>
              <a:rPr lang="en-US" sz="3200"/>
              <a:t> </a:t>
            </a:r>
          </a:p>
        </p:txBody>
      </p:sp>
      <p:sp>
        <p:nvSpPr>
          <p:cNvPr id="131077" name="Rectangle 5"/>
          <p:cNvSpPr>
            <a:spLocks noChangeArrowheads="1"/>
          </p:cNvSpPr>
          <p:nvPr/>
        </p:nvSpPr>
        <p:spPr bwMode="auto">
          <a:xfrm>
            <a:off x="1447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eaLnBrk="0" hangingPunct="0">
              <a:spcBef>
                <a:spcPct val="20000"/>
              </a:spcBef>
            </a:pPr>
            <a:r>
              <a:rPr lang="en-US" sz="3200"/>
              <a:t>  </a:t>
            </a:r>
          </a:p>
        </p:txBody>
      </p:sp>
      <p:grpSp>
        <p:nvGrpSpPr>
          <p:cNvPr id="2" name="Group 39"/>
          <p:cNvGrpSpPr>
            <a:grpSpLocks/>
          </p:cNvGrpSpPr>
          <p:nvPr/>
        </p:nvGrpSpPr>
        <p:grpSpPr bwMode="auto">
          <a:xfrm>
            <a:off x="2844800" y="1701800"/>
            <a:ext cx="5435600" cy="4978400"/>
            <a:chOff x="1792" y="1072"/>
            <a:chExt cx="3424" cy="3136"/>
          </a:xfrm>
        </p:grpSpPr>
        <p:sp>
          <p:nvSpPr>
            <p:cNvPr id="131080" name="AutoShape 6"/>
            <p:cNvSpPr>
              <a:spLocks noChangeArrowheads="1"/>
            </p:cNvSpPr>
            <p:nvPr/>
          </p:nvSpPr>
          <p:spPr bwMode="auto">
            <a:xfrm>
              <a:off x="1792" y="1072"/>
              <a:ext cx="3424" cy="3136"/>
            </a:xfrm>
            <a:prstGeom prst="roundRect">
              <a:avLst>
                <a:gd name="adj" fmla="val 12495"/>
              </a:avLst>
            </a:prstGeom>
            <a:solidFill>
              <a:schemeClr val="folHlink"/>
            </a:solidFill>
            <a:ln w="50800">
              <a:solidFill>
                <a:schemeClr val="tx1"/>
              </a:solidFill>
              <a:round/>
              <a:headEnd/>
              <a:tailEnd/>
            </a:ln>
          </p:spPr>
          <p:txBody>
            <a:bodyPr wrap="none" anchor="ctr"/>
            <a:lstStyle/>
            <a:p>
              <a:pPr eaLnBrk="0" hangingPunct="0"/>
              <a:endParaRPr lang="en-US"/>
            </a:p>
          </p:txBody>
        </p:sp>
        <p:sp>
          <p:nvSpPr>
            <p:cNvPr id="131081" name="Oval 7"/>
            <p:cNvSpPr>
              <a:spLocks noChangeArrowheads="1"/>
            </p:cNvSpPr>
            <p:nvPr/>
          </p:nvSpPr>
          <p:spPr bwMode="auto">
            <a:xfrm>
              <a:off x="2024" y="1304"/>
              <a:ext cx="2768" cy="1856"/>
            </a:xfrm>
            <a:prstGeom prst="ellipse">
              <a:avLst/>
            </a:prstGeom>
            <a:solidFill>
              <a:srgbClr val="66FF66"/>
            </a:solidFill>
            <a:ln w="25400">
              <a:solidFill>
                <a:schemeClr val="tx1"/>
              </a:solidFill>
              <a:round/>
              <a:headEnd/>
              <a:tailEnd/>
            </a:ln>
          </p:spPr>
          <p:txBody>
            <a:bodyPr wrap="none" anchor="ctr"/>
            <a:lstStyle/>
            <a:p>
              <a:pPr eaLnBrk="0" hangingPunct="0"/>
              <a:endParaRPr lang="en-US"/>
            </a:p>
          </p:txBody>
        </p:sp>
        <p:sp>
          <p:nvSpPr>
            <p:cNvPr id="131082" name="Rectangle 8"/>
            <p:cNvSpPr>
              <a:spLocks noChangeArrowheads="1"/>
            </p:cNvSpPr>
            <p:nvPr/>
          </p:nvSpPr>
          <p:spPr bwMode="auto">
            <a:xfrm>
              <a:off x="4311" y="1138"/>
              <a:ext cx="84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b="1"/>
                <a:t>Nuclear</a:t>
              </a:r>
            </a:p>
            <a:p>
              <a:pPr eaLnBrk="0" hangingPunct="0"/>
              <a:r>
                <a:rPr lang="en-US" b="1"/>
                <a:t>membrane</a:t>
              </a:r>
            </a:p>
          </p:txBody>
        </p:sp>
        <p:sp>
          <p:nvSpPr>
            <p:cNvPr id="131083" name="Line 9"/>
            <p:cNvSpPr>
              <a:spLocks noChangeShapeType="1"/>
            </p:cNvSpPr>
            <p:nvPr/>
          </p:nvSpPr>
          <p:spPr bwMode="auto">
            <a:xfrm flipV="1">
              <a:off x="4616" y="1480"/>
              <a:ext cx="224" cy="256"/>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1084" name="Rectangle 10"/>
            <p:cNvSpPr>
              <a:spLocks noChangeArrowheads="1"/>
            </p:cNvSpPr>
            <p:nvPr/>
          </p:nvSpPr>
          <p:spPr bwMode="auto">
            <a:xfrm>
              <a:off x="2260" y="1924"/>
              <a:ext cx="1000" cy="184"/>
            </a:xfrm>
            <a:prstGeom prst="rect">
              <a:avLst/>
            </a:prstGeom>
            <a:solidFill>
              <a:schemeClr val="accent1"/>
            </a:solidFill>
            <a:ln w="12700">
              <a:solidFill>
                <a:schemeClr val="tx1"/>
              </a:solidFill>
              <a:miter lim="800000"/>
              <a:headEnd/>
              <a:tailEnd/>
            </a:ln>
          </p:spPr>
          <p:txBody>
            <a:bodyPr wrap="none" anchor="ctr"/>
            <a:lstStyle/>
            <a:p>
              <a:pPr eaLnBrk="0" hangingPunct="0"/>
              <a:endParaRPr lang="en-US"/>
            </a:p>
          </p:txBody>
        </p:sp>
        <p:sp>
          <p:nvSpPr>
            <p:cNvPr id="16395" name="Rectangle 11"/>
            <p:cNvSpPr>
              <a:spLocks noChangeArrowheads="1"/>
            </p:cNvSpPr>
            <p:nvPr/>
          </p:nvSpPr>
          <p:spPr bwMode="auto">
            <a:xfrm>
              <a:off x="2247" y="1906"/>
              <a:ext cx="1034" cy="229"/>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b="1">
                  <a:effectLst>
                    <a:outerShdw blurRad="38100" dist="38100" dir="2700000" algn="tl">
                      <a:srgbClr val="DDDDDD"/>
                    </a:outerShdw>
                  </a:effectLst>
                  <a:cs typeface="+mn-cs"/>
                </a:rPr>
                <a:t>Transcription</a:t>
              </a:r>
            </a:p>
          </p:txBody>
        </p:sp>
        <p:sp>
          <p:nvSpPr>
            <p:cNvPr id="131086" name="Rectangle 12"/>
            <p:cNvSpPr>
              <a:spLocks noChangeArrowheads="1"/>
            </p:cNvSpPr>
            <p:nvPr/>
          </p:nvSpPr>
          <p:spPr bwMode="auto">
            <a:xfrm>
              <a:off x="2260" y="2452"/>
              <a:ext cx="1096" cy="184"/>
            </a:xfrm>
            <a:prstGeom prst="rect">
              <a:avLst/>
            </a:prstGeom>
            <a:solidFill>
              <a:srgbClr val="9234DB"/>
            </a:solidFill>
            <a:ln w="12700">
              <a:solidFill>
                <a:schemeClr val="tx1"/>
              </a:solidFill>
              <a:miter lim="800000"/>
              <a:headEnd/>
              <a:tailEnd/>
            </a:ln>
          </p:spPr>
          <p:txBody>
            <a:bodyPr wrap="none" anchor="ctr"/>
            <a:lstStyle/>
            <a:p>
              <a:pPr eaLnBrk="0" hangingPunct="0"/>
              <a:endParaRPr lang="en-US"/>
            </a:p>
          </p:txBody>
        </p:sp>
        <p:sp>
          <p:nvSpPr>
            <p:cNvPr id="16397" name="Rectangle 13"/>
            <p:cNvSpPr>
              <a:spLocks noChangeArrowheads="1"/>
            </p:cNvSpPr>
            <p:nvPr/>
          </p:nvSpPr>
          <p:spPr bwMode="auto">
            <a:xfrm>
              <a:off x="2247" y="2448"/>
              <a:ext cx="1115" cy="21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b="1">
                  <a:effectLst>
                    <a:outerShdw blurRad="38100" dist="38100" dir="2700000" algn="tl">
                      <a:srgbClr val="DDDDDD"/>
                    </a:outerShdw>
                  </a:effectLst>
                  <a:cs typeface="+mn-cs"/>
                </a:rPr>
                <a:t>RNA Processing</a:t>
              </a:r>
            </a:p>
          </p:txBody>
        </p:sp>
        <p:sp>
          <p:nvSpPr>
            <p:cNvPr id="131088" name="Rectangle 14"/>
            <p:cNvSpPr>
              <a:spLocks noChangeArrowheads="1"/>
            </p:cNvSpPr>
            <p:nvPr/>
          </p:nvSpPr>
          <p:spPr bwMode="auto">
            <a:xfrm>
              <a:off x="2308" y="3460"/>
              <a:ext cx="856" cy="184"/>
            </a:xfrm>
            <a:prstGeom prst="rect">
              <a:avLst/>
            </a:prstGeom>
            <a:solidFill>
              <a:srgbClr val="F39FD1"/>
            </a:solidFill>
            <a:ln w="12700">
              <a:solidFill>
                <a:schemeClr val="tx1"/>
              </a:solidFill>
              <a:miter lim="800000"/>
              <a:headEnd/>
              <a:tailEnd/>
            </a:ln>
          </p:spPr>
          <p:txBody>
            <a:bodyPr wrap="none" anchor="ctr"/>
            <a:lstStyle/>
            <a:p>
              <a:pPr eaLnBrk="0" hangingPunct="0"/>
              <a:endParaRPr lang="en-US"/>
            </a:p>
          </p:txBody>
        </p:sp>
        <p:sp>
          <p:nvSpPr>
            <p:cNvPr id="16399" name="Rectangle 15"/>
            <p:cNvSpPr>
              <a:spLocks noChangeArrowheads="1"/>
            </p:cNvSpPr>
            <p:nvPr/>
          </p:nvSpPr>
          <p:spPr bwMode="auto">
            <a:xfrm>
              <a:off x="2295" y="3442"/>
              <a:ext cx="890" cy="229"/>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b="1">
                  <a:effectLst>
                    <a:outerShdw blurRad="38100" dist="38100" dir="2700000" algn="tl">
                      <a:srgbClr val="DDDDDD"/>
                    </a:outerShdw>
                  </a:effectLst>
                  <a:cs typeface="+mn-cs"/>
                </a:rPr>
                <a:t>Translation</a:t>
              </a:r>
            </a:p>
          </p:txBody>
        </p:sp>
        <p:sp>
          <p:nvSpPr>
            <p:cNvPr id="131090" name="Freeform 16"/>
            <p:cNvSpPr>
              <a:spLocks/>
            </p:cNvSpPr>
            <p:nvPr/>
          </p:nvSpPr>
          <p:spPr bwMode="auto">
            <a:xfrm>
              <a:off x="3168" y="1596"/>
              <a:ext cx="1189" cy="217"/>
            </a:xfrm>
            <a:custGeom>
              <a:avLst/>
              <a:gdLst>
                <a:gd name="T0" fmla="*/ 0 w 1189"/>
                <a:gd name="T1" fmla="*/ 180 h 217"/>
                <a:gd name="T2" fmla="*/ 12 w 1189"/>
                <a:gd name="T3" fmla="*/ 144 h 217"/>
                <a:gd name="T4" fmla="*/ 24 w 1189"/>
                <a:gd name="T5" fmla="*/ 108 h 217"/>
                <a:gd name="T6" fmla="*/ 48 w 1189"/>
                <a:gd name="T7" fmla="*/ 72 h 217"/>
                <a:gd name="T8" fmla="*/ 72 w 1189"/>
                <a:gd name="T9" fmla="*/ 36 h 217"/>
                <a:gd name="T10" fmla="*/ 108 w 1189"/>
                <a:gd name="T11" fmla="*/ 12 h 217"/>
                <a:gd name="T12" fmla="*/ 144 w 1189"/>
                <a:gd name="T13" fmla="*/ 0 h 217"/>
                <a:gd name="T14" fmla="*/ 180 w 1189"/>
                <a:gd name="T15" fmla="*/ 24 h 217"/>
                <a:gd name="T16" fmla="*/ 216 w 1189"/>
                <a:gd name="T17" fmla="*/ 60 h 217"/>
                <a:gd name="T18" fmla="*/ 252 w 1189"/>
                <a:gd name="T19" fmla="*/ 84 h 217"/>
                <a:gd name="T20" fmla="*/ 264 w 1189"/>
                <a:gd name="T21" fmla="*/ 120 h 217"/>
                <a:gd name="T22" fmla="*/ 288 w 1189"/>
                <a:gd name="T23" fmla="*/ 156 h 217"/>
                <a:gd name="T24" fmla="*/ 324 w 1189"/>
                <a:gd name="T25" fmla="*/ 180 h 217"/>
                <a:gd name="T26" fmla="*/ 360 w 1189"/>
                <a:gd name="T27" fmla="*/ 192 h 217"/>
                <a:gd name="T28" fmla="*/ 396 w 1189"/>
                <a:gd name="T29" fmla="*/ 168 h 217"/>
                <a:gd name="T30" fmla="*/ 420 w 1189"/>
                <a:gd name="T31" fmla="*/ 132 h 217"/>
                <a:gd name="T32" fmla="*/ 444 w 1189"/>
                <a:gd name="T33" fmla="*/ 96 h 217"/>
                <a:gd name="T34" fmla="*/ 456 w 1189"/>
                <a:gd name="T35" fmla="*/ 60 h 217"/>
                <a:gd name="T36" fmla="*/ 480 w 1189"/>
                <a:gd name="T37" fmla="*/ 24 h 217"/>
                <a:gd name="T38" fmla="*/ 516 w 1189"/>
                <a:gd name="T39" fmla="*/ 0 h 217"/>
                <a:gd name="T40" fmla="*/ 552 w 1189"/>
                <a:gd name="T41" fmla="*/ 0 h 217"/>
                <a:gd name="T42" fmla="*/ 588 w 1189"/>
                <a:gd name="T43" fmla="*/ 0 h 217"/>
                <a:gd name="T44" fmla="*/ 612 w 1189"/>
                <a:gd name="T45" fmla="*/ 36 h 217"/>
                <a:gd name="T46" fmla="*/ 648 w 1189"/>
                <a:gd name="T47" fmla="*/ 72 h 217"/>
                <a:gd name="T48" fmla="*/ 660 w 1189"/>
                <a:gd name="T49" fmla="*/ 108 h 217"/>
                <a:gd name="T50" fmla="*/ 684 w 1189"/>
                <a:gd name="T51" fmla="*/ 144 h 217"/>
                <a:gd name="T52" fmla="*/ 708 w 1189"/>
                <a:gd name="T53" fmla="*/ 180 h 217"/>
                <a:gd name="T54" fmla="*/ 744 w 1189"/>
                <a:gd name="T55" fmla="*/ 204 h 217"/>
                <a:gd name="T56" fmla="*/ 780 w 1189"/>
                <a:gd name="T57" fmla="*/ 192 h 217"/>
                <a:gd name="T58" fmla="*/ 792 w 1189"/>
                <a:gd name="T59" fmla="*/ 156 h 217"/>
                <a:gd name="T60" fmla="*/ 816 w 1189"/>
                <a:gd name="T61" fmla="*/ 120 h 217"/>
                <a:gd name="T62" fmla="*/ 828 w 1189"/>
                <a:gd name="T63" fmla="*/ 84 h 217"/>
                <a:gd name="T64" fmla="*/ 840 w 1189"/>
                <a:gd name="T65" fmla="*/ 48 h 217"/>
                <a:gd name="T66" fmla="*/ 828 w 1189"/>
                <a:gd name="T67" fmla="*/ 12 h 217"/>
                <a:gd name="T68" fmla="*/ 864 w 1189"/>
                <a:gd name="T69" fmla="*/ 12 h 217"/>
                <a:gd name="T70" fmla="*/ 900 w 1189"/>
                <a:gd name="T71" fmla="*/ 12 h 217"/>
                <a:gd name="T72" fmla="*/ 936 w 1189"/>
                <a:gd name="T73" fmla="*/ 12 h 217"/>
                <a:gd name="T74" fmla="*/ 972 w 1189"/>
                <a:gd name="T75" fmla="*/ 24 h 217"/>
                <a:gd name="T76" fmla="*/ 984 w 1189"/>
                <a:gd name="T77" fmla="*/ 60 h 217"/>
                <a:gd name="T78" fmla="*/ 1020 w 1189"/>
                <a:gd name="T79" fmla="*/ 96 h 217"/>
                <a:gd name="T80" fmla="*/ 1032 w 1189"/>
                <a:gd name="T81" fmla="*/ 132 h 217"/>
                <a:gd name="T82" fmla="*/ 1056 w 1189"/>
                <a:gd name="T83" fmla="*/ 168 h 217"/>
                <a:gd name="T84" fmla="*/ 1068 w 1189"/>
                <a:gd name="T85" fmla="*/ 204 h 217"/>
                <a:gd name="T86" fmla="*/ 1104 w 1189"/>
                <a:gd name="T87" fmla="*/ 216 h 217"/>
                <a:gd name="T88" fmla="*/ 1140 w 1189"/>
                <a:gd name="T89" fmla="*/ 192 h 217"/>
                <a:gd name="T90" fmla="*/ 1152 w 1189"/>
                <a:gd name="T91" fmla="*/ 156 h 217"/>
                <a:gd name="T92" fmla="*/ 1164 w 1189"/>
                <a:gd name="T93" fmla="*/ 120 h 217"/>
                <a:gd name="T94" fmla="*/ 1176 w 1189"/>
                <a:gd name="T95" fmla="*/ 84 h 217"/>
                <a:gd name="T96" fmla="*/ 1188 w 1189"/>
                <a:gd name="T97" fmla="*/ 48 h 2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9"/>
                <a:gd name="T148" fmla="*/ 0 h 217"/>
                <a:gd name="T149" fmla="*/ 1189 w 1189"/>
                <a:gd name="T150" fmla="*/ 217 h 2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9" h="217">
                  <a:moveTo>
                    <a:pt x="0" y="180"/>
                  </a:moveTo>
                  <a:lnTo>
                    <a:pt x="12" y="144"/>
                  </a:lnTo>
                  <a:lnTo>
                    <a:pt x="24" y="108"/>
                  </a:lnTo>
                  <a:lnTo>
                    <a:pt x="48" y="72"/>
                  </a:lnTo>
                  <a:lnTo>
                    <a:pt x="72" y="36"/>
                  </a:lnTo>
                  <a:lnTo>
                    <a:pt x="108" y="12"/>
                  </a:lnTo>
                  <a:lnTo>
                    <a:pt x="144" y="0"/>
                  </a:lnTo>
                  <a:lnTo>
                    <a:pt x="180" y="24"/>
                  </a:lnTo>
                  <a:lnTo>
                    <a:pt x="216" y="60"/>
                  </a:lnTo>
                  <a:lnTo>
                    <a:pt x="252" y="84"/>
                  </a:lnTo>
                  <a:lnTo>
                    <a:pt x="264" y="120"/>
                  </a:lnTo>
                  <a:lnTo>
                    <a:pt x="288" y="156"/>
                  </a:lnTo>
                  <a:lnTo>
                    <a:pt x="324" y="180"/>
                  </a:lnTo>
                  <a:lnTo>
                    <a:pt x="360" y="192"/>
                  </a:lnTo>
                  <a:lnTo>
                    <a:pt x="396" y="168"/>
                  </a:lnTo>
                  <a:lnTo>
                    <a:pt x="420" y="132"/>
                  </a:lnTo>
                  <a:lnTo>
                    <a:pt x="444" y="96"/>
                  </a:lnTo>
                  <a:lnTo>
                    <a:pt x="456" y="60"/>
                  </a:lnTo>
                  <a:lnTo>
                    <a:pt x="480" y="24"/>
                  </a:lnTo>
                  <a:lnTo>
                    <a:pt x="516" y="0"/>
                  </a:lnTo>
                  <a:lnTo>
                    <a:pt x="552" y="0"/>
                  </a:lnTo>
                  <a:lnTo>
                    <a:pt x="588" y="0"/>
                  </a:lnTo>
                  <a:lnTo>
                    <a:pt x="612" y="36"/>
                  </a:lnTo>
                  <a:lnTo>
                    <a:pt x="648" y="72"/>
                  </a:lnTo>
                  <a:lnTo>
                    <a:pt x="660" y="108"/>
                  </a:lnTo>
                  <a:lnTo>
                    <a:pt x="684" y="144"/>
                  </a:lnTo>
                  <a:lnTo>
                    <a:pt x="708" y="180"/>
                  </a:lnTo>
                  <a:lnTo>
                    <a:pt x="744" y="204"/>
                  </a:lnTo>
                  <a:lnTo>
                    <a:pt x="780" y="192"/>
                  </a:lnTo>
                  <a:lnTo>
                    <a:pt x="792" y="156"/>
                  </a:lnTo>
                  <a:lnTo>
                    <a:pt x="816" y="120"/>
                  </a:lnTo>
                  <a:lnTo>
                    <a:pt x="828" y="84"/>
                  </a:lnTo>
                  <a:lnTo>
                    <a:pt x="840" y="48"/>
                  </a:lnTo>
                  <a:lnTo>
                    <a:pt x="828" y="12"/>
                  </a:lnTo>
                  <a:lnTo>
                    <a:pt x="864" y="12"/>
                  </a:lnTo>
                  <a:lnTo>
                    <a:pt x="900" y="12"/>
                  </a:lnTo>
                  <a:lnTo>
                    <a:pt x="936" y="12"/>
                  </a:lnTo>
                  <a:lnTo>
                    <a:pt x="972" y="24"/>
                  </a:lnTo>
                  <a:lnTo>
                    <a:pt x="984" y="60"/>
                  </a:lnTo>
                  <a:lnTo>
                    <a:pt x="1020" y="96"/>
                  </a:lnTo>
                  <a:lnTo>
                    <a:pt x="1032" y="132"/>
                  </a:lnTo>
                  <a:lnTo>
                    <a:pt x="1056" y="168"/>
                  </a:lnTo>
                  <a:lnTo>
                    <a:pt x="1068" y="204"/>
                  </a:lnTo>
                  <a:lnTo>
                    <a:pt x="1104" y="216"/>
                  </a:lnTo>
                  <a:lnTo>
                    <a:pt x="1140" y="192"/>
                  </a:lnTo>
                  <a:lnTo>
                    <a:pt x="1152" y="156"/>
                  </a:lnTo>
                  <a:lnTo>
                    <a:pt x="1164" y="120"/>
                  </a:lnTo>
                  <a:lnTo>
                    <a:pt x="1176" y="84"/>
                  </a:lnTo>
                  <a:lnTo>
                    <a:pt x="1188" y="48"/>
                  </a:lnTo>
                </a:path>
              </a:pathLst>
            </a:custGeom>
            <a:noFill/>
            <a:ln w="1270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091" name="Freeform 17"/>
            <p:cNvSpPr>
              <a:spLocks/>
            </p:cNvSpPr>
            <p:nvPr/>
          </p:nvSpPr>
          <p:spPr bwMode="auto">
            <a:xfrm>
              <a:off x="3168" y="1644"/>
              <a:ext cx="1189" cy="217"/>
            </a:xfrm>
            <a:custGeom>
              <a:avLst/>
              <a:gdLst>
                <a:gd name="T0" fmla="*/ 0 w 1189"/>
                <a:gd name="T1" fmla="*/ 180 h 217"/>
                <a:gd name="T2" fmla="*/ 12 w 1189"/>
                <a:gd name="T3" fmla="*/ 144 h 217"/>
                <a:gd name="T4" fmla="*/ 24 w 1189"/>
                <a:gd name="T5" fmla="*/ 108 h 217"/>
                <a:gd name="T6" fmla="*/ 48 w 1189"/>
                <a:gd name="T7" fmla="*/ 72 h 217"/>
                <a:gd name="T8" fmla="*/ 72 w 1189"/>
                <a:gd name="T9" fmla="*/ 36 h 217"/>
                <a:gd name="T10" fmla="*/ 108 w 1189"/>
                <a:gd name="T11" fmla="*/ 12 h 217"/>
                <a:gd name="T12" fmla="*/ 144 w 1189"/>
                <a:gd name="T13" fmla="*/ 0 h 217"/>
                <a:gd name="T14" fmla="*/ 180 w 1189"/>
                <a:gd name="T15" fmla="*/ 24 h 217"/>
                <a:gd name="T16" fmla="*/ 216 w 1189"/>
                <a:gd name="T17" fmla="*/ 60 h 217"/>
                <a:gd name="T18" fmla="*/ 252 w 1189"/>
                <a:gd name="T19" fmla="*/ 84 h 217"/>
                <a:gd name="T20" fmla="*/ 264 w 1189"/>
                <a:gd name="T21" fmla="*/ 120 h 217"/>
                <a:gd name="T22" fmla="*/ 288 w 1189"/>
                <a:gd name="T23" fmla="*/ 156 h 217"/>
                <a:gd name="T24" fmla="*/ 324 w 1189"/>
                <a:gd name="T25" fmla="*/ 180 h 217"/>
                <a:gd name="T26" fmla="*/ 360 w 1189"/>
                <a:gd name="T27" fmla="*/ 192 h 217"/>
                <a:gd name="T28" fmla="*/ 396 w 1189"/>
                <a:gd name="T29" fmla="*/ 168 h 217"/>
                <a:gd name="T30" fmla="*/ 420 w 1189"/>
                <a:gd name="T31" fmla="*/ 132 h 217"/>
                <a:gd name="T32" fmla="*/ 444 w 1189"/>
                <a:gd name="T33" fmla="*/ 96 h 217"/>
                <a:gd name="T34" fmla="*/ 456 w 1189"/>
                <a:gd name="T35" fmla="*/ 60 h 217"/>
                <a:gd name="T36" fmla="*/ 480 w 1189"/>
                <a:gd name="T37" fmla="*/ 24 h 217"/>
                <a:gd name="T38" fmla="*/ 516 w 1189"/>
                <a:gd name="T39" fmla="*/ 0 h 217"/>
                <a:gd name="T40" fmla="*/ 552 w 1189"/>
                <a:gd name="T41" fmla="*/ 0 h 217"/>
                <a:gd name="T42" fmla="*/ 588 w 1189"/>
                <a:gd name="T43" fmla="*/ 0 h 217"/>
                <a:gd name="T44" fmla="*/ 612 w 1189"/>
                <a:gd name="T45" fmla="*/ 36 h 217"/>
                <a:gd name="T46" fmla="*/ 648 w 1189"/>
                <a:gd name="T47" fmla="*/ 72 h 217"/>
                <a:gd name="T48" fmla="*/ 660 w 1189"/>
                <a:gd name="T49" fmla="*/ 108 h 217"/>
                <a:gd name="T50" fmla="*/ 684 w 1189"/>
                <a:gd name="T51" fmla="*/ 144 h 217"/>
                <a:gd name="T52" fmla="*/ 708 w 1189"/>
                <a:gd name="T53" fmla="*/ 180 h 217"/>
                <a:gd name="T54" fmla="*/ 744 w 1189"/>
                <a:gd name="T55" fmla="*/ 204 h 217"/>
                <a:gd name="T56" fmla="*/ 780 w 1189"/>
                <a:gd name="T57" fmla="*/ 192 h 217"/>
                <a:gd name="T58" fmla="*/ 792 w 1189"/>
                <a:gd name="T59" fmla="*/ 156 h 217"/>
                <a:gd name="T60" fmla="*/ 816 w 1189"/>
                <a:gd name="T61" fmla="*/ 120 h 217"/>
                <a:gd name="T62" fmla="*/ 828 w 1189"/>
                <a:gd name="T63" fmla="*/ 84 h 217"/>
                <a:gd name="T64" fmla="*/ 840 w 1189"/>
                <a:gd name="T65" fmla="*/ 48 h 217"/>
                <a:gd name="T66" fmla="*/ 828 w 1189"/>
                <a:gd name="T67" fmla="*/ 12 h 217"/>
                <a:gd name="T68" fmla="*/ 864 w 1189"/>
                <a:gd name="T69" fmla="*/ 12 h 217"/>
                <a:gd name="T70" fmla="*/ 900 w 1189"/>
                <a:gd name="T71" fmla="*/ 12 h 217"/>
                <a:gd name="T72" fmla="*/ 936 w 1189"/>
                <a:gd name="T73" fmla="*/ 12 h 217"/>
                <a:gd name="T74" fmla="*/ 972 w 1189"/>
                <a:gd name="T75" fmla="*/ 24 h 217"/>
                <a:gd name="T76" fmla="*/ 984 w 1189"/>
                <a:gd name="T77" fmla="*/ 60 h 217"/>
                <a:gd name="T78" fmla="*/ 1020 w 1189"/>
                <a:gd name="T79" fmla="*/ 96 h 217"/>
                <a:gd name="T80" fmla="*/ 1032 w 1189"/>
                <a:gd name="T81" fmla="*/ 132 h 217"/>
                <a:gd name="T82" fmla="*/ 1056 w 1189"/>
                <a:gd name="T83" fmla="*/ 168 h 217"/>
                <a:gd name="T84" fmla="*/ 1068 w 1189"/>
                <a:gd name="T85" fmla="*/ 204 h 217"/>
                <a:gd name="T86" fmla="*/ 1104 w 1189"/>
                <a:gd name="T87" fmla="*/ 216 h 217"/>
                <a:gd name="T88" fmla="*/ 1140 w 1189"/>
                <a:gd name="T89" fmla="*/ 192 h 217"/>
                <a:gd name="T90" fmla="*/ 1152 w 1189"/>
                <a:gd name="T91" fmla="*/ 156 h 217"/>
                <a:gd name="T92" fmla="*/ 1164 w 1189"/>
                <a:gd name="T93" fmla="*/ 120 h 217"/>
                <a:gd name="T94" fmla="*/ 1176 w 1189"/>
                <a:gd name="T95" fmla="*/ 84 h 217"/>
                <a:gd name="T96" fmla="*/ 1188 w 1189"/>
                <a:gd name="T97" fmla="*/ 48 h 2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9"/>
                <a:gd name="T148" fmla="*/ 0 h 217"/>
                <a:gd name="T149" fmla="*/ 1189 w 1189"/>
                <a:gd name="T150" fmla="*/ 217 h 2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9" h="217">
                  <a:moveTo>
                    <a:pt x="0" y="180"/>
                  </a:moveTo>
                  <a:lnTo>
                    <a:pt x="12" y="144"/>
                  </a:lnTo>
                  <a:lnTo>
                    <a:pt x="24" y="108"/>
                  </a:lnTo>
                  <a:lnTo>
                    <a:pt x="48" y="72"/>
                  </a:lnTo>
                  <a:lnTo>
                    <a:pt x="72" y="36"/>
                  </a:lnTo>
                  <a:lnTo>
                    <a:pt x="108" y="12"/>
                  </a:lnTo>
                  <a:lnTo>
                    <a:pt x="144" y="0"/>
                  </a:lnTo>
                  <a:lnTo>
                    <a:pt x="180" y="24"/>
                  </a:lnTo>
                  <a:lnTo>
                    <a:pt x="216" y="60"/>
                  </a:lnTo>
                  <a:lnTo>
                    <a:pt x="252" y="84"/>
                  </a:lnTo>
                  <a:lnTo>
                    <a:pt x="264" y="120"/>
                  </a:lnTo>
                  <a:lnTo>
                    <a:pt x="288" y="156"/>
                  </a:lnTo>
                  <a:lnTo>
                    <a:pt x="324" y="180"/>
                  </a:lnTo>
                  <a:lnTo>
                    <a:pt x="360" y="192"/>
                  </a:lnTo>
                  <a:lnTo>
                    <a:pt x="396" y="168"/>
                  </a:lnTo>
                  <a:lnTo>
                    <a:pt x="420" y="132"/>
                  </a:lnTo>
                  <a:lnTo>
                    <a:pt x="444" y="96"/>
                  </a:lnTo>
                  <a:lnTo>
                    <a:pt x="456" y="60"/>
                  </a:lnTo>
                  <a:lnTo>
                    <a:pt x="480" y="24"/>
                  </a:lnTo>
                  <a:lnTo>
                    <a:pt x="516" y="0"/>
                  </a:lnTo>
                  <a:lnTo>
                    <a:pt x="552" y="0"/>
                  </a:lnTo>
                  <a:lnTo>
                    <a:pt x="588" y="0"/>
                  </a:lnTo>
                  <a:lnTo>
                    <a:pt x="612" y="36"/>
                  </a:lnTo>
                  <a:lnTo>
                    <a:pt x="648" y="72"/>
                  </a:lnTo>
                  <a:lnTo>
                    <a:pt x="660" y="108"/>
                  </a:lnTo>
                  <a:lnTo>
                    <a:pt x="684" y="144"/>
                  </a:lnTo>
                  <a:lnTo>
                    <a:pt x="708" y="180"/>
                  </a:lnTo>
                  <a:lnTo>
                    <a:pt x="744" y="204"/>
                  </a:lnTo>
                  <a:lnTo>
                    <a:pt x="780" y="192"/>
                  </a:lnTo>
                  <a:lnTo>
                    <a:pt x="792" y="156"/>
                  </a:lnTo>
                  <a:lnTo>
                    <a:pt x="816" y="120"/>
                  </a:lnTo>
                  <a:lnTo>
                    <a:pt x="828" y="84"/>
                  </a:lnTo>
                  <a:lnTo>
                    <a:pt x="840" y="48"/>
                  </a:lnTo>
                  <a:lnTo>
                    <a:pt x="828" y="12"/>
                  </a:lnTo>
                  <a:lnTo>
                    <a:pt x="864" y="12"/>
                  </a:lnTo>
                  <a:lnTo>
                    <a:pt x="900" y="12"/>
                  </a:lnTo>
                  <a:lnTo>
                    <a:pt x="936" y="12"/>
                  </a:lnTo>
                  <a:lnTo>
                    <a:pt x="972" y="24"/>
                  </a:lnTo>
                  <a:lnTo>
                    <a:pt x="984" y="60"/>
                  </a:lnTo>
                  <a:lnTo>
                    <a:pt x="1020" y="96"/>
                  </a:lnTo>
                  <a:lnTo>
                    <a:pt x="1032" y="132"/>
                  </a:lnTo>
                  <a:lnTo>
                    <a:pt x="1056" y="168"/>
                  </a:lnTo>
                  <a:lnTo>
                    <a:pt x="1068" y="204"/>
                  </a:lnTo>
                  <a:lnTo>
                    <a:pt x="1104" y="216"/>
                  </a:lnTo>
                  <a:lnTo>
                    <a:pt x="1140" y="192"/>
                  </a:lnTo>
                  <a:lnTo>
                    <a:pt x="1152" y="156"/>
                  </a:lnTo>
                  <a:lnTo>
                    <a:pt x="1164" y="120"/>
                  </a:lnTo>
                  <a:lnTo>
                    <a:pt x="1176" y="84"/>
                  </a:lnTo>
                  <a:lnTo>
                    <a:pt x="1188" y="48"/>
                  </a:lnTo>
                </a:path>
              </a:pathLst>
            </a:custGeom>
            <a:noFill/>
            <a:ln w="12700" cap="rnd">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092" name="Rectangle 18"/>
            <p:cNvSpPr>
              <a:spLocks noChangeArrowheads="1"/>
            </p:cNvSpPr>
            <p:nvPr/>
          </p:nvSpPr>
          <p:spPr bwMode="auto">
            <a:xfrm>
              <a:off x="3639" y="1364"/>
              <a:ext cx="46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b="1"/>
                <a:t>DNA</a:t>
              </a:r>
            </a:p>
          </p:txBody>
        </p:sp>
        <p:sp>
          <p:nvSpPr>
            <p:cNvPr id="131093" name="Line 19"/>
            <p:cNvSpPr>
              <a:spLocks noChangeShapeType="1"/>
            </p:cNvSpPr>
            <p:nvPr/>
          </p:nvSpPr>
          <p:spPr bwMode="auto">
            <a:xfrm>
              <a:off x="3696" y="1832"/>
              <a:ext cx="0" cy="32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1094" name="Freeform 20"/>
            <p:cNvSpPr>
              <a:spLocks/>
            </p:cNvSpPr>
            <p:nvPr/>
          </p:nvSpPr>
          <p:spPr bwMode="auto">
            <a:xfrm>
              <a:off x="3060" y="2208"/>
              <a:ext cx="1501" cy="157"/>
            </a:xfrm>
            <a:custGeom>
              <a:avLst/>
              <a:gdLst>
                <a:gd name="T0" fmla="*/ 12 w 1501"/>
                <a:gd name="T1" fmla="*/ 96 h 157"/>
                <a:gd name="T2" fmla="*/ 0 w 1501"/>
                <a:gd name="T3" fmla="*/ 60 h 157"/>
                <a:gd name="T4" fmla="*/ 36 w 1501"/>
                <a:gd name="T5" fmla="*/ 48 h 157"/>
                <a:gd name="T6" fmla="*/ 72 w 1501"/>
                <a:gd name="T7" fmla="*/ 36 h 157"/>
                <a:gd name="T8" fmla="*/ 108 w 1501"/>
                <a:gd name="T9" fmla="*/ 36 h 157"/>
                <a:gd name="T10" fmla="*/ 144 w 1501"/>
                <a:gd name="T11" fmla="*/ 36 h 157"/>
                <a:gd name="T12" fmla="*/ 180 w 1501"/>
                <a:gd name="T13" fmla="*/ 36 h 157"/>
                <a:gd name="T14" fmla="*/ 216 w 1501"/>
                <a:gd name="T15" fmla="*/ 48 h 157"/>
                <a:gd name="T16" fmla="*/ 252 w 1501"/>
                <a:gd name="T17" fmla="*/ 60 h 157"/>
                <a:gd name="T18" fmla="*/ 288 w 1501"/>
                <a:gd name="T19" fmla="*/ 60 h 157"/>
                <a:gd name="T20" fmla="*/ 324 w 1501"/>
                <a:gd name="T21" fmla="*/ 72 h 157"/>
                <a:gd name="T22" fmla="*/ 360 w 1501"/>
                <a:gd name="T23" fmla="*/ 84 h 157"/>
                <a:gd name="T24" fmla="*/ 396 w 1501"/>
                <a:gd name="T25" fmla="*/ 108 h 157"/>
                <a:gd name="T26" fmla="*/ 432 w 1501"/>
                <a:gd name="T27" fmla="*/ 120 h 157"/>
                <a:gd name="T28" fmla="*/ 468 w 1501"/>
                <a:gd name="T29" fmla="*/ 144 h 157"/>
                <a:gd name="T30" fmla="*/ 504 w 1501"/>
                <a:gd name="T31" fmla="*/ 144 h 157"/>
                <a:gd name="T32" fmla="*/ 540 w 1501"/>
                <a:gd name="T33" fmla="*/ 156 h 157"/>
                <a:gd name="T34" fmla="*/ 576 w 1501"/>
                <a:gd name="T35" fmla="*/ 156 h 157"/>
                <a:gd name="T36" fmla="*/ 612 w 1501"/>
                <a:gd name="T37" fmla="*/ 156 h 157"/>
                <a:gd name="T38" fmla="*/ 648 w 1501"/>
                <a:gd name="T39" fmla="*/ 132 h 157"/>
                <a:gd name="T40" fmla="*/ 684 w 1501"/>
                <a:gd name="T41" fmla="*/ 120 h 157"/>
                <a:gd name="T42" fmla="*/ 720 w 1501"/>
                <a:gd name="T43" fmla="*/ 96 h 157"/>
                <a:gd name="T44" fmla="*/ 744 w 1501"/>
                <a:gd name="T45" fmla="*/ 60 h 157"/>
                <a:gd name="T46" fmla="*/ 780 w 1501"/>
                <a:gd name="T47" fmla="*/ 36 h 157"/>
                <a:gd name="T48" fmla="*/ 816 w 1501"/>
                <a:gd name="T49" fmla="*/ 12 h 157"/>
                <a:gd name="T50" fmla="*/ 852 w 1501"/>
                <a:gd name="T51" fmla="*/ 0 h 157"/>
                <a:gd name="T52" fmla="*/ 888 w 1501"/>
                <a:gd name="T53" fmla="*/ 0 h 157"/>
                <a:gd name="T54" fmla="*/ 924 w 1501"/>
                <a:gd name="T55" fmla="*/ 0 h 157"/>
                <a:gd name="T56" fmla="*/ 960 w 1501"/>
                <a:gd name="T57" fmla="*/ 0 h 157"/>
                <a:gd name="T58" fmla="*/ 996 w 1501"/>
                <a:gd name="T59" fmla="*/ 0 h 157"/>
                <a:gd name="T60" fmla="*/ 1032 w 1501"/>
                <a:gd name="T61" fmla="*/ 12 h 157"/>
                <a:gd name="T62" fmla="*/ 1068 w 1501"/>
                <a:gd name="T63" fmla="*/ 24 h 157"/>
                <a:gd name="T64" fmla="*/ 1104 w 1501"/>
                <a:gd name="T65" fmla="*/ 48 h 157"/>
                <a:gd name="T66" fmla="*/ 1140 w 1501"/>
                <a:gd name="T67" fmla="*/ 60 h 157"/>
                <a:gd name="T68" fmla="*/ 1176 w 1501"/>
                <a:gd name="T69" fmla="*/ 72 h 157"/>
                <a:gd name="T70" fmla="*/ 1212 w 1501"/>
                <a:gd name="T71" fmla="*/ 96 h 157"/>
                <a:gd name="T72" fmla="*/ 1248 w 1501"/>
                <a:gd name="T73" fmla="*/ 108 h 157"/>
                <a:gd name="T74" fmla="*/ 1284 w 1501"/>
                <a:gd name="T75" fmla="*/ 120 h 157"/>
                <a:gd name="T76" fmla="*/ 1320 w 1501"/>
                <a:gd name="T77" fmla="*/ 132 h 157"/>
                <a:gd name="T78" fmla="*/ 1356 w 1501"/>
                <a:gd name="T79" fmla="*/ 132 h 157"/>
                <a:gd name="T80" fmla="*/ 1392 w 1501"/>
                <a:gd name="T81" fmla="*/ 120 h 157"/>
                <a:gd name="T82" fmla="*/ 1428 w 1501"/>
                <a:gd name="T83" fmla="*/ 96 h 157"/>
                <a:gd name="T84" fmla="*/ 1464 w 1501"/>
                <a:gd name="T85" fmla="*/ 60 h 157"/>
                <a:gd name="T86" fmla="*/ 1500 w 1501"/>
                <a:gd name="T87" fmla="*/ 48 h 1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01"/>
                <a:gd name="T133" fmla="*/ 0 h 157"/>
                <a:gd name="T134" fmla="*/ 1501 w 1501"/>
                <a:gd name="T135" fmla="*/ 157 h 1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01" h="157">
                  <a:moveTo>
                    <a:pt x="12" y="96"/>
                  </a:moveTo>
                  <a:lnTo>
                    <a:pt x="0" y="60"/>
                  </a:lnTo>
                  <a:lnTo>
                    <a:pt x="36" y="48"/>
                  </a:lnTo>
                  <a:lnTo>
                    <a:pt x="72" y="36"/>
                  </a:lnTo>
                  <a:lnTo>
                    <a:pt x="108" y="36"/>
                  </a:lnTo>
                  <a:lnTo>
                    <a:pt x="144" y="36"/>
                  </a:lnTo>
                  <a:lnTo>
                    <a:pt x="180" y="36"/>
                  </a:lnTo>
                  <a:lnTo>
                    <a:pt x="216" y="48"/>
                  </a:lnTo>
                  <a:lnTo>
                    <a:pt x="252" y="60"/>
                  </a:lnTo>
                  <a:lnTo>
                    <a:pt x="288" y="60"/>
                  </a:lnTo>
                  <a:lnTo>
                    <a:pt x="324" y="72"/>
                  </a:lnTo>
                  <a:lnTo>
                    <a:pt x="360" y="84"/>
                  </a:lnTo>
                  <a:lnTo>
                    <a:pt x="396" y="108"/>
                  </a:lnTo>
                  <a:lnTo>
                    <a:pt x="432" y="120"/>
                  </a:lnTo>
                  <a:lnTo>
                    <a:pt x="468" y="144"/>
                  </a:lnTo>
                  <a:lnTo>
                    <a:pt x="504" y="144"/>
                  </a:lnTo>
                  <a:lnTo>
                    <a:pt x="540" y="156"/>
                  </a:lnTo>
                  <a:lnTo>
                    <a:pt x="576" y="156"/>
                  </a:lnTo>
                  <a:lnTo>
                    <a:pt x="612" y="156"/>
                  </a:lnTo>
                  <a:lnTo>
                    <a:pt x="648" y="132"/>
                  </a:lnTo>
                  <a:lnTo>
                    <a:pt x="684" y="120"/>
                  </a:lnTo>
                  <a:lnTo>
                    <a:pt x="720" y="96"/>
                  </a:lnTo>
                  <a:lnTo>
                    <a:pt x="744" y="60"/>
                  </a:lnTo>
                  <a:lnTo>
                    <a:pt x="780" y="36"/>
                  </a:lnTo>
                  <a:lnTo>
                    <a:pt x="816" y="12"/>
                  </a:lnTo>
                  <a:lnTo>
                    <a:pt x="852" y="0"/>
                  </a:lnTo>
                  <a:lnTo>
                    <a:pt x="888" y="0"/>
                  </a:lnTo>
                  <a:lnTo>
                    <a:pt x="924" y="0"/>
                  </a:lnTo>
                  <a:lnTo>
                    <a:pt x="960" y="0"/>
                  </a:lnTo>
                  <a:lnTo>
                    <a:pt x="996" y="0"/>
                  </a:lnTo>
                  <a:lnTo>
                    <a:pt x="1032" y="12"/>
                  </a:lnTo>
                  <a:lnTo>
                    <a:pt x="1068" y="24"/>
                  </a:lnTo>
                  <a:lnTo>
                    <a:pt x="1104" y="48"/>
                  </a:lnTo>
                  <a:lnTo>
                    <a:pt x="1140" y="60"/>
                  </a:lnTo>
                  <a:lnTo>
                    <a:pt x="1176" y="72"/>
                  </a:lnTo>
                  <a:lnTo>
                    <a:pt x="1212" y="96"/>
                  </a:lnTo>
                  <a:lnTo>
                    <a:pt x="1248" y="108"/>
                  </a:lnTo>
                  <a:lnTo>
                    <a:pt x="1284" y="120"/>
                  </a:lnTo>
                  <a:lnTo>
                    <a:pt x="1320" y="132"/>
                  </a:lnTo>
                  <a:lnTo>
                    <a:pt x="1356" y="132"/>
                  </a:lnTo>
                  <a:lnTo>
                    <a:pt x="1392" y="120"/>
                  </a:lnTo>
                  <a:lnTo>
                    <a:pt x="1428" y="96"/>
                  </a:lnTo>
                  <a:lnTo>
                    <a:pt x="1464" y="60"/>
                  </a:lnTo>
                  <a:lnTo>
                    <a:pt x="1500" y="48"/>
                  </a:lnTo>
                </a:path>
              </a:pathLst>
            </a:custGeom>
            <a:noFill/>
            <a:ln w="25400" cap="rnd">
              <a:solidFill>
                <a:srgbClr val="B5006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095" name="Freeform 22"/>
            <p:cNvSpPr>
              <a:spLocks/>
            </p:cNvSpPr>
            <p:nvPr/>
          </p:nvSpPr>
          <p:spPr bwMode="auto">
            <a:xfrm>
              <a:off x="3216" y="2856"/>
              <a:ext cx="1093" cy="73"/>
            </a:xfrm>
            <a:custGeom>
              <a:avLst/>
              <a:gdLst>
                <a:gd name="T0" fmla="*/ 0 w 1093"/>
                <a:gd name="T1" fmla="*/ 24 h 73"/>
                <a:gd name="T2" fmla="*/ 36 w 1093"/>
                <a:gd name="T3" fmla="*/ 24 h 73"/>
                <a:gd name="T4" fmla="*/ 72 w 1093"/>
                <a:gd name="T5" fmla="*/ 36 h 73"/>
                <a:gd name="T6" fmla="*/ 120 w 1093"/>
                <a:gd name="T7" fmla="*/ 36 h 73"/>
                <a:gd name="T8" fmla="*/ 156 w 1093"/>
                <a:gd name="T9" fmla="*/ 36 h 73"/>
                <a:gd name="T10" fmla="*/ 192 w 1093"/>
                <a:gd name="T11" fmla="*/ 12 h 73"/>
                <a:gd name="T12" fmla="*/ 228 w 1093"/>
                <a:gd name="T13" fmla="*/ 12 h 73"/>
                <a:gd name="T14" fmla="*/ 264 w 1093"/>
                <a:gd name="T15" fmla="*/ 0 h 73"/>
                <a:gd name="T16" fmla="*/ 300 w 1093"/>
                <a:gd name="T17" fmla="*/ 0 h 73"/>
                <a:gd name="T18" fmla="*/ 336 w 1093"/>
                <a:gd name="T19" fmla="*/ 0 h 73"/>
                <a:gd name="T20" fmla="*/ 372 w 1093"/>
                <a:gd name="T21" fmla="*/ 0 h 73"/>
                <a:gd name="T22" fmla="*/ 408 w 1093"/>
                <a:gd name="T23" fmla="*/ 24 h 73"/>
                <a:gd name="T24" fmla="*/ 444 w 1093"/>
                <a:gd name="T25" fmla="*/ 36 h 73"/>
                <a:gd name="T26" fmla="*/ 480 w 1093"/>
                <a:gd name="T27" fmla="*/ 60 h 73"/>
                <a:gd name="T28" fmla="*/ 516 w 1093"/>
                <a:gd name="T29" fmla="*/ 60 h 73"/>
                <a:gd name="T30" fmla="*/ 564 w 1093"/>
                <a:gd name="T31" fmla="*/ 72 h 73"/>
                <a:gd name="T32" fmla="*/ 600 w 1093"/>
                <a:gd name="T33" fmla="*/ 72 h 73"/>
                <a:gd name="T34" fmla="*/ 636 w 1093"/>
                <a:gd name="T35" fmla="*/ 72 h 73"/>
                <a:gd name="T36" fmla="*/ 672 w 1093"/>
                <a:gd name="T37" fmla="*/ 72 h 73"/>
                <a:gd name="T38" fmla="*/ 708 w 1093"/>
                <a:gd name="T39" fmla="*/ 60 h 73"/>
                <a:gd name="T40" fmla="*/ 744 w 1093"/>
                <a:gd name="T41" fmla="*/ 36 h 73"/>
                <a:gd name="T42" fmla="*/ 780 w 1093"/>
                <a:gd name="T43" fmla="*/ 24 h 73"/>
                <a:gd name="T44" fmla="*/ 816 w 1093"/>
                <a:gd name="T45" fmla="*/ 12 h 73"/>
                <a:gd name="T46" fmla="*/ 864 w 1093"/>
                <a:gd name="T47" fmla="*/ 12 h 73"/>
                <a:gd name="T48" fmla="*/ 900 w 1093"/>
                <a:gd name="T49" fmla="*/ 12 h 73"/>
                <a:gd name="T50" fmla="*/ 948 w 1093"/>
                <a:gd name="T51" fmla="*/ 12 h 73"/>
                <a:gd name="T52" fmla="*/ 984 w 1093"/>
                <a:gd name="T53" fmla="*/ 12 h 73"/>
                <a:gd name="T54" fmla="*/ 1020 w 1093"/>
                <a:gd name="T55" fmla="*/ 12 h 73"/>
                <a:gd name="T56" fmla="*/ 1056 w 1093"/>
                <a:gd name="T57" fmla="*/ 12 h 73"/>
                <a:gd name="T58" fmla="*/ 1092 w 1093"/>
                <a:gd name="T59" fmla="*/ 12 h 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3"/>
                <a:gd name="T91" fmla="*/ 0 h 73"/>
                <a:gd name="T92" fmla="*/ 1093 w 1093"/>
                <a:gd name="T93" fmla="*/ 73 h 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3" h="73">
                  <a:moveTo>
                    <a:pt x="0" y="24"/>
                  </a:moveTo>
                  <a:lnTo>
                    <a:pt x="36" y="24"/>
                  </a:lnTo>
                  <a:lnTo>
                    <a:pt x="72" y="36"/>
                  </a:lnTo>
                  <a:lnTo>
                    <a:pt x="120" y="36"/>
                  </a:lnTo>
                  <a:lnTo>
                    <a:pt x="156" y="36"/>
                  </a:lnTo>
                  <a:lnTo>
                    <a:pt x="192" y="12"/>
                  </a:lnTo>
                  <a:lnTo>
                    <a:pt x="228" y="12"/>
                  </a:lnTo>
                  <a:lnTo>
                    <a:pt x="264" y="0"/>
                  </a:lnTo>
                  <a:lnTo>
                    <a:pt x="300" y="0"/>
                  </a:lnTo>
                  <a:lnTo>
                    <a:pt x="336" y="0"/>
                  </a:lnTo>
                  <a:lnTo>
                    <a:pt x="372" y="0"/>
                  </a:lnTo>
                  <a:lnTo>
                    <a:pt x="408" y="24"/>
                  </a:lnTo>
                  <a:lnTo>
                    <a:pt x="444" y="36"/>
                  </a:lnTo>
                  <a:lnTo>
                    <a:pt x="480" y="60"/>
                  </a:lnTo>
                  <a:lnTo>
                    <a:pt x="516" y="60"/>
                  </a:lnTo>
                  <a:lnTo>
                    <a:pt x="564" y="72"/>
                  </a:lnTo>
                  <a:lnTo>
                    <a:pt x="600" y="72"/>
                  </a:lnTo>
                  <a:lnTo>
                    <a:pt x="636" y="72"/>
                  </a:lnTo>
                  <a:lnTo>
                    <a:pt x="672" y="72"/>
                  </a:lnTo>
                  <a:lnTo>
                    <a:pt x="708" y="60"/>
                  </a:lnTo>
                  <a:lnTo>
                    <a:pt x="744" y="36"/>
                  </a:lnTo>
                  <a:lnTo>
                    <a:pt x="780" y="24"/>
                  </a:lnTo>
                  <a:lnTo>
                    <a:pt x="816" y="12"/>
                  </a:lnTo>
                  <a:lnTo>
                    <a:pt x="864" y="12"/>
                  </a:lnTo>
                  <a:lnTo>
                    <a:pt x="900" y="12"/>
                  </a:lnTo>
                  <a:lnTo>
                    <a:pt x="948" y="12"/>
                  </a:lnTo>
                  <a:lnTo>
                    <a:pt x="984" y="12"/>
                  </a:lnTo>
                  <a:lnTo>
                    <a:pt x="1020" y="12"/>
                  </a:lnTo>
                  <a:lnTo>
                    <a:pt x="1056" y="12"/>
                  </a:lnTo>
                  <a:lnTo>
                    <a:pt x="1092" y="12"/>
                  </a:lnTo>
                </a:path>
              </a:pathLst>
            </a:custGeom>
            <a:noFill/>
            <a:ln w="25400" cap="rnd">
              <a:solidFill>
                <a:srgbClr val="6E00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096" name="Line 23"/>
            <p:cNvSpPr>
              <a:spLocks noChangeShapeType="1"/>
            </p:cNvSpPr>
            <p:nvPr/>
          </p:nvSpPr>
          <p:spPr bwMode="auto">
            <a:xfrm>
              <a:off x="3696" y="2456"/>
              <a:ext cx="0" cy="32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1097" name="Rectangle 24"/>
            <p:cNvSpPr>
              <a:spLocks noChangeArrowheads="1"/>
            </p:cNvSpPr>
            <p:nvPr/>
          </p:nvSpPr>
          <p:spPr bwMode="auto">
            <a:xfrm>
              <a:off x="3783" y="2660"/>
              <a:ext cx="60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b="1"/>
                <a:t>mRNA</a:t>
              </a:r>
            </a:p>
          </p:txBody>
        </p:sp>
        <p:sp>
          <p:nvSpPr>
            <p:cNvPr id="131098" name="Line 25"/>
            <p:cNvSpPr>
              <a:spLocks noChangeShapeType="1"/>
            </p:cNvSpPr>
            <p:nvPr/>
          </p:nvSpPr>
          <p:spPr bwMode="auto">
            <a:xfrm>
              <a:off x="3696" y="3032"/>
              <a:ext cx="0" cy="32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1099" name="Freeform 26"/>
            <p:cNvSpPr>
              <a:spLocks/>
            </p:cNvSpPr>
            <p:nvPr/>
          </p:nvSpPr>
          <p:spPr bwMode="auto">
            <a:xfrm>
              <a:off x="3804" y="3408"/>
              <a:ext cx="301" cy="217"/>
            </a:xfrm>
            <a:custGeom>
              <a:avLst/>
              <a:gdLst>
                <a:gd name="T0" fmla="*/ 36 w 301"/>
                <a:gd name="T1" fmla="*/ 192 h 217"/>
                <a:gd name="T2" fmla="*/ 72 w 301"/>
                <a:gd name="T3" fmla="*/ 216 h 217"/>
                <a:gd name="T4" fmla="*/ 108 w 301"/>
                <a:gd name="T5" fmla="*/ 216 h 217"/>
                <a:gd name="T6" fmla="*/ 144 w 301"/>
                <a:gd name="T7" fmla="*/ 216 h 217"/>
                <a:gd name="T8" fmla="*/ 180 w 301"/>
                <a:gd name="T9" fmla="*/ 216 h 217"/>
                <a:gd name="T10" fmla="*/ 216 w 301"/>
                <a:gd name="T11" fmla="*/ 216 h 217"/>
                <a:gd name="T12" fmla="*/ 252 w 301"/>
                <a:gd name="T13" fmla="*/ 216 h 217"/>
                <a:gd name="T14" fmla="*/ 288 w 301"/>
                <a:gd name="T15" fmla="*/ 216 h 217"/>
                <a:gd name="T16" fmla="*/ 300 w 301"/>
                <a:gd name="T17" fmla="*/ 180 h 217"/>
                <a:gd name="T18" fmla="*/ 300 w 301"/>
                <a:gd name="T19" fmla="*/ 144 h 217"/>
                <a:gd name="T20" fmla="*/ 300 w 301"/>
                <a:gd name="T21" fmla="*/ 108 h 217"/>
                <a:gd name="T22" fmla="*/ 276 w 301"/>
                <a:gd name="T23" fmla="*/ 72 h 217"/>
                <a:gd name="T24" fmla="*/ 240 w 301"/>
                <a:gd name="T25" fmla="*/ 48 h 217"/>
                <a:gd name="T26" fmla="*/ 204 w 301"/>
                <a:gd name="T27" fmla="*/ 24 h 217"/>
                <a:gd name="T28" fmla="*/ 168 w 301"/>
                <a:gd name="T29" fmla="*/ 12 h 217"/>
                <a:gd name="T30" fmla="*/ 132 w 301"/>
                <a:gd name="T31" fmla="*/ 0 h 217"/>
                <a:gd name="T32" fmla="*/ 96 w 301"/>
                <a:gd name="T33" fmla="*/ 12 h 217"/>
                <a:gd name="T34" fmla="*/ 60 w 301"/>
                <a:gd name="T35" fmla="*/ 24 h 217"/>
                <a:gd name="T36" fmla="*/ 24 w 301"/>
                <a:gd name="T37" fmla="*/ 60 h 217"/>
                <a:gd name="T38" fmla="*/ 0 w 301"/>
                <a:gd name="T39" fmla="*/ 96 h 217"/>
                <a:gd name="T40" fmla="*/ 0 w 301"/>
                <a:gd name="T41" fmla="*/ 132 h 217"/>
                <a:gd name="T42" fmla="*/ 0 w 301"/>
                <a:gd name="T43" fmla="*/ 168 h 217"/>
                <a:gd name="T44" fmla="*/ 12 w 301"/>
                <a:gd name="T45" fmla="*/ 204 h 217"/>
                <a:gd name="T46" fmla="*/ 48 w 301"/>
                <a:gd name="T47" fmla="*/ 216 h 217"/>
                <a:gd name="T48" fmla="*/ 84 w 301"/>
                <a:gd name="T49" fmla="*/ 216 h 217"/>
                <a:gd name="T50" fmla="*/ 36 w 301"/>
                <a:gd name="T51" fmla="*/ 192 h 2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1"/>
                <a:gd name="T79" fmla="*/ 0 h 217"/>
                <a:gd name="T80" fmla="*/ 301 w 301"/>
                <a:gd name="T81" fmla="*/ 217 h 2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1" h="217">
                  <a:moveTo>
                    <a:pt x="36" y="192"/>
                  </a:moveTo>
                  <a:lnTo>
                    <a:pt x="72" y="216"/>
                  </a:lnTo>
                  <a:lnTo>
                    <a:pt x="108" y="216"/>
                  </a:lnTo>
                  <a:lnTo>
                    <a:pt x="144" y="216"/>
                  </a:lnTo>
                  <a:lnTo>
                    <a:pt x="180" y="216"/>
                  </a:lnTo>
                  <a:lnTo>
                    <a:pt x="216" y="216"/>
                  </a:lnTo>
                  <a:lnTo>
                    <a:pt x="252" y="216"/>
                  </a:lnTo>
                  <a:lnTo>
                    <a:pt x="288" y="216"/>
                  </a:lnTo>
                  <a:lnTo>
                    <a:pt x="300" y="180"/>
                  </a:lnTo>
                  <a:lnTo>
                    <a:pt x="300" y="144"/>
                  </a:lnTo>
                  <a:lnTo>
                    <a:pt x="300" y="108"/>
                  </a:lnTo>
                  <a:lnTo>
                    <a:pt x="276" y="72"/>
                  </a:lnTo>
                  <a:lnTo>
                    <a:pt x="240" y="48"/>
                  </a:lnTo>
                  <a:lnTo>
                    <a:pt x="204" y="24"/>
                  </a:lnTo>
                  <a:lnTo>
                    <a:pt x="168" y="12"/>
                  </a:lnTo>
                  <a:lnTo>
                    <a:pt x="132" y="0"/>
                  </a:lnTo>
                  <a:lnTo>
                    <a:pt x="96" y="12"/>
                  </a:lnTo>
                  <a:lnTo>
                    <a:pt x="60" y="24"/>
                  </a:lnTo>
                  <a:lnTo>
                    <a:pt x="24" y="60"/>
                  </a:lnTo>
                  <a:lnTo>
                    <a:pt x="0" y="96"/>
                  </a:lnTo>
                  <a:lnTo>
                    <a:pt x="0" y="132"/>
                  </a:lnTo>
                  <a:lnTo>
                    <a:pt x="0" y="168"/>
                  </a:lnTo>
                  <a:lnTo>
                    <a:pt x="12" y="204"/>
                  </a:lnTo>
                  <a:lnTo>
                    <a:pt x="48" y="216"/>
                  </a:lnTo>
                  <a:lnTo>
                    <a:pt x="84" y="216"/>
                  </a:lnTo>
                  <a:lnTo>
                    <a:pt x="36" y="192"/>
                  </a:lnTo>
                </a:path>
              </a:pathLst>
            </a:custGeom>
            <a:solidFill>
              <a:schemeClr val="accent1"/>
            </a:solidFill>
            <a:ln w="12700" cap="rnd">
              <a:solidFill>
                <a:schemeClr val="tx1"/>
              </a:solidFill>
              <a:round/>
              <a:headEnd/>
              <a:tailEnd/>
            </a:ln>
          </p:spPr>
          <p:txBody>
            <a:bodyPr/>
            <a:lstStyle/>
            <a:p>
              <a:endParaRPr lang="en-US"/>
            </a:p>
          </p:txBody>
        </p:sp>
        <p:sp>
          <p:nvSpPr>
            <p:cNvPr id="131100" name="Freeform 27"/>
            <p:cNvSpPr>
              <a:spLocks/>
            </p:cNvSpPr>
            <p:nvPr/>
          </p:nvSpPr>
          <p:spPr bwMode="auto">
            <a:xfrm>
              <a:off x="3792" y="3600"/>
              <a:ext cx="313" cy="121"/>
            </a:xfrm>
            <a:custGeom>
              <a:avLst/>
              <a:gdLst>
                <a:gd name="T0" fmla="*/ 48 w 313"/>
                <a:gd name="T1" fmla="*/ 0 h 121"/>
                <a:gd name="T2" fmla="*/ 84 w 313"/>
                <a:gd name="T3" fmla="*/ 12 h 121"/>
                <a:gd name="T4" fmla="*/ 120 w 313"/>
                <a:gd name="T5" fmla="*/ 12 h 121"/>
                <a:gd name="T6" fmla="*/ 156 w 313"/>
                <a:gd name="T7" fmla="*/ 12 h 121"/>
                <a:gd name="T8" fmla="*/ 192 w 313"/>
                <a:gd name="T9" fmla="*/ 12 h 121"/>
                <a:gd name="T10" fmla="*/ 228 w 313"/>
                <a:gd name="T11" fmla="*/ 12 h 121"/>
                <a:gd name="T12" fmla="*/ 264 w 313"/>
                <a:gd name="T13" fmla="*/ 12 h 121"/>
                <a:gd name="T14" fmla="*/ 300 w 313"/>
                <a:gd name="T15" fmla="*/ 36 h 121"/>
                <a:gd name="T16" fmla="*/ 312 w 313"/>
                <a:gd name="T17" fmla="*/ 72 h 121"/>
                <a:gd name="T18" fmla="*/ 276 w 313"/>
                <a:gd name="T19" fmla="*/ 96 h 121"/>
                <a:gd name="T20" fmla="*/ 240 w 313"/>
                <a:gd name="T21" fmla="*/ 108 h 121"/>
                <a:gd name="T22" fmla="*/ 204 w 313"/>
                <a:gd name="T23" fmla="*/ 120 h 121"/>
                <a:gd name="T24" fmla="*/ 168 w 313"/>
                <a:gd name="T25" fmla="*/ 120 h 121"/>
                <a:gd name="T26" fmla="*/ 132 w 313"/>
                <a:gd name="T27" fmla="*/ 120 h 121"/>
                <a:gd name="T28" fmla="*/ 96 w 313"/>
                <a:gd name="T29" fmla="*/ 120 h 121"/>
                <a:gd name="T30" fmla="*/ 60 w 313"/>
                <a:gd name="T31" fmla="*/ 120 h 121"/>
                <a:gd name="T32" fmla="*/ 24 w 313"/>
                <a:gd name="T33" fmla="*/ 120 h 121"/>
                <a:gd name="T34" fmla="*/ 0 w 313"/>
                <a:gd name="T35" fmla="*/ 84 h 121"/>
                <a:gd name="T36" fmla="*/ 12 w 313"/>
                <a:gd name="T37" fmla="*/ 48 h 121"/>
                <a:gd name="T38" fmla="*/ 48 w 313"/>
                <a:gd name="T39" fmla="*/ 24 h 121"/>
                <a:gd name="T40" fmla="*/ 48 w 313"/>
                <a:gd name="T41" fmla="*/ 0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3"/>
                <a:gd name="T64" fmla="*/ 0 h 121"/>
                <a:gd name="T65" fmla="*/ 313 w 313"/>
                <a:gd name="T66" fmla="*/ 121 h 1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3" h="121">
                  <a:moveTo>
                    <a:pt x="48" y="0"/>
                  </a:moveTo>
                  <a:lnTo>
                    <a:pt x="84" y="12"/>
                  </a:lnTo>
                  <a:lnTo>
                    <a:pt x="120" y="12"/>
                  </a:lnTo>
                  <a:lnTo>
                    <a:pt x="156" y="12"/>
                  </a:lnTo>
                  <a:lnTo>
                    <a:pt x="192" y="12"/>
                  </a:lnTo>
                  <a:lnTo>
                    <a:pt x="228" y="12"/>
                  </a:lnTo>
                  <a:lnTo>
                    <a:pt x="264" y="12"/>
                  </a:lnTo>
                  <a:lnTo>
                    <a:pt x="300" y="36"/>
                  </a:lnTo>
                  <a:lnTo>
                    <a:pt x="312" y="72"/>
                  </a:lnTo>
                  <a:lnTo>
                    <a:pt x="276" y="96"/>
                  </a:lnTo>
                  <a:lnTo>
                    <a:pt x="240" y="108"/>
                  </a:lnTo>
                  <a:lnTo>
                    <a:pt x="204" y="120"/>
                  </a:lnTo>
                  <a:lnTo>
                    <a:pt x="168" y="120"/>
                  </a:lnTo>
                  <a:lnTo>
                    <a:pt x="132" y="120"/>
                  </a:lnTo>
                  <a:lnTo>
                    <a:pt x="96" y="120"/>
                  </a:lnTo>
                  <a:lnTo>
                    <a:pt x="60" y="120"/>
                  </a:lnTo>
                  <a:lnTo>
                    <a:pt x="24" y="120"/>
                  </a:lnTo>
                  <a:lnTo>
                    <a:pt x="0" y="84"/>
                  </a:lnTo>
                  <a:lnTo>
                    <a:pt x="12" y="48"/>
                  </a:lnTo>
                  <a:lnTo>
                    <a:pt x="48" y="24"/>
                  </a:lnTo>
                  <a:lnTo>
                    <a:pt x="48" y="0"/>
                  </a:lnTo>
                </a:path>
              </a:pathLst>
            </a:custGeom>
            <a:solidFill>
              <a:schemeClr val="accent1"/>
            </a:solidFill>
            <a:ln w="12700" cap="rnd">
              <a:solidFill>
                <a:schemeClr val="tx1"/>
              </a:solidFill>
              <a:round/>
              <a:headEnd/>
              <a:tailEnd/>
            </a:ln>
          </p:spPr>
          <p:txBody>
            <a:bodyPr/>
            <a:lstStyle/>
            <a:p>
              <a:endParaRPr lang="en-US"/>
            </a:p>
          </p:txBody>
        </p:sp>
        <p:sp>
          <p:nvSpPr>
            <p:cNvPr id="131101" name="Freeform 28"/>
            <p:cNvSpPr>
              <a:spLocks/>
            </p:cNvSpPr>
            <p:nvPr/>
          </p:nvSpPr>
          <p:spPr bwMode="auto">
            <a:xfrm>
              <a:off x="3360" y="3528"/>
              <a:ext cx="1093" cy="73"/>
            </a:xfrm>
            <a:custGeom>
              <a:avLst/>
              <a:gdLst>
                <a:gd name="T0" fmla="*/ 0 w 1093"/>
                <a:gd name="T1" fmla="*/ 24 h 73"/>
                <a:gd name="T2" fmla="*/ 36 w 1093"/>
                <a:gd name="T3" fmla="*/ 24 h 73"/>
                <a:gd name="T4" fmla="*/ 72 w 1093"/>
                <a:gd name="T5" fmla="*/ 36 h 73"/>
                <a:gd name="T6" fmla="*/ 120 w 1093"/>
                <a:gd name="T7" fmla="*/ 36 h 73"/>
                <a:gd name="T8" fmla="*/ 156 w 1093"/>
                <a:gd name="T9" fmla="*/ 36 h 73"/>
                <a:gd name="T10" fmla="*/ 192 w 1093"/>
                <a:gd name="T11" fmla="*/ 12 h 73"/>
                <a:gd name="T12" fmla="*/ 228 w 1093"/>
                <a:gd name="T13" fmla="*/ 12 h 73"/>
                <a:gd name="T14" fmla="*/ 264 w 1093"/>
                <a:gd name="T15" fmla="*/ 0 h 73"/>
                <a:gd name="T16" fmla="*/ 300 w 1093"/>
                <a:gd name="T17" fmla="*/ 0 h 73"/>
                <a:gd name="T18" fmla="*/ 336 w 1093"/>
                <a:gd name="T19" fmla="*/ 0 h 73"/>
                <a:gd name="T20" fmla="*/ 372 w 1093"/>
                <a:gd name="T21" fmla="*/ 0 h 73"/>
                <a:gd name="T22" fmla="*/ 408 w 1093"/>
                <a:gd name="T23" fmla="*/ 24 h 73"/>
                <a:gd name="T24" fmla="*/ 444 w 1093"/>
                <a:gd name="T25" fmla="*/ 36 h 73"/>
                <a:gd name="T26" fmla="*/ 480 w 1093"/>
                <a:gd name="T27" fmla="*/ 60 h 73"/>
                <a:gd name="T28" fmla="*/ 516 w 1093"/>
                <a:gd name="T29" fmla="*/ 60 h 73"/>
                <a:gd name="T30" fmla="*/ 564 w 1093"/>
                <a:gd name="T31" fmla="*/ 72 h 73"/>
                <a:gd name="T32" fmla="*/ 600 w 1093"/>
                <a:gd name="T33" fmla="*/ 72 h 73"/>
                <a:gd name="T34" fmla="*/ 636 w 1093"/>
                <a:gd name="T35" fmla="*/ 72 h 73"/>
                <a:gd name="T36" fmla="*/ 672 w 1093"/>
                <a:gd name="T37" fmla="*/ 72 h 73"/>
                <a:gd name="T38" fmla="*/ 708 w 1093"/>
                <a:gd name="T39" fmla="*/ 60 h 73"/>
                <a:gd name="T40" fmla="*/ 744 w 1093"/>
                <a:gd name="T41" fmla="*/ 36 h 73"/>
                <a:gd name="T42" fmla="*/ 780 w 1093"/>
                <a:gd name="T43" fmla="*/ 24 h 73"/>
                <a:gd name="T44" fmla="*/ 816 w 1093"/>
                <a:gd name="T45" fmla="*/ 12 h 73"/>
                <a:gd name="T46" fmla="*/ 864 w 1093"/>
                <a:gd name="T47" fmla="*/ 12 h 73"/>
                <a:gd name="T48" fmla="*/ 900 w 1093"/>
                <a:gd name="T49" fmla="*/ 12 h 73"/>
                <a:gd name="T50" fmla="*/ 948 w 1093"/>
                <a:gd name="T51" fmla="*/ 12 h 73"/>
                <a:gd name="T52" fmla="*/ 984 w 1093"/>
                <a:gd name="T53" fmla="*/ 12 h 73"/>
                <a:gd name="T54" fmla="*/ 1020 w 1093"/>
                <a:gd name="T55" fmla="*/ 12 h 73"/>
                <a:gd name="T56" fmla="*/ 1056 w 1093"/>
                <a:gd name="T57" fmla="*/ 12 h 73"/>
                <a:gd name="T58" fmla="*/ 1092 w 1093"/>
                <a:gd name="T59" fmla="*/ 12 h 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93"/>
                <a:gd name="T91" fmla="*/ 0 h 73"/>
                <a:gd name="T92" fmla="*/ 1093 w 1093"/>
                <a:gd name="T93" fmla="*/ 73 h 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93" h="73">
                  <a:moveTo>
                    <a:pt x="0" y="24"/>
                  </a:moveTo>
                  <a:lnTo>
                    <a:pt x="36" y="24"/>
                  </a:lnTo>
                  <a:lnTo>
                    <a:pt x="72" y="36"/>
                  </a:lnTo>
                  <a:lnTo>
                    <a:pt x="120" y="36"/>
                  </a:lnTo>
                  <a:lnTo>
                    <a:pt x="156" y="36"/>
                  </a:lnTo>
                  <a:lnTo>
                    <a:pt x="192" y="12"/>
                  </a:lnTo>
                  <a:lnTo>
                    <a:pt x="228" y="12"/>
                  </a:lnTo>
                  <a:lnTo>
                    <a:pt x="264" y="0"/>
                  </a:lnTo>
                  <a:lnTo>
                    <a:pt x="300" y="0"/>
                  </a:lnTo>
                  <a:lnTo>
                    <a:pt x="336" y="0"/>
                  </a:lnTo>
                  <a:lnTo>
                    <a:pt x="372" y="0"/>
                  </a:lnTo>
                  <a:lnTo>
                    <a:pt x="408" y="24"/>
                  </a:lnTo>
                  <a:lnTo>
                    <a:pt x="444" y="36"/>
                  </a:lnTo>
                  <a:lnTo>
                    <a:pt x="480" y="60"/>
                  </a:lnTo>
                  <a:lnTo>
                    <a:pt x="516" y="60"/>
                  </a:lnTo>
                  <a:lnTo>
                    <a:pt x="564" y="72"/>
                  </a:lnTo>
                  <a:lnTo>
                    <a:pt x="600" y="72"/>
                  </a:lnTo>
                  <a:lnTo>
                    <a:pt x="636" y="72"/>
                  </a:lnTo>
                  <a:lnTo>
                    <a:pt x="672" y="72"/>
                  </a:lnTo>
                  <a:lnTo>
                    <a:pt x="708" y="60"/>
                  </a:lnTo>
                  <a:lnTo>
                    <a:pt x="744" y="36"/>
                  </a:lnTo>
                  <a:lnTo>
                    <a:pt x="780" y="24"/>
                  </a:lnTo>
                  <a:lnTo>
                    <a:pt x="816" y="12"/>
                  </a:lnTo>
                  <a:lnTo>
                    <a:pt x="864" y="12"/>
                  </a:lnTo>
                  <a:lnTo>
                    <a:pt x="900" y="12"/>
                  </a:lnTo>
                  <a:lnTo>
                    <a:pt x="948" y="12"/>
                  </a:lnTo>
                  <a:lnTo>
                    <a:pt x="984" y="12"/>
                  </a:lnTo>
                  <a:lnTo>
                    <a:pt x="1020" y="12"/>
                  </a:lnTo>
                  <a:lnTo>
                    <a:pt x="1056" y="12"/>
                  </a:lnTo>
                  <a:lnTo>
                    <a:pt x="1092" y="12"/>
                  </a:lnTo>
                </a:path>
              </a:pathLst>
            </a:custGeom>
            <a:noFill/>
            <a:ln w="25400" cap="rnd">
              <a:solidFill>
                <a:srgbClr val="6E004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102" name="Oval 29"/>
            <p:cNvSpPr>
              <a:spLocks noChangeArrowheads="1"/>
            </p:cNvSpPr>
            <p:nvPr/>
          </p:nvSpPr>
          <p:spPr bwMode="auto">
            <a:xfrm>
              <a:off x="3320" y="3800"/>
              <a:ext cx="128" cy="128"/>
            </a:xfrm>
            <a:prstGeom prst="ellipse">
              <a:avLst/>
            </a:prstGeom>
            <a:solidFill>
              <a:srgbClr val="F39FD1"/>
            </a:solidFill>
            <a:ln w="25400">
              <a:solidFill>
                <a:schemeClr val="tx1"/>
              </a:solidFill>
              <a:round/>
              <a:headEnd/>
              <a:tailEnd/>
            </a:ln>
          </p:spPr>
          <p:txBody>
            <a:bodyPr wrap="none" anchor="ctr"/>
            <a:lstStyle/>
            <a:p>
              <a:pPr eaLnBrk="0" hangingPunct="0"/>
              <a:endParaRPr lang="en-US"/>
            </a:p>
          </p:txBody>
        </p:sp>
        <p:sp>
          <p:nvSpPr>
            <p:cNvPr id="131103" name="Oval 30"/>
            <p:cNvSpPr>
              <a:spLocks noChangeArrowheads="1"/>
            </p:cNvSpPr>
            <p:nvPr/>
          </p:nvSpPr>
          <p:spPr bwMode="auto">
            <a:xfrm>
              <a:off x="3464" y="3800"/>
              <a:ext cx="128" cy="128"/>
            </a:xfrm>
            <a:prstGeom prst="ellipse">
              <a:avLst/>
            </a:prstGeom>
            <a:solidFill>
              <a:srgbClr val="F39FD1"/>
            </a:solidFill>
            <a:ln w="25400">
              <a:solidFill>
                <a:schemeClr val="tx1"/>
              </a:solidFill>
              <a:round/>
              <a:headEnd/>
              <a:tailEnd/>
            </a:ln>
          </p:spPr>
          <p:txBody>
            <a:bodyPr wrap="none" anchor="ctr"/>
            <a:lstStyle/>
            <a:p>
              <a:pPr eaLnBrk="0" hangingPunct="0"/>
              <a:endParaRPr lang="en-US"/>
            </a:p>
          </p:txBody>
        </p:sp>
        <p:sp>
          <p:nvSpPr>
            <p:cNvPr id="131104" name="Oval 31"/>
            <p:cNvSpPr>
              <a:spLocks noChangeArrowheads="1"/>
            </p:cNvSpPr>
            <p:nvPr/>
          </p:nvSpPr>
          <p:spPr bwMode="auto">
            <a:xfrm>
              <a:off x="3608" y="3752"/>
              <a:ext cx="128" cy="128"/>
            </a:xfrm>
            <a:prstGeom prst="ellipse">
              <a:avLst/>
            </a:prstGeom>
            <a:solidFill>
              <a:srgbClr val="F39FD1"/>
            </a:solidFill>
            <a:ln w="25400">
              <a:solidFill>
                <a:schemeClr val="tx1"/>
              </a:solidFill>
              <a:round/>
              <a:headEnd/>
              <a:tailEnd/>
            </a:ln>
          </p:spPr>
          <p:txBody>
            <a:bodyPr wrap="none" anchor="ctr"/>
            <a:lstStyle/>
            <a:p>
              <a:pPr eaLnBrk="0" hangingPunct="0"/>
              <a:endParaRPr lang="en-US"/>
            </a:p>
          </p:txBody>
        </p:sp>
        <p:sp>
          <p:nvSpPr>
            <p:cNvPr id="131105" name="Oval 32"/>
            <p:cNvSpPr>
              <a:spLocks noChangeArrowheads="1"/>
            </p:cNvSpPr>
            <p:nvPr/>
          </p:nvSpPr>
          <p:spPr bwMode="auto">
            <a:xfrm>
              <a:off x="3704" y="3656"/>
              <a:ext cx="128" cy="128"/>
            </a:xfrm>
            <a:prstGeom prst="ellipse">
              <a:avLst/>
            </a:prstGeom>
            <a:solidFill>
              <a:srgbClr val="F39FD1"/>
            </a:solidFill>
            <a:ln w="25400">
              <a:solidFill>
                <a:schemeClr val="tx1"/>
              </a:solidFill>
              <a:round/>
              <a:headEnd/>
              <a:tailEnd/>
            </a:ln>
          </p:spPr>
          <p:txBody>
            <a:bodyPr wrap="none" anchor="ctr"/>
            <a:lstStyle/>
            <a:p>
              <a:pPr eaLnBrk="0" hangingPunct="0"/>
              <a:endParaRPr lang="en-US"/>
            </a:p>
          </p:txBody>
        </p:sp>
        <p:sp>
          <p:nvSpPr>
            <p:cNvPr id="131106" name="Oval 33"/>
            <p:cNvSpPr>
              <a:spLocks noChangeArrowheads="1"/>
            </p:cNvSpPr>
            <p:nvPr/>
          </p:nvSpPr>
          <p:spPr bwMode="auto">
            <a:xfrm>
              <a:off x="3800" y="3560"/>
              <a:ext cx="128" cy="128"/>
            </a:xfrm>
            <a:prstGeom prst="ellipse">
              <a:avLst/>
            </a:prstGeom>
            <a:solidFill>
              <a:srgbClr val="F39FD1"/>
            </a:solidFill>
            <a:ln w="25400">
              <a:solidFill>
                <a:schemeClr val="tx1"/>
              </a:solidFill>
              <a:round/>
              <a:headEnd/>
              <a:tailEnd/>
            </a:ln>
          </p:spPr>
          <p:txBody>
            <a:bodyPr wrap="none" anchor="ctr"/>
            <a:lstStyle/>
            <a:p>
              <a:pPr eaLnBrk="0" hangingPunct="0"/>
              <a:endParaRPr lang="en-US"/>
            </a:p>
          </p:txBody>
        </p:sp>
        <p:sp>
          <p:nvSpPr>
            <p:cNvPr id="131107" name="Rectangle 34"/>
            <p:cNvSpPr>
              <a:spLocks noChangeArrowheads="1"/>
            </p:cNvSpPr>
            <p:nvPr/>
          </p:nvSpPr>
          <p:spPr bwMode="auto">
            <a:xfrm>
              <a:off x="4215" y="3092"/>
              <a:ext cx="88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b="1"/>
                <a:t>Ribosome</a:t>
              </a:r>
            </a:p>
          </p:txBody>
        </p:sp>
        <p:sp>
          <p:nvSpPr>
            <p:cNvPr id="131108" name="Rectangle 35"/>
            <p:cNvSpPr>
              <a:spLocks noChangeArrowheads="1"/>
            </p:cNvSpPr>
            <p:nvPr/>
          </p:nvSpPr>
          <p:spPr bwMode="auto">
            <a:xfrm>
              <a:off x="3975" y="3716"/>
              <a:ext cx="66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000" b="1"/>
                <a:t>Protein</a:t>
              </a:r>
            </a:p>
          </p:txBody>
        </p:sp>
        <p:sp>
          <p:nvSpPr>
            <p:cNvPr id="131109" name="Line 36"/>
            <p:cNvSpPr>
              <a:spLocks noChangeShapeType="1"/>
            </p:cNvSpPr>
            <p:nvPr/>
          </p:nvSpPr>
          <p:spPr bwMode="auto">
            <a:xfrm>
              <a:off x="3752" y="3840"/>
              <a:ext cx="224"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31110" name="Line 37"/>
            <p:cNvSpPr>
              <a:spLocks noChangeShapeType="1"/>
            </p:cNvSpPr>
            <p:nvPr/>
          </p:nvSpPr>
          <p:spPr bwMode="auto">
            <a:xfrm flipV="1">
              <a:off x="4040" y="3256"/>
              <a:ext cx="176" cy="16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422" name="Rectangle 38"/>
          <p:cNvSpPr>
            <a:spLocks noChangeArrowheads="1"/>
          </p:cNvSpPr>
          <p:nvPr/>
        </p:nvSpPr>
        <p:spPr bwMode="auto">
          <a:xfrm>
            <a:off x="290513" y="3505200"/>
            <a:ext cx="2681287" cy="1187450"/>
          </a:xfrm>
          <a:prstGeom prst="rect">
            <a:avLst/>
          </a:prstGeom>
          <a:noFill/>
          <a:ln w="12700">
            <a:noFill/>
            <a:miter lim="800000"/>
            <a:headEnd/>
            <a:tailEnd/>
          </a:ln>
          <a:effectLst/>
        </p:spPr>
        <p:txBody>
          <a:bodyPr lIns="90488" tIns="44450" rIns="90488" bIns="44450">
            <a:spAutoFit/>
          </a:bodyPr>
          <a:lstStyle/>
          <a:p>
            <a:pPr eaLnBrk="0" hangingPunct="0">
              <a:defRPr/>
            </a:pPr>
            <a:r>
              <a:rPr lang="en-US" sz="3600" b="1">
                <a:solidFill>
                  <a:srgbClr val="00279F"/>
                </a:solidFill>
                <a:effectLst>
                  <a:outerShdw blurRad="38100" dist="38100" dir="2700000" algn="tl">
                    <a:srgbClr val="DDDDDD"/>
                  </a:outerShdw>
                </a:effectLst>
                <a:cs typeface="+mn-cs"/>
              </a:rPr>
              <a:t>Eukaryotic Cell</a:t>
            </a:r>
          </a:p>
        </p:txBody>
      </p:sp>
      <p:sp>
        <p:nvSpPr>
          <p:cNvPr id="4" name="Slide Number Placeholder 3"/>
          <p:cNvSpPr>
            <a:spLocks noGrp="1"/>
          </p:cNvSpPr>
          <p:nvPr>
            <p:ph type="sldNum" sz="quarter" idx="12"/>
          </p:nvPr>
        </p:nvSpPr>
        <p:spPr/>
        <p:txBody>
          <a:bodyPr/>
          <a:lstStyle/>
          <a:p>
            <a:pPr>
              <a:defRPr/>
            </a:pPr>
            <a:fld id="{AAFE6C12-916A-7B48-A13C-14E60BFFF968}" type="slidenum">
              <a:rPr lang="en-US" smtClean="0"/>
              <a:pPr>
                <a:defRPr/>
              </a:pPr>
              <a:t>59</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wipe(left)">
                                      <p:cBhvr>
                                        <p:cTn id="7" dur="500"/>
                                        <p:tgtEl>
                                          <p:spTgt spid="163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422">
                                            <p:txEl>
                                              <p:pRg st="0" end="0"/>
                                            </p:txEl>
                                          </p:spTgt>
                                        </p:tgtEl>
                                        <p:attrNameLst>
                                          <p:attrName>style.visibility</p:attrName>
                                        </p:attrNameLst>
                                      </p:cBhvr>
                                      <p:to>
                                        <p:strVal val="visible"/>
                                      </p:to>
                                    </p:set>
                                    <p:animEffect transition="in" filter="wipe(left)">
                                      <p:cBhvr>
                                        <p:cTn id="12" dur="500"/>
                                        <p:tgtEl>
                                          <p:spTgt spid="1642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utoUpdateAnimBg="0"/>
      <p:bldP spid="1642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914400"/>
          </a:xfrm>
        </p:spPr>
        <p:txBody>
          <a:bodyPr>
            <a:normAutofit/>
          </a:bodyPr>
          <a:lstStyle/>
          <a:p>
            <a:pPr marL="54864" algn="ctr" eaLnBrk="1" fontAlgn="auto" hangingPunct="1">
              <a:spcAft>
                <a:spcPts val="0"/>
              </a:spcAft>
              <a:defRPr/>
            </a:pPr>
            <a:r>
              <a:rPr lang="en-IE" b="1" dirty="0" smtClean="0">
                <a:solidFill>
                  <a:srgbClr val="000000"/>
                </a:solidFill>
                <a:ea typeface="+mj-ea"/>
                <a:cs typeface="+mj-cs"/>
              </a:rPr>
              <a:t>Characteristics</a:t>
            </a:r>
            <a:endParaRPr lang="en-US" b="1" dirty="0">
              <a:solidFill>
                <a:srgbClr val="000000"/>
              </a:solidFill>
              <a:ea typeface="+mj-ea"/>
              <a:cs typeface="+mj-cs"/>
            </a:endParaRPr>
          </a:p>
        </p:txBody>
      </p:sp>
      <p:sp>
        <p:nvSpPr>
          <p:cNvPr id="48130" name="Content Placeholder 2"/>
          <p:cNvSpPr>
            <a:spLocks noGrp="1"/>
          </p:cNvSpPr>
          <p:nvPr>
            <p:ph idx="1"/>
          </p:nvPr>
        </p:nvSpPr>
        <p:spPr>
          <a:xfrm>
            <a:off x="428625" y="2357438"/>
            <a:ext cx="8258175" cy="3998912"/>
          </a:xfrm>
        </p:spPr>
        <p:txBody>
          <a:bodyPr/>
          <a:lstStyle/>
          <a:p>
            <a:pPr eaLnBrk="1" hangingPunct="1">
              <a:buFont typeface="Wingdings 2" charset="0"/>
              <a:buNone/>
            </a:pPr>
            <a:r>
              <a:rPr lang="en-IE" sz="4000" dirty="0">
                <a:latin typeface="Arial" charset="0"/>
                <a:cs typeface="Arial" charset="0"/>
              </a:rPr>
              <a:t>Characteristics  =</a:t>
            </a:r>
          </a:p>
          <a:p>
            <a:pPr eaLnBrk="1" hangingPunct="1">
              <a:buFont typeface="Wingdings 2" charset="0"/>
              <a:buNone/>
            </a:pPr>
            <a:r>
              <a:rPr lang="en-IE" sz="4000" dirty="0">
                <a:latin typeface="Arial" charset="0"/>
                <a:cs typeface="Arial" charset="0"/>
              </a:rPr>
              <a:t>        </a:t>
            </a:r>
          </a:p>
          <a:p>
            <a:pPr eaLnBrk="1" hangingPunct="1">
              <a:buFont typeface="Wingdings 2" charset="0"/>
              <a:buNone/>
            </a:pPr>
            <a:r>
              <a:rPr lang="en-IE" sz="4000" dirty="0">
                <a:latin typeface="Arial" charset="0"/>
                <a:cs typeface="Arial" charset="0"/>
              </a:rPr>
              <a:t>		    heredity + environment</a:t>
            </a:r>
            <a:endParaRPr lang="en-US" sz="4000" dirty="0">
              <a:latin typeface="Arial" charset="0"/>
              <a:cs typeface="Arial" charset="0"/>
            </a:endParaRPr>
          </a:p>
          <a:p>
            <a:pPr eaLnBrk="1" hangingPunct="1"/>
            <a:endParaRPr lang="en-US" dirty="0">
              <a:latin typeface="Constantia" charset="0"/>
            </a:endParaRPr>
          </a:p>
        </p:txBody>
      </p:sp>
      <p:sp>
        <p:nvSpPr>
          <p:cNvPr id="4" name="Slide Number Placeholder 3"/>
          <p:cNvSpPr>
            <a:spLocks noGrp="1"/>
          </p:cNvSpPr>
          <p:nvPr>
            <p:ph type="sldNum" sz="quarter" idx="12"/>
          </p:nvPr>
        </p:nvSpPr>
        <p:spPr/>
        <p:txBody>
          <a:bodyPr/>
          <a:lstStyle/>
          <a:p>
            <a:pPr>
              <a:defRPr/>
            </a:pPr>
            <a:fld id="{AAFE6C12-916A-7B48-A13C-14E60BFFF968}" type="slidenum">
              <a:rPr lang="en-US" smtClean="0"/>
              <a:pPr>
                <a:defRPr/>
              </a:pPr>
              <a:t>6</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14375" y="0"/>
            <a:ext cx="8229600" cy="1143000"/>
          </a:xfrm>
        </p:spPr>
        <p:txBody>
          <a:bodyPr>
            <a:normAutofit/>
          </a:bodyPr>
          <a:lstStyle/>
          <a:p>
            <a:pPr eaLnBrk="1" fontAlgn="auto" hangingPunct="1">
              <a:spcAft>
                <a:spcPts val="0"/>
              </a:spcAft>
              <a:defRPr/>
            </a:pPr>
            <a:r>
              <a:rPr lang="en-US" dirty="0" smtClean="0">
                <a:solidFill>
                  <a:srgbClr val="000000"/>
                </a:solidFill>
                <a:effectLst>
                  <a:outerShdw blurRad="38100" dist="38100" dir="2700000" algn="tl">
                    <a:srgbClr val="000000"/>
                  </a:outerShdw>
                </a:effectLst>
                <a:latin typeface="Arial"/>
                <a:ea typeface="+mj-ea"/>
                <a:cs typeface="Arial"/>
              </a:rPr>
              <a:t>2. RNA Processing</a:t>
            </a:r>
            <a:endParaRPr lang="en-US" dirty="0" smtClean="0">
              <a:solidFill>
                <a:srgbClr val="000000"/>
              </a:solidFill>
              <a:latin typeface="Arial"/>
              <a:ea typeface="+mj-ea"/>
              <a:cs typeface="Arial"/>
            </a:endParaRPr>
          </a:p>
        </p:txBody>
      </p:sp>
      <p:sp>
        <p:nvSpPr>
          <p:cNvPr id="82947" name="Content Placeholder 2"/>
          <p:cNvSpPr>
            <a:spLocks noGrp="1"/>
          </p:cNvSpPr>
          <p:nvPr>
            <p:ph idx="1"/>
          </p:nvPr>
        </p:nvSpPr>
        <p:spPr>
          <a:xfrm>
            <a:off x="28816" y="980728"/>
            <a:ext cx="8964488" cy="3960440"/>
          </a:xfrm>
        </p:spPr>
        <p:txBody>
          <a:bodyPr>
            <a:noAutofit/>
          </a:bodyPr>
          <a:lstStyle/>
          <a:p>
            <a:pPr marL="0" indent="0">
              <a:buClr>
                <a:schemeClr val="accent3"/>
              </a:buClr>
              <a:buNone/>
              <a:defRPr/>
            </a:pPr>
            <a:r>
              <a:rPr lang="en-US" sz="3600" dirty="0" smtClean="0">
                <a:latin typeface="Arial"/>
                <a:ea typeface="+mn-ea"/>
                <a:cs typeface="Arial"/>
              </a:rPr>
              <a:t>The process by which the information from </a:t>
            </a:r>
            <a:r>
              <a:rPr lang="en-US" sz="3600" b="1" dirty="0" smtClean="0">
                <a:latin typeface="Arial"/>
                <a:ea typeface="+mn-ea"/>
                <a:cs typeface="Arial"/>
              </a:rPr>
              <a:t>DNA is transferred to RNA.</a:t>
            </a:r>
          </a:p>
          <a:p>
            <a:pPr marL="0" indent="0">
              <a:buNone/>
              <a:defRPr/>
            </a:pPr>
            <a:r>
              <a:rPr lang="en-US" sz="3600" dirty="0">
                <a:latin typeface="Arial"/>
                <a:cs typeface="Arial"/>
              </a:rPr>
              <a:t>There are </a:t>
            </a:r>
            <a:r>
              <a:rPr lang="en-US" sz="3600" b="1" dirty="0">
                <a:latin typeface="Arial"/>
                <a:cs typeface="Arial"/>
              </a:rPr>
              <a:t>three types of RNA:</a:t>
            </a:r>
          </a:p>
          <a:p>
            <a:pPr marL="514350" indent="-514350">
              <a:buFont typeface="+mj-lt"/>
              <a:buAutoNum type="arabicPeriod"/>
              <a:defRPr/>
            </a:pPr>
            <a:r>
              <a:rPr lang="en-US" sz="3600" dirty="0">
                <a:latin typeface="Arial"/>
                <a:cs typeface="Arial"/>
              </a:rPr>
              <a:t>mRNA – </a:t>
            </a:r>
            <a:r>
              <a:rPr lang="en-US" sz="3600" dirty="0" err="1">
                <a:latin typeface="Arial"/>
                <a:cs typeface="Arial"/>
              </a:rPr>
              <a:t>messanger</a:t>
            </a:r>
            <a:r>
              <a:rPr lang="en-US" sz="3600" dirty="0">
                <a:latin typeface="Arial"/>
                <a:cs typeface="Arial"/>
              </a:rPr>
              <a:t> RNA</a:t>
            </a:r>
          </a:p>
          <a:p>
            <a:pPr marL="514350" indent="-514350">
              <a:buFont typeface="+mj-lt"/>
              <a:buAutoNum type="arabicPeriod"/>
              <a:defRPr/>
            </a:pPr>
            <a:r>
              <a:rPr lang="en-US" sz="3600" dirty="0">
                <a:latin typeface="Arial"/>
                <a:cs typeface="Arial"/>
              </a:rPr>
              <a:t>rRNA – ribosomal RNA</a:t>
            </a:r>
          </a:p>
          <a:p>
            <a:pPr marL="514350" indent="-514350">
              <a:buFont typeface="+mj-lt"/>
              <a:buAutoNum type="arabicPeriod"/>
              <a:defRPr/>
            </a:pPr>
            <a:r>
              <a:rPr lang="en-US" sz="3600" dirty="0" err="1">
                <a:latin typeface="Arial"/>
                <a:cs typeface="Arial"/>
              </a:rPr>
              <a:t>tRNA</a:t>
            </a:r>
            <a:r>
              <a:rPr lang="en-US" sz="3600" dirty="0">
                <a:latin typeface="Arial"/>
                <a:cs typeface="Arial"/>
              </a:rPr>
              <a:t> – transfer </a:t>
            </a:r>
            <a:r>
              <a:rPr lang="en-US" sz="3600" dirty="0" smtClean="0">
                <a:latin typeface="Arial"/>
                <a:cs typeface="Arial"/>
              </a:rPr>
              <a:t>RNA</a:t>
            </a:r>
            <a:endParaRPr lang="en-US" sz="3600" b="1" dirty="0" smtClean="0">
              <a:latin typeface="Arial"/>
              <a:ea typeface="+mn-ea"/>
              <a:cs typeface="Arial"/>
            </a:endParaRPr>
          </a:p>
          <a:p>
            <a:pPr>
              <a:buClr>
                <a:schemeClr val="accent3"/>
              </a:buClr>
              <a:defRPr/>
            </a:pPr>
            <a:endParaRPr lang="en-US" sz="2400" dirty="0" smtClean="0">
              <a:ea typeface="+mn-ea"/>
              <a:cs typeface="+mn-cs"/>
            </a:endParaRPr>
          </a:p>
        </p:txBody>
      </p:sp>
      <p:pic>
        <p:nvPicPr>
          <p:cNvPr id="5" name="Picture 5" descr="3155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231305"/>
            <a:ext cx="3862931" cy="262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AAFE6C12-916A-7B48-A13C-14E60BFFF968}" type="slidenum">
              <a:rPr lang="en-US" smtClean="0"/>
              <a:pPr>
                <a:defRPr/>
              </a:pPr>
              <a:t>60</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9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Content Placeholder 2"/>
          <p:cNvSpPr>
            <a:spLocks noGrp="1"/>
          </p:cNvSpPr>
          <p:nvPr>
            <p:ph idx="1"/>
          </p:nvPr>
        </p:nvSpPr>
        <p:spPr>
          <a:xfrm>
            <a:off x="251520" y="188640"/>
            <a:ext cx="8640960" cy="6120680"/>
          </a:xfrm>
        </p:spPr>
        <p:txBody>
          <a:bodyPr>
            <a:noAutofit/>
          </a:bodyPr>
          <a:lstStyle/>
          <a:p>
            <a:pPr marL="538163" indent="-538163" eaLnBrk="1" fontAlgn="auto" hangingPunct="1">
              <a:spcAft>
                <a:spcPts val="0"/>
              </a:spcAft>
              <a:buClr>
                <a:schemeClr val="accent3"/>
              </a:buClr>
              <a:buFont typeface="+mj-lt"/>
              <a:buAutoNum type="arabicPeriod" startAt="5"/>
              <a:defRPr/>
            </a:pPr>
            <a:r>
              <a:rPr lang="en-IE" sz="3600" dirty="0" smtClean="0">
                <a:latin typeface="Arial"/>
                <a:cs typeface="Arial"/>
              </a:rPr>
              <a:t>The </a:t>
            </a:r>
            <a:r>
              <a:rPr lang="en-US" sz="3600" dirty="0" smtClean="0">
                <a:latin typeface="Arial"/>
                <a:cs typeface="Arial"/>
              </a:rPr>
              <a:t>mRNA molecule leaves the nucleus via nuclear pores and travels to the ribosome, carrying the information for a specific </a:t>
            </a:r>
            <a:r>
              <a:rPr lang="en-US" sz="3600" dirty="0" smtClean="0">
                <a:effectLst>
                  <a:outerShdw blurRad="38100" dist="38100" dir="2700000" algn="tl">
                    <a:srgbClr val="000000"/>
                  </a:outerShdw>
                </a:effectLst>
                <a:latin typeface="Arial"/>
                <a:cs typeface="Arial"/>
              </a:rPr>
              <a:t>protein</a:t>
            </a:r>
            <a:r>
              <a:rPr lang="en-US" sz="3600" dirty="0" smtClean="0">
                <a:latin typeface="Arial"/>
                <a:cs typeface="Arial"/>
              </a:rPr>
              <a:t>.</a:t>
            </a:r>
          </a:p>
          <a:p>
            <a:pPr marL="538163" indent="-538163">
              <a:buClr>
                <a:schemeClr val="accent3"/>
              </a:buClr>
              <a:buFont typeface="+mj-lt"/>
              <a:buAutoNum type="arabicPeriod" startAt="5"/>
              <a:defRPr/>
            </a:pPr>
            <a:r>
              <a:rPr lang="en-US" sz="3600" dirty="0" smtClean="0">
                <a:latin typeface="Arial"/>
                <a:cs typeface="Arial"/>
              </a:rPr>
              <a:t>Each mRNA carries a </a:t>
            </a:r>
            <a:r>
              <a:rPr lang="en-US" sz="3600" dirty="0" smtClean="0">
                <a:effectLst>
                  <a:outerShdw blurRad="38100" dist="38100" dir="2700000" algn="tl">
                    <a:srgbClr val="000000"/>
                  </a:outerShdw>
                </a:effectLst>
                <a:latin typeface="Arial"/>
                <a:cs typeface="Arial"/>
              </a:rPr>
              <a:t>codon </a:t>
            </a:r>
            <a:r>
              <a:rPr lang="en-US" sz="3600" dirty="0" smtClean="0">
                <a:latin typeface="Arial"/>
                <a:cs typeface="Arial"/>
              </a:rPr>
              <a:t>/ </a:t>
            </a:r>
            <a:r>
              <a:rPr lang="en-US" sz="3600" dirty="0">
                <a:latin typeface="Arial"/>
                <a:cs typeface="Arial"/>
              </a:rPr>
              <a:t>3 bases / triplet </a:t>
            </a:r>
            <a:r>
              <a:rPr lang="en-US" sz="3600" dirty="0" smtClean="0">
                <a:latin typeface="Arial"/>
                <a:cs typeface="Arial"/>
              </a:rPr>
              <a:t>code (sequence of three bases) that codes for </a:t>
            </a:r>
            <a:r>
              <a:rPr lang="en-US" sz="3600" dirty="0">
                <a:latin typeface="Arial"/>
                <a:cs typeface="Arial"/>
              </a:rPr>
              <a:t>a</a:t>
            </a:r>
            <a:r>
              <a:rPr lang="en-US" sz="3600" dirty="0" smtClean="0">
                <a:latin typeface="Arial"/>
                <a:cs typeface="Arial"/>
              </a:rPr>
              <a:t> specific </a:t>
            </a:r>
            <a:r>
              <a:rPr lang="en-US" sz="3600" dirty="0" smtClean="0">
                <a:effectLst>
                  <a:outerShdw blurRad="38100" dist="38100" dir="2700000" algn="tl">
                    <a:srgbClr val="000000"/>
                  </a:outerShdw>
                </a:effectLst>
                <a:latin typeface="Arial"/>
                <a:cs typeface="Arial"/>
              </a:rPr>
              <a:t>amino acid</a:t>
            </a:r>
            <a:r>
              <a:rPr lang="en-US" sz="3600" dirty="0" smtClean="0">
                <a:latin typeface="Arial"/>
                <a:cs typeface="Arial"/>
              </a:rPr>
              <a:t>.</a:t>
            </a:r>
          </a:p>
        </p:txBody>
      </p:sp>
      <p:grpSp>
        <p:nvGrpSpPr>
          <p:cNvPr id="4" name="Group 71"/>
          <p:cNvGrpSpPr>
            <a:grpSpLocks/>
          </p:cNvGrpSpPr>
          <p:nvPr/>
        </p:nvGrpSpPr>
        <p:grpSpPr bwMode="auto">
          <a:xfrm>
            <a:off x="971600" y="5157192"/>
            <a:ext cx="7334200" cy="1248544"/>
            <a:chOff x="768" y="2688"/>
            <a:chExt cx="4464" cy="576"/>
          </a:xfrm>
        </p:grpSpPr>
        <p:grpSp>
          <p:nvGrpSpPr>
            <p:cNvPr id="5" name="Group 46"/>
            <p:cNvGrpSpPr>
              <a:grpSpLocks/>
            </p:cNvGrpSpPr>
            <p:nvPr/>
          </p:nvGrpSpPr>
          <p:grpSpPr bwMode="auto">
            <a:xfrm>
              <a:off x="768" y="2688"/>
              <a:ext cx="4464" cy="576"/>
              <a:chOff x="768" y="2688"/>
              <a:chExt cx="4464" cy="576"/>
            </a:xfrm>
          </p:grpSpPr>
          <p:sp>
            <p:nvSpPr>
              <p:cNvPr id="29" name="Rectangle 41"/>
              <p:cNvSpPr>
                <a:spLocks noChangeArrowheads="1"/>
              </p:cNvSpPr>
              <p:nvPr/>
            </p:nvSpPr>
            <p:spPr bwMode="auto">
              <a:xfrm>
                <a:off x="816" y="3120"/>
                <a:ext cx="4320" cy="144"/>
              </a:xfrm>
              <a:prstGeom prst="rect">
                <a:avLst/>
              </a:prstGeom>
              <a:solidFill>
                <a:srgbClr val="FFFF00"/>
              </a:solidFill>
              <a:ln w="9525">
                <a:solidFill>
                  <a:schemeClr val="tx1"/>
                </a:solidFill>
                <a:miter lim="800000"/>
                <a:headEnd/>
                <a:tailEnd/>
              </a:ln>
            </p:spPr>
            <p:txBody>
              <a:bodyPr wrap="none" anchor="ctr"/>
              <a:lstStyle/>
              <a:p>
                <a:pPr eaLnBrk="0" hangingPunct="0"/>
                <a:endParaRPr lang="en-US"/>
              </a:p>
            </p:txBody>
          </p:sp>
          <p:sp>
            <p:nvSpPr>
              <p:cNvPr id="30" name="Text Box 45"/>
              <p:cNvSpPr txBox="1">
                <a:spLocks noChangeArrowheads="1"/>
              </p:cNvSpPr>
              <p:nvPr/>
            </p:nvSpPr>
            <p:spPr bwMode="auto">
              <a:xfrm>
                <a:off x="768" y="2688"/>
                <a:ext cx="446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800" b="1" dirty="0"/>
                  <a:t>A U G G G C U U A A A G  C A G U G C A C G U U</a:t>
                </a:r>
              </a:p>
            </p:txBody>
          </p:sp>
        </p:grpSp>
        <p:sp>
          <p:nvSpPr>
            <p:cNvPr id="6" name="Line 47"/>
            <p:cNvSpPr>
              <a:spLocks noChangeShapeType="1"/>
            </p:cNvSpPr>
            <p:nvPr/>
          </p:nvSpPr>
          <p:spPr bwMode="auto">
            <a:xfrm>
              <a:off x="91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48"/>
            <p:cNvSpPr>
              <a:spLocks noChangeShapeType="1"/>
            </p:cNvSpPr>
            <p:nvPr/>
          </p:nvSpPr>
          <p:spPr bwMode="auto">
            <a:xfrm>
              <a:off x="105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49"/>
            <p:cNvSpPr>
              <a:spLocks noChangeShapeType="1"/>
            </p:cNvSpPr>
            <p:nvPr/>
          </p:nvSpPr>
          <p:spPr bwMode="auto">
            <a:xfrm>
              <a:off x="124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0"/>
            <p:cNvSpPr>
              <a:spLocks noChangeShapeType="1"/>
            </p:cNvSpPr>
            <p:nvPr/>
          </p:nvSpPr>
          <p:spPr bwMode="auto">
            <a:xfrm>
              <a:off x="144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1"/>
            <p:cNvSpPr>
              <a:spLocks noChangeShapeType="1"/>
            </p:cNvSpPr>
            <p:nvPr/>
          </p:nvSpPr>
          <p:spPr bwMode="auto">
            <a:xfrm>
              <a:off x="163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52"/>
            <p:cNvSpPr>
              <a:spLocks noChangeShapeType="1"/>
            </p:cNvSpPr>
            <p:nvPr/>
          </p:nvSpPr>
          <p:spPr bwMode="auto">
            <a:xfrm>
              <a:off x="182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53"/>
            <p:cNvSpPr>
              <a:spLocks noChangeShapeType="1"/>
            </p:cNvSpPr>
            <p:nvPr/>
          </p:nvSpPr>
          <p:spPr bwMode="auto">
            <a:xfrm>
              <a:off x="201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4"/>
            <p:cNvSpPr>
              <a:spLocks noChangeShapeType="1"/>
            </p:cNvSpPr>
            <p:nvPr/>
          </p:nvSpPr>
          <p:spPr bwMode="auto">
            <a:xfrm>
              <a:off x="220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55"/>
            <p:cNvSpPr>
              <a:spLocks noChangeShapeType="1"/>
            </p:cNvSpPr>
            <p:nvPr/>
          </p:nvSpPr>
          <p:spPr bwMode="auto">
            <a:xfrm>
              <a:off x="240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6"/>
            <p:cNvSpPr>
              <a:spLocks noChangeShapeType="1"/>
            </p:cNvSpPr>
            <p:nvPr/>
          </p:nvSpPr>
          <p:spPr bwMode="auto">
            <a:xfrm>
              <a:off x="254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7"/>
            <p:cNvSpPr>
              <a:spLocks noChangeShapeType="1"/>
            </p:cNvSpPr>
            <p:nvPr/>
          </p:nvSpPr>
          <p:spPr bwMode="auto">
            <a:xfrm>
              <a:off x="273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58"/>
            <p:cNvSpPr>
              <a:spLocks noChangeShapeType="1"/>
            </p:cNvSpPr>
            <p:nvPr/>
          </p:nvSpPr>
          <p:spPr bwMode="auto">
            <a:xfrm>
              <a:off x="297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59"/>
            <p:cNvSpPr>
              <a:spLocks noChangeShapeType="1"/>
            </p:cNvSpPr>
            <p:nvPr/>
          </p:nvSpPr>
          <p:spPr bwMode="auto">
            <a:xfrm>
              <a:off x="316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0"/>
            <p:cNvSpPr>
              <a:spLocks noChangeShapeType="1"/>
            </p:cNvSpPr>
            <p:nvPr/>
          </p:nvSpPr>
          <p:spPr bwMode="auto">
            <a:xfrm>
              <a:off x="336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1"/>
            <p:cNvSpPr>
              <a:spLocks noChangeShapeType="1"/>
            </p:cNvSpPr>
            <p:nvPr/>
          </p:nvSpPr>
          <p:spPr bwMode="auto">
            <a:xfrm>
              <a:off x="355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2"/>
            <p:cNvSpPr>
              <a:spLocks noChangeShapeType="1"/>
            </p:cNvSpPr>
            <p:nvPr/>
          </p:nvSpPr>
          <p:spPr bwMode="auto">
            <a:xfrm>
              <a:off x="374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3"/>
            <p:cNvSpPr>
              <a:spLocks noChangeShapeType="1"/>
            </p:cNvSpPr>
            <p:nvPr/>
          </p:nvSpPr>
          <p:spPr bwMode="auto">
            <a:xfrm>
              <a:off x="393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4"/>
            <p:cNvSpPr>
              <a:spLocks noChangeShapeType="1"/>
            </p:cNvSpPr>
            <p:nvPr/>
          </p:nvSpPr>
          <p:spPr bwMode="auto">
            <a:xfrm>
              <a:off x="408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65"/>
            <p:cNvSpPr>
              <a:spLocks noChangeShapeType="1"/>
            </p:cNvSpPr>
            <p:nvPr/>
          </p:nvSpPr>
          <p:spPr bwMode="auto">
            <a:xfrm>
              <a:off x="427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6"/>
            <p:cNvSpPr>
              <a:spLocks noChangeShapeType="1"/>
            </p:cNvSpPr>
            <p:nvPr/>
          </p:nvSpPr>
          <p:spPr bwMode="auto">
            <a:xfrm>
              <a:off x="441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8"/>
            <p:cNvSpPr>
              <a:spLocks noChangeShapeType="1"/>
            </p:cNvSpPr>
            <p:nvPr/>
          </p:nvSpPr>
          <p:spPr bwMode="auto">
            <a:xfrm>
              <a:off x="460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69"/>
            <p:cNvSpPr>
              <a:spLocks noChangeShapeType="1"/>
            </p:cNvSpPr>
            <p:nvPr/>
          </p:nvSpPr>
          <p:spPr bwMode="auto">
            <a:xfrm>
              <a:off x="480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70"/>
            <p:cNvSpPr>
              <a:spLocks noChangeShapeType="1"/>
            </p:cNvSpPr>
            <p:nvPr/>
          </p:nvSpPr>
          <p:spPr bwMode="auto">
            <a:xfrm>
              <a:off x="499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 name="Text Box 77"/>
          <p:cNvSpPr txBox="1">
            <a:spLocks noChangeArrowheads="1"/>
          </p:cNvSpPr>
          <p:nvPr/>
        </p:nvSpPr>
        <p:spPr bwMode="auto">
          <a:xfrm>
            <a:off x="3707904" y="4581128"/>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2000" b="1"/>
              <a:t>codon</a:t>
            </a:r>
          </a:p>
        </p:txBody>
      </p:sp>
      <p:sp>
        <p:nvSpPr>
          <p:cNvPr id="32" name="AutoShape 76"/>
          <p:cNvSpPr>
            <a:spLocks/>
          </p:cNvSpPr>
          <p:nvPr/>
        </p:nvSpPr>
        <p:spPr bwMode="auto">
          <a:xfrm rot="16200000">
            <a:off x="3995936" y="4797152"/>
            <a:ext cx="360040" cy="648072"/>
          </a:xfrm>
          <a:prstGeom prst="rightBrace">
            <a:avLst>
              <a:gd name="adj1" fmla="val 41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b="1" dirty="0"/>
          </a:p>
        </p:txBody>
      </p:sp>
      <p:sp>
        <p:nvSpPr>
          <p:cNvPr id="33" name="Text Box 73"/>
          <p:cNvSpPr txBox="1">
            <a:spLocks noChangeArrowheads="1"/>
          </p:cNvSpPr>
          <p:nvPr/>
        </p:nvSpPr>
        <p:spPr bwMode="auto">
          <a:xfrm>
            <a:off x="3347864" y="6400800"/>
            <a:ext cx="2667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800" b="1" dirty="0"/>
              <a:t>mRNA molecule</a:t>
            </a:r>
          </a:p>
        </p:txBody>
      </p:sp>
      <p:sp>
        <p:nvSpPr>
          <p:cNvPr id="3" name="Slide Number Placeholder 2"/>
          <p:cNvSpPr>
            <a:spLocks noGrp="1"/>
          </p:cNvSpPr>
          <p:nvPr>
            <p:ph type="sldNum" sz="quarter" idx="12"/>
          </p:nvPr>
        </p:nvSpPr>
        <p:spPr/>
        <p:txBody>
          <a:bodyPr/>
          <a:lstStyle/>
          <a:p>
            <a:pPr>
              <a:defRPr/>
            </a:pPr>
            <a:fld id="{AAFE6C12-916A-7B48-A13C-14E60BFFF968}" type="slidenum">
              <a:rPr lang="en-US" smtClean="0"/>
              <a:pPr>
                <a:defRPr/>
              </a:pPr>
              <a:t>61</a:t>
            </a:fld>
            <a:endParaRPr lang="en-US"/>
          </a:p>
        </p:txBody>
      </p:sp>
    </p:spTree>
    <p:extLst>
      <p:ext uri="{BB962C8B-B14F-4D97-AF65-F5344CB8AC3E}">
        <p14:creationId xmlns:p14="http://schemas.microsoft.com/office/powerpoint/2010/main" val="2041495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395536" y="-33247"/>
            <a:ext cx="8229600" cy="1143000"/>
          </a:xfrm>
        </p:spPr>
        <p:txBody>
          <a:bodyPr/>
          <a:lstStyle/>
          <a:p>
            <a:pPr algn="ctr" eaLnBrk="1" hangingPunct="1"/>
            <a:r>
              <a:rPr lang="en-US" b="1" dirty="0" smtClean="0">
                <a:solidFill>
                  <a:srgbClr val="000000"/>
                </a:solidFill>
                <a:latin typeface="Arial"/>
                <a:cs typeface="Arial"/>
              </a:rPr>
              <a:t>3. Translation</a:t>
            </a:r>
            <a:endParaRPr lang="en-US" b="1" dirty="0">
              <a:solidFill>
                <a:srgbClr val="000000"/>
              </a:solidFill>
              <a:latin typeface="Arial"/>
              <a:cs typeface="Arial"/>
            </a:endParaRPr>
          </a:p>
        </p:txBody>
      </p:sp>
      <p:sp>
        <p:nvSpPr>
          <p:cNvPr id="144386" name="Rectangle 3"/>
          <p:cNvSpPr>
            <a:spLocks noGrp="1" noChangeArrowheads="1"/>
          </p:cNvSpPr>
          <p:nvPr>
            <p:ph idx="1"/>
          </p:nvPr>
        </p:nvSpPr>
        <p:spPr>
          <a:xfrm>
            <a:off x="179512" y="980728"/>
            <a:ext cx="9144000" cy="5661248"/>
          </a:xfrm>
        </p:spPr>
        <p:txBody>
          <a:bodyPr>
            <a:normAutofit fontScale="92500"/>
          </a:bodyPr>
          <a:lstStyle/>
          <a:p>
            <a:pPr marL="0" indent="0" eaLnBrk="1" hangingPunct="1">
              <a:buNone/>
            </a:pPr>
            <a:r>
              <a:rPr lang="en-US" sz="3600" dirty="0">
                <a:latin typeface="Arial"/>
                <a:cs typeface="Arial"/>
              </a:rPr>
              <a:t>The </a:t>
            </a:r>
            <a:r>
              <a:rPr lang="en-US" sz="3600" b="1" dirty="0" smtClean="0">
                <a:latin typeface="Arial"/>
                <a:cs typeface="Arial"/>
              </a:rPr>
              <a:t>production </a:t>
            </a:r>
            <a:r>
              <a:rPr lang="en-US" sz="3600" b="1" dirty="0">
                <a:latin typeface="Arial"/>
                <a:cs typeface="Arial"/>
              </a:rPr>
              <a:t>of </a:t>
            </a:r>
            <a:r>
              <a:rPr lang="en-US" sz="3600" b="1" dirty="0" smtClean="0">
                <a:latin typeface="Arial"/>
                <a:cs typeface="Arial"/>
              </a:rPr>
              <a:t>proteins </a:t>
            </a:r>
            <a:r>
              <a:rPr lang="en-US" sz="3600" dirty="0" smtClean="0">
                <a:latin typeface="Arial"/>
                <a:cs typeface="Arial"/>
              </a:rPr>
              <a:t>from information according to the mRNA</a:t>
            </a:r>
            <a:endParaRPr lang="en-US" sz="3600" dirty="0">
              <a:latin typeface="Arial"/>
              <a:cs typeface="Arial"/>
            </a:endParaRPr>
          </a:p>
          <a:p>
            <a:pPr marL="623888" indent="-623888">
              <a:buFont typeface="+mj-lt"/>
              <a:buAutoNum type="arabicPeriod" startAt="7"/>
            </a:pPr>
            <a:r>
              <a:rPr lang="en-GB" sz="3600" dirty="0">
                <a:latin typeface="Arial"/>
                <a:cs typeface="Arial"/>
              </a:rPr>
              <a:t>mRNA enters a ribosome in the </a:t>
            </a:r>
            <a:r>
              <a:rPr lang="en-GB" sz="3600" dirty="0" smtClean="0">
                <a:latin typeface="Arial"/>
                <a:cs typeface="Arial"/>
              </a:rPr>
              <a:t>cytoplasm</a:t>
            </a:r>
          </a:p>
          <a:p>
            <a:pPr marL="623888" indent="-623888">
              <a:buFont typeface="+mj-lt"/>
              <a:buAutoNum type="arabicPeriod" startAt="7"/>
            </a:pPr>
            <a:r>
              <a:rPr lang="en-GB" sz="3600" dirty="0">
                <a:latin typeface="Arial"/>
                <a:cs typeface="Arial"/>
              </a:rPr>
              <a:t>r</a:t>
            </a:r>
            <a:r>
              <a:rPr lang="en-GB" sz="3600" dirty="0" smtClean="0">
                <a:latin typeface="Arial"/>
                <a:cs typeface="Arial"/>
              </a:rPr>
              <a:t>ibosomes are </a:t>
            </a:r>
            <a:r>
              <a:rPr lang="en-US" sz="3600" dirty="0">
                <a:latin typeface="Arial"/>
                <a:cs typeface="Arial"/>
              </a:rPr>
              <a:t>c</a:t>
            </a:r>
            <a:r>
              <a:rPr lang="en-US" sz="3600" dirty="0" smtClean="0">
                <a:latin typeface="Arial"/>
                <a:cs typeface="Arial"/>
              </a:rPr>
              <a:t>omposed </a:t>
            </a:r>
            <a:r>
              <a:rPr lang="en-US" sz="3600" dirty="0">
                <a:latin typeface="Arial"/>
                <a:cs typeface="Arial"/>
              </a:rPr>
              <a:t>of rRNA </a:t>
            </a:r>
            <a:r>
              <a:rPr lang="en-US" sz="3600" dirty="0" smtClean="0">
                <a:latin typeface="Arial"/>
                <a:cs typeface="Arial"/>
              </a:rPr>
              <a:t>– </a:t>
            </a:r>
            <a:r>
              <a:rPr lang="en-GB" sz="3600" dirty="0" smtClean="0">
                <a:latin typeface="Arial"/>
                <a:cs typeface="Arial"/>
              </a:rPr>
              <a:t>ribosomal RNA </a:t>
            </a:r>
            <a:r>
              <a:rPr lang="en-US" sz="3600" dirty="0" smtClean="0">
                <a:latin typeface="Arial"/>
                <a:cs typeface="Arial"/>
              </a:rPr>
              <a:t>and proteins.</a:t>
            </a:r>
          </a:p>
          <a:p>
            <a:pPr marL="623888" indent="-623888">
              <a:buFont typeface="+mj-lt"/>
              <a:buAutoNum type="arabicPeriod" startAt="7"/>
            </a:pPr>
            <a:r>
              <a:rPr lang="en-US" sz="3600" dirty="0" smtClean="0">
                <a:latin typeface="Arial"/>
                <a:cs typeface="Arial"/>
              </a:rPr>
              <a:t>rRNA binds </a:t>
            </a:r>
            <a:r>
              <a:rPr lang="en-GB" sz="3600" dirty="0">
                <a:latin typeface="Arial"/>
                <a:cs typeface="Arial"/>
              </a:rPr>
              <a:t>mRNA </a:t>
            </a:r>
            <a:r>
              <a:rPr lang="en-GB" sz="3600" dirty="0" smtClean="0">
                <a:latin typeface="Arial"/>
                <a:cs typeface="Arial"/>
              </a:rPr>
              <a:t>to the ribosome</a:t>
            </a:r>
          </a:p>
          <a:p>
            <a:pPr marL="623888" indent="-623888">
              <a:buFont typeface="+mj-lt"/>
              <a:buAutoNum type="arabicPeriod" startAt="7"/>
            </a:pPr>
            <a:r>
              <a:rPr lang="en-GB" sz="3600" dirty="0" smtClean="0">
                <a:latin typeface="Arial"/>
                <a:cs typeface="Arial"/>
              </a:rPr>
              <a:t>tRNA –transfer RNA, has a triplet of bases at one end &amp; an amino acid at the other end.</a:t>
            </a:r>
          </a:p>
          <a:p>
            <a:pPr marL="623888" indent="-623888">
              <a:buFont typeface="+mj-lt"/>
              <a:buAutoNum type="arabicPeriod" startAt="7"/>
            </a:pPr>
            <a:r>
              <a:rPr lang="en-GB" sz="3600" dirty="0" smtClean="0">
                <a:latin typeface="Arial"/>
                <a:cs typeface="Arial"/>
              </a:rPr>
              <a:t> tRNA binds with the complementary codons on the mRNA.</a:t>
            </a:r>
            <a:endParaRPr lang="en-US" sz="3600" dirty="0" smtClean="0">
              <a:latin typeface="Arial"/>
              <a:cs typeface="Arial"/>
            </a:endParaRPr>
          </a:p>
          <a:p>
            <a:pPr>
              <a:buFontTx/>
              <a:buChar char="•"/>
            </a:pPr>
            <a:endParaRPr lang="en-US" dirty="0">
              <a:latin typeface="Arial"/>
              <a:cs typeface="Arial"/>
            </a:endParaRPr>
          </a:p>
          <a:p>
            <a:pPr>
              <a:buFontTx/>
              <a:buChar char="•"/>
            </a:pPr>
            <a:endParaRPr lang="en-GB" dirty="0"/>
          </a:p>
        </p:txBody>
      </p:sp>
      <p:sp>
        <p:nvSpPr>
          <p:cNvPr id="3" name="Slide Number Placeholder 2"/>
          <p:cNvSpPr>
            <a:spLocks noGrp="1"/>
          </p:cNvSpPr>
          <p:nvPr>
            <p:ph type="sldNum" sz="quarter" idx="12"/>
          </p:nvPr>
        </p:nvSpPr>
        <p:spPr/>
        <p:txBody>
          <a:bodyPr/>
          <a:lstStyle/>
          <a:p>
            <a:pPr>
              <a:defRPr/>
            </a:pPr>
            <a:fld id="{AAFE6C12-916A-7B48-A13C-14E60BFFF968}" type="slidenum">
              <a:rPr lang="en-US" smtClean="0"/>
              <a:pPr>
                <a:defRPr/>
              </a:pPr>
              <a:t>62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4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43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8F00F62-8BB0-A44B-B037-138AF9D56AC9}" type="slidenum">
              <a:rPr lang="en-US" smtClean="0"/>
              <a:pPr>
                <a:defRPr/>
              </a:pPr>
              <a:t>63</a:t>
            </a:fld>
            <a:endParaRPr lang="en-US"/>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712968" cy="4597971"/>
          </a:xfrm>
        </p:spPr>
        <p:txBody>
          <a:bodyPr/>
          <a:lstStyle/>
          <a:p>
            <a:pPr marL="742950" indent="-742950">
              <a:buFont typeface="+mj-lt"/>
              <a:buAutoNum type="arabicPeriod" startAt="12"/>
            </a:pPr>
            <a:r>
              <a:rPr lang="en-GB" sz="3600" dirty="0" smtClean="0">
                <a:latin typeface="Arial"/>
                <a:cs typeface="Arial"/>
              </a:rPr>
              <a:t>the </a:t>
            </a:r>
            <a:r>
              <a:rPr lang="en-GB" sz="3600" dirty="0">
                <a:latin typeface="Arial"/>
                <a:cs typeface="Arial"/>
              </a:rPr>
              <a:t>amino acids </a:t>
            </a:r>
            <a:r>
              <a:rPr lang="en-GB" sz="3600" dirty="0" smtClean="0">
                <a:latin typeface="Arial"/>
                <a:cs typeface="Arial"/>
              </a:rPr>
              <a:t>attached to the tRNA are assembled in the sequence determined by the with </a:t>
            </a:r>
            <a:r>
              <a:rPr lang="en-GB" sz="3600" dirty="0">
                <a:latin typeface="Arial"/>
                <a:cs typeface="Arial"/>
              </a:rPr>
              <a:t>the </a:t>
            </a:r>
            <a:r>
              <a:rPr lang="en-GB" sz="3600" dirty="0" smtClean="0">
                <a:latin typeface="Arial"/>
                <a:cs typeface="Arial"/>
              </a:rPr>
              <a:t>codons </a:t>
            </a:r>
            <a:r>
              <a:rPr lang="en-GB" sz="3600" dirty="0">
                <a:latin typeface="Arial"/>
                <a:cs typeface="Arial"/>
              </a:rPr>
              <a:t>on the mRNA.</a:t>
            </a:r>
            <a:endParaRPr lang="en-US" sz="3600" dirty="0">
              <a:latin typeface="Arial"/>
              <a:cs typeface="Arial"/>
            </a:endParaRPr>
          </a:p>
          <a:p>
            <a:pPr marL="742950" indent="-742950">
              <a:buFont typeface="+mj-lt"/>
              <a:buAutoNum type="arabicPeriod" startAt="12"/>
            </a:pPr>
            <a:r>
              <a:rPr lang="en-GB" sz="3600" dirty="0">
                <a:latin typeface="Arial"/>
                <a:cs typeface="Arial"/>
              </a:rPr>
              <a:t>the amino acids </a:t>
            </a:r>
            <a:r>
              <a:rPr lang="en-GB" sz="3600" dirty="0" smtClean="0">
                <a:latin typeface="Arial"/>
                <a:cs typeface="Arial"/>
              </a:rPr>
              <a:t>bond to </a:t>
            </a:r>
            <a:r>
              <a:rPr lang="en-GB" sz="3600" dirty="0">
                <a:latin typeface="Arial"/>
                <a:cs typeface="Arial"/>
              </a:rPr>
              <a:t>each other </a:t>
            </a:r>
            <a:r>
              <a:rPr lang="en-GB" sz="3600" dirty="0" smtClean="0">
                <a:latin typeface="Arial"/>
                <a:cs typeface="Arial"/>
              </a:rPr>
              <a:t>to </a:t>
            </a:r>
            <a:r>
              <a:rPr lang="en-GB" sz="3600" dirty="0">
                <a:latin typeface="Arial"/>
                <a:cs typeface="Arial"/>
              </a:rPr>
              <a:t>form a </a:t>
            </a:r>
            <a:r>
              <a:rPr lang="en-GB" sz="3600" dirty="0" smtClean="0">
                <a:latin typeface="Arial"/>
                <a:cs typeface="Arial"/>
              </a:rPr>
              <a:t>protein.</a:t>
            </a:r>
          </a:p>
          <a:p>
            <a:pPr marL="742950" indent="-742950">
              <a:buFont typeface="+mj-lt"/>
              <a:buAutoNum type="arabicPeriod" startAt="12"/>
            </a:pPr>
            <a:r>
              <a:rPr lang="en-GB" sz="3600" dirty="0" smtClean="0">
                <a:latin typeface="Arial"/>
                <a:cs typeface="Arial"/>
              </a:rPr>
              <a:t>The </a:t>
            </a:r>
            <a:r>
              <a:rPr lang="en-GB" sz="3600" dirty="0">
                <a:latin typeface="Arial"/>
                <a:cs typeface="Arial"/>
              </a:rPr>
              <a:t>protein folds into </a:t>
            </a:r>
            <a:r>
              <a:rPr lang="en-GB" sz="3600" dirty="0" smtClean="0">
                <a:latin typeface="Arial"/>
                <a:cs typeface="Arial"/>
              </a:rPr>
              <a:t>shape</a:t>
            </a:r>
            <a:r>
              <a:rPr lang="en-GB" sz="3600" dirty="0" smtClean="0"/>
              <a:t>.</a:t>
            </a:r>
            <a:endParaRPr lang="en-GB" sz="3600" dirty="0"/>
          </a:p>
          <a:p>
            <a:pPr marL="742950" indent="-742950">
              <a:buFont typeface="+mj-lt"/>
              <a:buAutoNum type="arabicPeriod" startAt="12"/>
            </a:pPr>
            <a:endParaRPr lang="en-GB" sz="3600" dirty="0">
              <a:latin typeface="Arial"/>
              <a:cs typeface="Arial"/>
            </a:endParaRPr>
          </a:p>
          <a:p>
            <a:endParaRPr lang="en-US" dirty="0"/>
          </a:p>
        </p:txBody>
      </p:sp>
      <p:grpSp>
        <p:nvGrpSpPr>
          <p:cNvPr id="5" name="Group 56"/>
          <p:cNvGrpSpPr>
            <a:grpSpLocks/>
          </p:cNvGrpSpPr>
          <p:nvPr/>
        </p:nvGrpSpPr>
        <p:grpSpPr bwMode="auto">
          <a:xfrm>
            <a:off x="611560" y="4365104"/>
            <a:ext cx="8064128" cy="2176984"/>
            <a:chOff x="217" y="2598"/>
            <a:chExt cx="5248" cy="1523"/>
          </a:xfrm>
        </p:grpSpPr>
        <p:sp>
          <p:nvSpPr>
            <p:cNvPr id="6" name="Rectangle 21"/>
            <p:cNvSpPr>
              <a:spLocks noChangeArrowheads="1"/>
            </p:cNvSpPr>
            <p:nvPr/>
          </p:nvSpPr>
          <p:spPr bwMode="auto">
            <a:xfrm>
              <a:off x="217" y="3654"/>
              <a:ext cx="544" cy="448"/>
            </a:xfrm>
            <a:prstGeom prst="rect">
              <a:avLst/>
            </a:prstGeom>
            <a:solidFill>
              <a:srgbClr val="99FF33"/>
            </a:solidFill>
            <a:ln w="50800">
              <a:solidFill>
                <a:schemeClr val="tx1"/>
              </a:solidFill>
              <a:miter lim="800000"/>
              <a:headEnd/>
              <a:tailEnd/>
            </a:ln>
          </p:spPr>
          <p:txBody>
            <a:bodyPr wrap="none" anchor="ctr"/>
            <a:lstStyle/>
            <a:p>
              <a:pPr eaLnBrk="0" hangingPunct="0"/>
              <a:endParaRPr lang="en-US"/>
            </a:p>
          </p:txBody>
        </p:sp>
        <p:sp>
          <p:nvSpPr>
            <p:cNvPr id="7" name="Rectangle 22"/>
            <p:cNvSpPr>
              <a:spLocks noChangeArrowheads="1"/>
            </p:cNvSpPr>
            <p:nvPr/>
          </p:nvSpPr>
          <p:spPr bwMode="auto">
            <a:xfrm>
              <a:off x="240" y="3696"/>
              <a:ext cx="489"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a:t>aa1</a:t>
              </a:r>
            </a:p>
          </p:txBody>
        </p:sp>
        <p:sp>
          <p:nvSpPr>
            <p:cNvPr id="8" name="Oval 23"/>
            <p:cNvSpPr>
              <a:spLocks noChangeArrowheads="1"/>
            </p:cNvSpPr>
            <p:nvPr/>
          </p:nvSpPr>
          <p:spPr bwMode="auto">
            <a:xfrm>
              <a:off x="242" y="2940"/>
              <a:ext cx="544" cy="496"/>
            </a:xfrm>
            <a:prstGeom prst="ellipse">
              <a:avLst/>
            </a:prstGeom>
            <a:solidFill>
              <a:srgbClr val="CC66FF"/>
            </a:solidFill>
            <a:ln w="50800">
              <a:solidFill>
                <a:schemeClr val="tx1"/>
              </a:solidFill>
              <a:round/>
              <a:headEnd/>
              <a:tailEnd/>
            </a:ln>
          </p:spPr>
          <p:txBody>
            <a:bodyPr wrap="none" anchor="ctr"/>
            <a:lstStyle/>
            <a:p>
              <a:pPr eaLnBrk="0" hangingPunct="0"/>
              <a:endParaRPr lang="en-US"/>
            </a:p>
          </p:txBody>
        </p:sp>
        <p:sp>
          <p:nvSpPr>
            <p:cNvPr id="9" name="Rectangle 24"/>
            <p:cNvSpPr>
              <a:spLocks noChangeArrowheads="1"/>
            </p:cNvSpPr>
            <p:nvPr/>
          </p:nvSpPr>
          <p:spPr bwMode="auto">
            <a:xfrm>
              <a:off x="217" y="3030"/>
              <a:ext cx="489"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a:t>aa2</a:t>
              </a:r>
            </a:p>
          </p:txBody>
        </p:sp>
        <p:sp>
          <p:nvSpPr>
            <p:cNvPr id="10" name="AutoShape 25"/>
            <p:cNvSpPr>
              <a:spLocks noChangeArrowheads="1"/>
            </p:cNvSpPr>
            <p:nvPr/>
          </p:nvSpPr>
          <p:spPr bwMode="auto">
            <a:xfrm>
              <a:off x="1129" y="2646"/>
              <a:ext cx="592" cy="544"/>
            </a:xfrm>
            <a:prstGeom prst="triangle">
              <a:avLst>
                <a:gd name="adj" fmla="val 49995"/>
              </a:avLst>
            </a:prstGeom>
            <a:solidFill>
              <a:srgbClr val="FFCC66"/>
            </a:solidFill>
            <a:ln w="50800">
              <a:solidFill>
                <a:schemeClr val="tx1"/>
              </a:solidFill>
              <a:miter lim="800000"/>
              <a:headEnd/>
              <a:tailEnd/>
            </a:ln>
          </p:spPr>
          <p:txBody>
            <a:bodyPr wrap="none" anchor="ctr"/>
            <a:lstStyle/>
            <a:p>
              <a:pPr eaLnBrk="0" hangingPunct="0"/>
              <a:endParaRPr lang="en-US"/>
            </a:p>
          </p:txBody>
        </p:sp>
        <p:sp>
          <p:nvSpPr>
            <p:cNvPr id="11" name="Rectangle 26"/>
            <p:cNvSpPr>
              <a:spLocks noChangeArrowheads="1"/>
            </p:cNvSpPr>
            <p:nvPr/>
          </p:nvSpPr>
          <p:spPr bwMode="auto">
            <a:xfrm>
              <a:off x="1200" y="2928"/>
              <a:ext cx="489"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a:t>aa3</a:t>
              </a:r>
            </a:p>
          </p:txBody>
        </p:sp>
        <p:sp>
          <p:nvSpPr>
            <p:cNvPr id="12" name="AutoShape 27"/>
            <p:cNvSpPr>
              <a:spLocks noChangeArrowheads="1"/>
            </p:cNvSpPr>
            <p:nvPr/>
          </p:nvSpPr>
          <p:spPr bwMode="auto">
            <a:xfrm>
              <a:off x="2185" y="2598"/>
              <a:ext cx="640" cy="736"/>
            </a:xfrm>
            <a:prstGeom prst="diamond">
              <a:avLst/>
            </a:prstGeom>
            <a:solidFill>
              <a:schemeClr val="accent1"/>
            </a:solidFill>
            <a:ln w="50800">
              <a:solidFill>
                <a:schemeClr val="tx1"/>
              </a:solidFill>
              <a:miter lim="800000"/>
              <a:headEnd/>
              <a:tailEnd/>
            </a:ln>
          </p:spPr>
          <p:txBody>
            <a:bodyPr wrap="none" anchor="ctr"/>
            <a:lstStyle/>
            <a:p>
              <a:pPr eaLnBrk="0" hangingPunct="0"/>
              <a:endParaRPr lang="en-US"/>
            </a:p>
          </p:txBody>
        </p:sp>
        <p:sp>
          <p:nvSpPr>
            <p:cNvPr id="13" name="Rectangle 28"/>
            <p:cNvSpPr>
              <a:spLocks noChangeArrowheads="1"/>
            </p:cNvSpPr>
            <p:nvPr/>
          </p:nvSpPr>
          <p:spPr bwMode="auto">
            <a:xfrm>
              <a:off x="2256" y="2832"/>
              <a:ext cx="489"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a:t>aa4</a:t>
              </a:r>
            </a:p>
          </p:txBody>
        </p:sp>
        <p:sp>
          <p:nvSpPr>
            <p:cNvPr id="14" name="AutoShape 29"/>
            <p:cNvSpPr>
              <a:spLocks noChangeArrowheads="1"/>
            </p:cNvSpPr>
            <p:nvPr/>
          </p:nvSpPr>
          <p:spPr bwMode="auto">
            <a:xfrm rot="10800000" flipH="1" flipV="1">
              <a:off x="3145" y="2646"/>
              <a:ext cx="544" cy="4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7 w 21600"/>
                <a:gd name="T13" fmla="*/ 4484 h 21600"/>
                <a:gd name="T14" fmla="*/ 17113 w 21600"/>
                <a:gd name="T15" fmla="*/ 17116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lnTo>
                    <a:pt x="0" y="0"/>
                  </a:lnTo>
                  <a:close/>
                </a:path>
              </a:pathLst>
            </a:custGeom>
            <a:solidFill>
              <a:srgbClr val="FFCCFF"/>
            </a:solidFill>
            <a:ln w="50800">
              <a:solidFill>
                <a:schemeClr val="tx1"/>
              </a:solidFill>
              <a:miter lim="800000"/>
              <a:headEnd/>
              <a:tailEnd/>
            </a:ln>
          </p:spPr>
          <p:txBody>
            <a:bodyPr wrap="none" anchor="ctr"/>
            <a:lstStyle/>
            <a:p>
              <a:endParaRPr lang="en-US"/>
            </a:p>
          </p:txBody>
        </p:sp>
        <p:sp>
          <p:nvSpPr>
            <p:cNvPr id="15" name="Rectangle 30"/>
            <p:cNvSpPr>
              <a:spLocks noChangeArrowheads="1"/>
            </p:cNvSpPr>
            <p:nvPr/>
          </p:nvSpPr>
          <p:spPr bwMode="auto">
            <a:xfrm>
              <a:off x="3168" y="2640"/>
              <a:ext cx="489"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800" b="1"/>
                <a:t>aa5</a:t>
              </a:r>
            </a:p>
          </p:txBody>
        </p:sp>
        <p:sp>
          <p:nvSpPr>
            <p:cNvPr id="16" name="AutoShape 39"/>
            <p:cNvSpPr>
              <a:spLocks noChangeArrowheads="1"/>
            </p:cNvSpPr>
            <p:nvPr/>
          </p:nvSpPr>
          <p:spPr bwMode="auto">
            <a:xfrm>
              <a:off x="4777" y="3673"/>
              <a:ext cx="688" cy="448"/>
            </a:xfrm>
            <a:prstGeom prst="hexagon">
              <a:avLst>
                <a:gd name="adj" fmla="val 38386"/>
                <a:gd name="vf" fmla="val 115470"/>
              </a:avLst>
            </a:prstGeom>
            <a:solidFill>
              <a:schemeClr val="accent2"/>
            </a:solidFill>
            <a:ln w="50800">
              <a:solidFill>
                <a:schemeClr val="tx1"/>
              </a:solidFill>
              <a:miter lim="800000"/>
              <a:headEnd/>
              <a:tailEnd/>
            </a:ln>
          </p:spPr>
          <p:txBody>
            <a:bodyPr wrap="none" anchor="ctr"/>
            <a:lstStyle/>
            <a:p>
              <a:pPr eaLnBrk="0" hangingPunct="0"/>
              <a:endParaRPr lang="en-US"/>
            </a:p>
          </p:txBody>
        </p:sp>
        <p:sp>
          <p:nvSpPr>
            <p:cNvPr id="17" name="Rectangle 40"/>
            <p:cNvSpPr>
              <a:spLocks noChangeArrowheads="1"/>
            </p:cNvSpPr>
            <p:nvPr/>
          </p:nvSpPr>
          <p:spPr bwMode="auto">
            <a:xfrm>
              <a:off x="4800" y="3744"/>
              <a:ext cx="64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b="1"/>
                <a:t>aa200</a:t>
              </a:r>
            </a:p>
          </p:txBody>
        </p:sp>
        <p:sp>
          <p:nvSpPr>
            <p:cNvPr id="18" name="AutoShape 41"/>
            <p:cNvSpPr>
              <a:spLocks noChangeArrowheads="1"/>
            </p:cNvSpPr>
            <p:nvPr/>
          </p:nvSpPr>
          <p:spPr bwMode="auto">
            <a:xfrm>
              <a:off x="4249" y="3049"/>
              <a:ext cx="640" cy="496"/>
            </a:xfrm>
            <a:prstGeom prst="octagon">
              <a:avLst>
                <a:gd name="adj" fmla="val 29282"/>
              </a:avLst>
            </a:prstGeom>
            <a:solidFill>
              <a:srgbClr val="F95AB7"/>
            </a:solidFill>
            <a:ln w="50800">
              <a:solidFill>
                <a:schemeClr val="tx1"/>
              </a:solidFill>
              <a:miter lim="800000"/>
              <a:headEnd/>
              <a:tailEnd/>
            </a:ln>
          </p:spPr>
          <p:txBody>
            <a:bodyPr wrap="none" anchor="ctr"/>
            <a:lstStyle/>
            <a:p>
              <a:pPr eaLnBrk="0" hangingPunct="0"/>
              <a:endParaRPr lang="en-US"/>
            </a:p>
          </p:txBody>
        </p:sp>
        <p:sp>
          <p:nvSpPr>
            <p:cNvPr id="19" name="Rectangle 42"/>
            <p:cNvSpPr>
              <a:spLocks noChangeArrowheads="1"/>
            </p:cNvSpPr>
            <p:nvPr/>
          </p:nvSpPr>
          <p:spPr bwMode="auto">
            <a:xfrm>
              <a:off x="4224" y="3168"/>
              <a:ext cx="64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b="1"/>
                <a:t>aa199</a:t>
              </a:r>
            </a:p>
          </p:txBody>
        </p:sp>
        <p:sp>
          <p:nvSpPr>
            <p:cNvPr id="20" name="Line 43"/>
            <p:cNvSpPr>
              <a:spLocks noChangeShapeType="1"/>
            </p:cNvSpPr>
            <p:nvPr/>
          </p:nvSpPr>
          <p:spPr bwMode="auto">
            <a:xfrm flipH="1">
              <a:off x="3696" y="2640"/>
              <a:ext cx="368" cy="576"/>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44"/>
            <p:cNvSpPr>
              <a:spLocks noChangeShapeType="1"/>
            </p:cNvSpPr>
            <p:nvPr/>
          </p:nvSpPr>
          <p:spPr bwMode="auto">
            <a:xfrm flipH="1">
              <a:off x="3840" y="2688"/>
              <a:ext cx="416" cy="624"/>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49"/>
            <p:cNvSpPr>
              <a:spLocks noChangeShapeType="1"/>
            </p:cNvSpPr>
            <p:nvPr/>
          </p:nvSpPr>
          <p:spPr bwMode="auto">
            <a:xfrm flipV="1">
              <a:off x="480" y="3456"/>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50"/>
            <p:cNvSpPr>
              <a:spLocks noChangeShapeType="1"/>
            </p:cNvSpPr>
            <p:nvPr/>
          </p:nvSpPr>
          <p:spPr bwMode="auto">
            <a:xfrm flipV="1">
              <a:off x="720" y="2928"/>
              <a:ext cx="576"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51"/>
            <p:cNvSpPr>
              <a:spLocks noChangeShapeType="1"/>
            </p:cNvSpPr>
            <p:nvPr/>
          </p:nvSpPr>
          <p:spPr bwMode="auto">
            <a:xfrm>
              <a:off x="1584" y="2928"/>
              <a:ext cx="67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52"/>
            <p:cNvSpPr>
              <a:spLocks noChangeShapeType="1"/>
            </p:cNvSpPr>
            <p:nvPr/>
          </p:nvSpPr>
          <p:spPr bwMode="auto">
            <a:xfrm>
              <a:off x="2736" y="2880"/>
              <a:ext cx="48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53"/>
            <p:cNvSpPr>
              <a:spLocks noChangeShapeType="1"/>
            </p:cNvSpPr>
            <p:nvPr/>
          </p:nvSpPr>
          <p:spPr bwMode="auto">
            <a:xfrm>
              <a:off x="3600" y="2880"/>
              <a:ext cx="24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54"/>
            <p:cNvSpPr>
              <a:spLocks noChangeShapeType="1"/>
            </p:cNvSpPr>
            <p:nvPr/>
          </p:nvSpPr>
          <p:spPr bwMode="auto">
            <a:xfrm>
              <a:off x="3984" y="3072"/>
              <a:ext cx="24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55"/>
            <p:cNvSpPr>
              <a:spLocks noChangeShapeType="1"/>
            </p:cNvSpPr>
            <p:nvPr/>
          </p:nvSpPr>
          <p:spPr bwMode="auto">
            <a:xfrm>
              <a:off x="4752" y="3552"/>
              <a:ext cx="192"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9" name="Slide Number Placeholder 28"/>
          <p:cNvSpPr>
            <a:spLocks noGrp="1"/>
          </p:cNvSpPr>
          <p:nvPr>
            <p:ph type="sldNum" sz="quarter" idx="12"/>
          </p:nvPr>
        </p:nvSpPr>
        <p:spPr/>
        <p:txBody>
          <a:bodyPr/>
          <a:lstStyle/>
          <a:p>
            <a:pPr>
              <a:defRPr/>
            </a:pPr>
            <a:fld id="{AAFE6C12-916A-7B48-A13C-14E60BFFF968}" type="slidenum">
              <a:rPr lang="en-US" smtClean="0"/>
              <a:pPr>
                <a:defRPr/>
              </a:pPr>
              <a:t>64</a:t>
            </a:fld>
            <a:endParaRPr lang="en-US"/>
          </a:p>
        </p:txBody>
      </p:sp>
    </p:spTree>
    <p:extLst>
      <p:ext uri="{BB962C8B-B14F-4D97-AF65-F5344CB8AC3E}">
        <p14:creationId xmlns:p14="http://schemas.microsoft.com/office/powerpoint/2010/main" val="3759503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06780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800"/>
            <a:ext cx="906780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4800"/>
            <a:ext cx="906780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4800"/>
            <a:ext cx="906780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4800"/>
            <a:ext cx="906780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04800"/>
            <a:ext cx="906780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6" name="Picture 8" descr="C:\Biology BOOK\Biology Book--Diagrams\16.14 Transcription of DNA .tif"/>
          <p:cNvPicPr>
            <a:picLocks noChangeAspect="1" noChangeArrowheads="1"/>
          </p:cNvPicPr>
          <p:nvPr/>
        </p:nvPicPr>
        <p:blipFill>
          <a:blip r:embed="rId9">
            <a:extLst>
              <a:ext uri="{28A0092B-C50C-407E-A947-70E740481C1C}">
                <a14:useLocalDpi xmlns:a14="http://schemas.microsoft.com/office/drawing/2010/main" val="0"/>
              </a:ext>
            </a:extLst>
          </a:blip>
          <a:srcRect b="90292"/>
          <a:stretch>
            <a:fillRect/>
          </a:stretch>
        </p:blipFill>
        <p:spPr bwMode="auto">
          <a:xfrm>
            <a:off x="304800" y="304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8F00F62-8BB0-A44B-B037-138AF9D56AC9}" type="slidenum">
              <a:rPr lang="en-US" smtClean="0"/>
              <a:pPr>
                <a:defRPr/>
              </a:pPr>
              <a:t>65</a:t>
            </a:fld>
            <a:endParaRPr lang="en-US"/>
          </a:p>
        </p:txBody>
      </p:sp>
    </p:spTree>
    <p:extLst>
      <p:ext uri="{BB962C8B-B14F-4D97-AF65-F5344CB8AC3E}">
        <p14:creationId xmlns:p14="http://schemas.microsoft.com/office/powerpoint/2010/main" val="3600975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90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90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890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890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8909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8909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890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8" name="Object 2"/>
          <p:cNvGraphicFramePr>
            <a:graphicFrameLocks noChangeAspect="1"/>
          </p:cNvGraphicFramePr>
          <p:nvPr/>
        </p:nvGraphicFramePr>
        <p:xfrm>
          <a:off x="203200" y="1143000"/>
          <a:ext cx="9261475" cy="5132388"/>
        </p:xfrm>
        <a:graphic>
          <a:graphicData uri="http://schemas.openxmlformats.org/presentationml/2006/ole">
            <mc:AlternateContent xmlns:mc="http://schemas.openxmlformats.org/markup-compatibility/2006">
              <mc:Choice xmlns:v="urn:schemas-microsoft-com:vml" Requires="v">
                <p:oleObj spid="_x0000_s225572" name="Image" r:id="rId4" imgW="3766857" imgH="5394971" progId="Photoshop.Image.7">
                  <p:embed/>
                </p:oleObj>
              </mc:Choice>
              <mc:Fallback>
                <p:oleObj name="Image" r:id="rId4" imgW="3766857" imgH="5394971"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b="61301"/>
                      <a:stretch>
                        <a:fillRect/>
                      </a:stretch>
                    </p:blipFill>
                    <p:spPr bwMode="auto">
                      <a:xfrm>
                        <a:off x="203200" y="1143000"/>
                        <a:ext cx="9261475" cy="513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6259" name="Object 3"/>
          <p:cNvGraphicFramePr>
            <a:graphicFrameLocks noChangeAspect="1"/>
          </p:cNvGraphicFramePr>
          <p:nvPr/>
        </p:nvGraphicFramePr>
        <p:xfrm>
          <a:off x="203200" y="1143000"/>
          <a:ext cx="9261475" cy="5132388"/>
        </p:xfrm>
        <a:graphic>
          <a:graphicData uri="http://schemas.openxmlformats.org/presentationml/2006/ole">
            <mc:AlternateContent xmlns:mc="http://schemas.openxmlformats.org/markup-compatibility/2006">
              <mc:Choice xmlns:v="urn:schemas-microsoft-com:vml" Requires="v">
                <p:oleObj spid="_x0000_s225573" name="Image" r:id="rId6" imgW="3766857" imgH="5253239" progId="Photoshop.Image.7">
                  <p:embed/>
                </p:oleObj>
              </mc:Choice>
              <mc:Fallback>
                <p:oleObj name="Image" r:id="rId6" imgW="3766857" imgH="5253239" progId="Photoshop.Image.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b="60260"/>
                      <a:stretch>
                        <a:fillRect/>
                      </a:stretch>
                    </p:blipFill>
                    <p:spPr bwMode="auto">
                      <a:xfrm>
                        <a:off x="203200" y="1143000"/>
                        <a:ext cx="9261475" cy="513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6260" name="Object 4"/>
          <p:cNvGraphicFramePr>
            <a:graphicFrameLocks noChangeAspect="1"/>
          </p:cNvGraphicFramePr>
          <p:nvPr/>
        </p:nvGraphicFramePr>
        <p:xfrm>
          <a:off x="203200" y="1143000"/>
          <a:ext cx="9261475" cy="5132388"/>
        </p:xfrm>
        <a:graphic>
          <a:graphicData uri="http://schemas.openxmlformats.org/presentationml/2006/ole">
            <mc:AlternateContent xmlns:mc="http://schemas.openxmlformats.org/markup-compatibility/2006">
              <mc:Choice xmlns:v="urn:schemas-microsoft-com:vml" Requires="v">
                <p:oleObj spid="_x0000_s225574" name="Image" r:id="rId8" imgW="3766857" imgH="5253239" progId="Photoshop.Image.7">
                  <p:embed/>
                </p:oleObj>
              </mc:Choice>
              <mc:Fallback>
                <p:oleObj name="Image" r:id="rId8" imgW="3766857" imgH="5253239" progId="Photoshop.Image.7">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b="60260"/>
                      <a:stretch>
                        <a:fillRect/>
                      </a:stretch>
                    </p:blipFill>
                    <p:spPr bwMode="auto">
                      <a:xfrm>
                        <a:off x="203200" y="1143000"/>
                        <a:ext cx="9261475" cy="513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6261" name="Object 5"/>
          <p:cNvGraphicFramePr>
            <a:graphicFrameLocks noChangeAspect="1"/>
          </p:cNvGraphicFramePr>
          <p:nvPr/>
        </p:nvGraphicFramePr>
        <p:xfrm>
          <a:off x="203200" y="1143000"/>
          <a:ext cx="9261475" cy="5132388"/>
        </p:xfrm>
        <a:graphic>
          <a:graphicData uri="http://schemas.openxmlformats.org/presentationml/2006/ole">
            <mc:AlternateContent xmlns:mc="http://schemas.openxmlformats.org/markup-compatibility/2006">
              <mc:Choice xmlns:v="urn:schemas-microsoft-com:vml" Requires="v">
                <p:oleObj spid="_x0000_s225575" name="Image" r:id="rId10" imgW="3766857" imgH="5253239" progId="Photoshop.Image.7">
                  <p:embed/>
                </p:oleObj>
              </mc:Choice>
              <mc:Fallback>
                <p:oleObj name="Image" r:id="rId10" imgW="3766857" imgH="5253239" progId="Photoshop.Image.7">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b="60260"/>
                      <a:stretch>
                        <a:fillRect/>
                      </a:stretch>
                    </p:blipFill>
                    <p:spPr bwMode="auto">
                      <a:xfrm>
                        <a:off x="203200" y="1143000"/>
                        <a:ext cx="9261475" cy="513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6262" name="Object 6"/>
          <p:cNvGraphicFramePr>
            <a:graphicFrameLocks noChangeAspect="1"/>
          </p:cNvGraphicFramePr>
          <p:nvPr/>
        </p:nvGraphicFramePr>
        <p:xfrm>
          <a:off x="203200" y="1143000"/>
          <a:ext cx="9261475" cy="5132388"/>
        </p:xfrm>
        <a:graphic>
          <a:graphicData uri="http://schemas.openxmlformats.org/presentationml/2006/ole">
            <mc:AlternateContent xmlns:mc="http://schemas.openxmlformats.org/markup-compatibility/2006">
              <mc:Choice xmlns:v="urn:schemas-microsoft-com:vml" Requires="v">
                <p:oleObj spid="_x0000_s225576" name="Image" r:id="rId12" imgW="3766857" imgH="5253239" progId="Photoshop.Image.7">
                  <p:embed/>
                </p:oleObj>
              </mc:Choice>
              <mc:Fallback>
                <p:oleObj name="Image" r:id="rId12" imgW="3766857" imgH="5253239" progId="Photoshop.Image.7">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b="60260"/>
                      <a:stretch>
                        <a:fillRect/>
                      </a:stretch>
                    </p:blipFill>
                    <p:spPr bwMode="auto">
                      <a:xfrm>
                        <a:off x="203200" y="1143000"/>
                        <a:ext cx="9261475" cy="513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6263" name="Object 7"/>
          <p:cNvGraphicFramePr>
            <a:graphicFrameLocks noChangeAspect="1"/>
          </p:cNvGraphicFramePr>
          <p:nvPr/>
        </p:nvGraphicFramePr>
        <p:xfrm>
          <a:off x="203200" y="1143000"/>
          <a:ext cx="9261475" cy="5132388"/>
        </p:xfrm>
        <a:graphic>
          <a:graphicData uri="http://schemas.openxmlformats.org/presentationml/2006/ole">
            <mc:AlternateContent xmlns:mc="http://schemas.openxmlformats.org/markup-compatibility/2006">
              <mc:Choice xmlns:v="urn:schemas-microsoft-com:vml" Requires="v">
                <p:oleObj spid="_x0000_s225577" name="Image" r:id="rId14" imgW="3766857" imgH="5253239" progId="Photoshop.Image.7">
                  <p:embed/>
                </p:oleObj>
              </mc:Choice>
              <mc:Fallback>
                <p:oleObj name="Image" r:id="rId14" imgW="3766857" imgH="5253239" progId="Photoshop.Image.7">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b="60260"/>
                      <a:stretch>
                        <a:fillRect/>
                      </a:stretch>
                    </p:blipFill>
                    <p:spPr bwMode="auto">
                      <a:xfrm>
                        <a:off x="203200" y="1143000"/>
                        <a:ext cx="9261475" cy="513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6277" name="Text Box 21"/>
          <p:cNvSpPr txBox="1">
            <a:spLocks noChangeArrowheads="1"/>
          </p:cNvSpPr>
          <p:nvPr/>
        </p:nvSpPr>
        <p:spPr bwMode="auto">
          <a:xfrm>
            <a:off x="2819400" y="2286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IE" b="1">
                <a:solidFill>
                  <a:srgbClr val="0066CC"/>
                </a:solidFill>
                <a:latin typeface="Arial Rounded MT Bold" charset="0"/>
              </a:rPr>
              <a:t>PROTEIN SYNTHESIS</a:t>
            </a:r>
            <a:endParaRPr lang="en-GB" b="1">
              <a:solidFill>
                <a:srgbClr val="0066CC"/>
              </a:solidFill>
              <a:latin typeface="Arial Rounded MT Bold" charset="0"/>
            </a:endParaRPr>
          </a:p>
        </p:txBody>
      </p:sp>
      <p:sp>
        <p:nvSpPr>
          <p:cNvPr id="3" name="Slide Number Placeholder 2"/>
          <p:cNvSpPr>
            <a:spLocks noGrp="1"/>
          </p:cNvSpPr>
          <p:nvPr>
            <p:ph type="sldNum" sz="quarter" idx="12"/>
          </p:nvPr>
        </p:nvSpPr>
        <p:spPr/>
        <p:txBody>
          <a:bodyPr/>
          <a:lstStyle/>
          <a:p>
            <a:pPr>
              <a:defRPr/>
            </a:pPr>
            <a:fld id="{98F00F62-8BB0-A44B-B037-138AF9D56AC9}" type="slidenum">
              <a:rPr lang="en-US" smtClean="0"/>
              <a:pPr>
                <a:defRPr/>
              </a:pPr>
              <a:t>66</a:t>
            </a:fld>
            <a:endParaRPr lang="en-US"/>
          </a:p>
        </p:txBody>
      </p:sp>
    </p:spTree>
    <p:extLst>
      <p:ext uri="{BB962C8B-B14F-4D97-AF65-F5344CB8AC3E}">
        <p14:creationId xmlns:p14="http://schemas.microsoft.com/office/powerpoint/2010/main" val="4294558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2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62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62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962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962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9626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96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77"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8" name="Object 8"/>
          <p:cNvGraphicFramePr>
            <a:graphicFrameLocks noChangeAspect="1"/>
          </p:cNvGraphicFramePr>
          <p:nvPr/>
        </p:nvGraphicFramePr>
        <p:xfrm>
          <a:off x="1033463" y="0"/>
          <a:ext cx="7437437" cy="6249988"/>
        </p:xfrm>
        <a:graphic>
          <a:graphicData uri="http://schemas.openxmlformats.org/presentationml/2006/ole">
            <mc:AlternateContent xmlns:mc="http://schemas.openxmlformats.org/markup-compatibility/2006">
              <mc:Choice xmlns:v="urn:schemas-microsoft-com:vml" Requires="v">
                <p:oleObj spid="_x0000_s227804" name="Image" r:id="rId4" imgW="3766857" imgH="5253239" progId="Photoshop.Image.7">
                  <p:embed/>
                </p:oleObj>
              </mc:Choice>
              <mc:Fallback>
                <p:oleObj name="Image" r:id="rId4" imgW="3766857" imgH="5253239"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39740"/>
                      <a:stretch>
                        <a:fillRect/>
                      </a:stretch>
                    </p:blipFill>
                    <p:spPr bwMode="auto">
                      <a:xfrm>
                        <a:off x="1033463" y="0"/>
                        <a:ext cx="7437437" cy="624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7289" name="Object 9"/>
          <p:cNvGraphicFramePr>
            <a:graphicFrameLocks noChangeAspect="1"/>
          </p:cNvGraphicFramePr>
          <p:nvPr/>
        </p:nvGraphicFramePr>
        <p:xfrm>
          <a:off x="1033463" y="0"/>
          <a:ext cx="7437437" cy="6249988"/>
        </p:xfrm>
        <a:graphic>
          <a:graphicData uri="http://schemas.openxmlformats.org/presentationml/2006/ole">
            <mc:AlternateContent xmlns:mc="http://schemas.openxmlformats.org/markup-compatibility/2006">
              <mc:Choice xmlns:v="urn:schemas-microsoft-com:vml" Requires="v">
                <p:oleObj spid="_x0000_s227805" name="Image" r:id="rId6" imgW="3766857" imgH="5253239" progId="Photoshop.Image.7">
                  <p:embed/>
                </p:oleObj>
              </mc:Choice>
              <mc:Fallback>
                <p:oleObj name="Image" r:id="rId6" imgW="3766857" imgH="5253239" progId="Photoshop.Image.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t="39740"/>
                      <a:stretch>
                        <a:fillRect/>
                      </a:stretch>
                    </p:blipFill>
                    <p:spPr bwMode="auto">
                      <a:xfrm>
                        <a:off x="1033463" y="0"/>
                        <a:ext cx="7437437" cy="624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7290" name="Object 10"/>
          <p:cNvGraphicFramePr>
            <a:graphicFrameLocks noChangeAspect="1"/>
          </p:cNvGraphicFramePr>
          <p:nvPr/>
        </p:nvGraphicFramePr>
        <p:xfrm>
          <a:off x="1033463" y="0"/>
          <a:ext cx="7437437" cy="6249988"/>
        </p:xfrm>
        <a:graphic>
          <a:graphicData uri="http://schemas.openxmlformats.org/presentationml/2006/ole">
            <mc:AlternateContent xmlns:mc="http://schemas.openxmlformats.org/markup-compatibility/2006">
              <mc:Choice xmlns:v="urn:schemas-microsoft-com:vml" Requires="v">
                <p:oleObj spid="_x0000_s227806" name="Image" r:id="rId8" imgW="3766857" imgH="5253239" progId="Photoshop.Image.7">
                  <p:embed/>
                </p:oleObj>
              </mc:Choice>
              <mc:Fallback>
                <p:oleObj name="Image" r:id="rId8" imgW="3766857" imgH="5253239" progId="Photoshop.Image.7">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t="39740"/>
                      <a:stretch>
                        <a:fillRect/>
                      </a:stretch>
                    </p:blipFill>
                    <p:spPr bwMode="auto">
                      <a:xfrm>
                        <a:off x="1033463" y="0"/>
                        <a:ext cx="7437437" cy="624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7291" name="Object 11"/>
          <p:cNvGraphicFramePr>
            <a:graphicFrameLocks noChangeAspect="1"/>
          </p:cNvGraphicFramePr>
          <p:nvPr/>
        </p:nvGraphicFramePr>
        <p:xfrm>
          <a:off x="1044575" y="1588"/>
          <a:ext cx="7416800" cy="6246812"/>
        </p:xfrm>
        <a:graphic>
          <a:graphicData uri="http://schemas.openxmlformats.org/presentationml/2006/ole">
            <mc:AlternateContent xmlns:mc="http://schemas.openxmlformats.org/markup-compatibility/2006">
              <mc:Choice xmlns:v="urn:schemas-microsoft-com:vml" Requires="v">
                <p:oleObj spid="_x0000_s227807" name="Image" r:id="rId10" imgW="3758192" imgH="5253239" progId="Photoshop.Image.7">
                  <p:embed/>
                </p:oleObj>
              </mc:Choice>
              <mc:Fallback>
                <p:oleObj name="Image" r:id="rId10" imgW="3758192" imgH="5253239" progId="Photoshop.Image.7">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t="39740"/>
                      <a:stretch>
                        <a:fillRect/>
                      </a:stretch>
                    </p:blipFill>
                    <p:spPr bwMode="auto">
                      <a:xfrm>
                        <a:off x="1044575" y="1588"/>
                        <a:ext cx="7416800" cy="624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7292" name="Object 12"/>
          <p:cNvGraphicFramePr>
            <a:graphicFrameLocks noChangeAspect="1"/>
          </p:cNvGraphicFramePr>
          <p:nvPr/>
        </p:nvGraphicFramePr>
        <p:xfrm>
          <a:off x="1143000" y="39688"/>
          <a:ext cx="7239000" cy="6157912"/>
        </p:xfrm>
        <a:graphic>
          <a:graphicData uri="http://schemas.openxmlformats.org/presentationml/2006/ole">
            <mc:AlternateContent xmlns:mc="http://schemas.openxmlformats.org/markup-compatibility/2006">
              <mc:Choice xmlns:v="urn:schemas-microsoft-com:vml" Requires="v">
                <p:oleObj spid="_x0000_s227808" name="Image" r:id="rId12" imgW="3666751" imgH="5207518" progId="Photoshop.Image.7">
                  <p:embed/>
                </p:oleObj>
              </mc:Choice>
              <mc:Fallback>
                <p:oleObj name="Image" r:id="rId12" imgW="3666751" imgH="5207518" progId="Photoshop.Image.7">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t="40091"/>
                      <a:stretch>
                        <a:fillRect/>
                      </a:stretch>
                    </p:blipFill>
                    <p:spPr bwMode="auto">
                      <a:xfrm>
                        <a:off x="1143000" y="39688"/>
                        <a:ext cx="7239000" cy="615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7293" name="Object 13"/>
          <p:cNvGraphicFramePr>
            <a:graphicFrameLocks noChangeAspect="1"/>
          </p:cNvGraphicFramePr>
          <p:nvPr/>
        </p:nvGraphicFramePr>
        <p:xfrm>
          <a:off x="1143000" y="39688"/>
          <a:ext cx="7239000" cy="6157912"/>
        </p:xfrm>
        <a:graphic>
          <a:graphicData uri="http://schemas.openxmlformats.org/presentationml/2006/ole">
            <mc:AlternateContent xmlns:mc="http://schemas.openxmlformats.org/markup-compatibility/2006">
              <mc:Choice xmlns:v="urn:schemas-microsoft-com:vml" Requires="v">
                <p:oleObj spid="_x0000_s227809" name="Image" r:id="rId14" imgW="3666751" imgH="5207518" progId="Photoshop.Image.7">
                  <p:embed/>
                </p:oleObj>
              </mc:Choice>
              <mc:Fallback>
                <p:oleObj name="Image" r:id="rId14" imgW="3666751" imgH="5207518" progId="Photoshop.Image.7">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t="40091"/>
                      <a:stretch>
                        <a:fillRect/>
                      </a:stretch>
                    </p:blipFill>
                    <p:spPr bwMode="auto">
                      <a:xfrm>
                        <a:off x="1143000" y="39688"/>
                        <a:ext cx="7239000" cy="615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7294" name="Object 14"/>
          <p:cNvGraphicFramePr>
            <a:graphicFrameLocks noChangeAspect="1"/>
          </p:cNvGraphicFramePr>
          <p:nvPr/>
        </p:nvGraphicFramePr>
        <p:xfrm>
          <a:off x="1143000" y="39688"/>
          <a:ext cx="7239000" cy="6157912"/>
        </p:xfrm>
        <a:graphic>
          <a:graphicData uri="http://schemas.openxmlformats.org/presentationml/2006/ole">
            <mc:AlternateContent xmlns:mc="http://schemas.openxmlformats.org/markup-compatibility/2006">
              <mc:Choice xmlns:v="urn:schemas-microsoft-com:vml" Requires="v">
                <p:oleObj spid="_x0000_s227810" name="Image" r:id="rId16" imgW="3666751" imgH="5207518" progId="Photoshop.Image.7">
                  <p:embed/>
                </p:oleObj>
              </mc:Choice>
              <mc:Fallback>
                <p:oleObj name="Image" r:id="rId16" imgW="3666751" imgH="5207518" progId="Photoshop.Image.7">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t="40091"/>
                      <a:stretch>
                        <a:fillRect/>
                      </a:stretch>
                    </p:blipFill>
                    <p:spPr bwMode="auto">
                      <a:xfrm>
                        <a:off x="1143000" y="39688"/>
                        <a:ext cx="7239000" cy="615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7295" name="Object 15"/>
          <p:cNvGraphicFramePr>
            <a:graphicFrameLocks noChangeAspect="1"/>
          </p:cNvGraphicFramePr>
          <p:nvPr/>
        </p:nvGraphicFramePr>
        <p:xfrm>
          <a:off x="1143000" y="39688"/>
          <a:ext cx="7239000" cy="6157912"/>
        </p:xfrm>
        <a:graphic>
          <a:graphicData uri="http://schemas.openxmlformats.org/presentationml/2006/ole">
            <mc:AlternateContent xmlns:mc="http://schemas.openxmlformats.org/markup-compatibility/2006">
              <mc:Choice xmlns:v="urn:schemas-microsoft-com:vml" Requires="v">
                <p:oleObj spid="_x0000_s227811" name="Image" r:id="rId18" imgW="3666751" imgH="5207518" progId="Photoshop.Image.7">
                  <p:embed/>
                </p:oleObj>
              </mc:Choice>
              <mc:Fallback>
                <p:oleObj name="Image" r:id="rId18" imgW="3666751" imgH="5207518" progId="Photoshop.Image.7">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t="40091"/>
                      <a:stretch>
                        <a:fillRect/>
                      </a:stretch>
                    </p:blipFill>
                    <p:spPr bwMode="auto">
                      <a:xfrm>
                        <a:off x="1143000" y="39688"/>
                        <a:ext cx="7239000" cy="615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7296" name="Object 16"/>
          <p:cNvGraphicFramePr>
            <a:graphicFrameLocks noChangeAspect="1"/>
          </p:cNvGraphicFramePr>
          <p:nvPr/>
        </p:nvGraphicFramePr>
        <p:xfrm>
          <a:off x="1143000" y="39688"/>
          <a:ext cx="7239000" cy="6157912"/>
        </p:xfrm>
        <a:graphic>
          <a:graphicData uri="http://schemas.openxmlformats.org/presentationml/2006/ole">
            <mc:AlternateContent xmlns:mc="http://schemas.openxmlformats.org/markup-compatibility/2006">
              <mc:Choice xmlns:v="urn:schemas-microsoft-com:vml" Requires="v">
                <p:oleObj spid="_x0000_s227812" name="Image" r:id="rId20" imgW="3666751" imgH="5207518" progId="Photoshop.Image.7">
                  <p:embed/>
                </p:oleObj>
              </mc:Choice>
              <mc:Fallback>
                <p:oleObj name="Image" r:id="rId20" imgW="3666751" imgH="5207518" progId="Photoshop.Image.7">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t="40091"/>
                      <a:stretch>
                        <a:fillRect/>
                      </a:stretch>
                    </p:blipFill>
                    <p:spPr bwMode="auto">
                      <a:xfrm>
                        <a:off x="1143000" y="39688"/>
                        <a:ext cx="7239000" cy="615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7297" name="Object 17"/>
          <p:cNvGraphicFramePr>
            <a:graphicFrameLocks noChangeAspect="1"/>
          </p:cNvGraphicFramePr>
          <p:nvPr/>
        </p:nvGraphicFramePr>
        <p:xfrm>
          <a:off x="1143000" y="76200"/>
          <a:ext cx="6994525" cy="5932488"/>
        </p:xfrm>
        <a:graphic>
          <a:graphicData uri="http://schemas.openxmlformats.org/presentationml/2006/ole">
            <mc:AlternateContent xmlns:mc="http://schemas.openxmlformats.org/markup-compatibility/2006">
              <mc:Choice xmlns:v="urn:schemas-microsoft-com:vml" Requires="v">
                <p:oleObj spid="_x0000_s227813" name="Image" r:id="rId22" imgW="3543307" imgH="5093218" progId="Photoshop.Image.7">
                  <p:embed/>
                </p:oleObj>
              </mc:Choice>
              <mc:Fallback>
                <p:oleObj name="Image" r:id="rId22" imgW="3543307" imgH="5093218" progId="Photoshop.Image.7">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t="40991"/>
                      <a:stretch>
                        <a:fillRect/>
                      </a:stretch>
                    </p:blipFill>
                    <p:spPr bwMode="auto">
                      <a:xfrm>
                        <a:off x="1143000" y="76200"/>
                        <a:ext cx="6994525" cy="593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98F00F62-8BB0-A44B-B037-138AF9D56AC9}" type="slidenum">
              <a:rPr lang="en-US" smtClean="0"/>
              <a:pPr>
                <a:defRPr/>
              </a:pPr>
              <a:t>67</a:t>
            </a:fld>
            <a:endParaRPr lang="en-US"/>
          </a:p>
        </p:txBody>
      </p:sp>
    </p:spTree>
    <p:extLst>
      <p:ext uri="{BB962C8B-B14F-4D97-AF65-F5344CB8AC3E}">
        <p14:creationId xmlns:p14="http://schemas.microsoft.com/office/powerpoint/2010/main" val="633324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72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72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72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9729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9729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9729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9729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9729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9729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97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3" name="Picture 5" descr="genetic%20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8F00F62-8BB0-A44B-B037-138AF9D56AC9}" type="slidenum">
              <a:rPr lang="en-US" smtClean="0"/>
              <a:pPr>
                <a:defRPr/>
              </a:pPr>
              <a:t>68</a:t>
            </a:fld>
            <a:endParaRPr lang="en-US"/>
          </a:p>
        </p:txBody>
      </p:sp>
    </p:spTree>
    <p:extLst>
      <p:ext uri="{BB962C8B-B14F-4D97-AF65-F5344CB8AC3E}">
        <p14:creationId xmlns:p14="http://schemas.microsoft.com/office/powerpoint/2010/main" val="133007501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6"/>
          <p:cNvSpPr txBox="1">
            <a:spLocks noChangeArrowheads="1"/>
          </p:cNvSpPr>
          <p:nvPr/>
        </p:nvSpPr>
        <p:spPr bwMode="auto">
          <a:xfrm>
            <a:off x="323528" y="188640"/>
            <a:ext cx="88204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dirty="0" smtClean="0">
                <a:hlinkClick r:id="rId2"/>
              </a:rPr>
              <a:t>Translation Animation</a:t>
            </a:r>
            <a:endParaRPr lang="en-US" sz="3600" dirty="0" smtClean="0"/>
          </a:p>
          <a:p>
            <a:pPr eaLnBrk="1" hangingPunct="1"/>
            <a:endParaRPr lang="en-US" sz="3600" dirty="0"/>
          </a:p>
        </p:txBody>
      </p:sp>
      <p:sp>
        <p:nvSpPr>
          <p:cNvPr id="3" name="Slide Number Placeholder 2"/>
          <p:cNvSpPr>
            <a:spLocks noGrp="1"/>
          </p:cNvSpPr>
          <p:nvPr>
            <p:ph type="sldNum" sz="quarter" idx="12"/>
          </p:nvPr>
        </p:nvSpPr>
        <p:spPr/>
        <p:txBody>
          <a:bodyPr/>
          <a:lstStyle/>
          <a:p>
            <a:pPr>
              <a:defRPr/>
            </a:pPr>
            <a:fld id="{98F00F62-8BB0-A44B-B037-138AF9D56AC9}" type="slidenum">
              <a:rPr lang="en-US" smtClean="0"/>
              <a:pPr>
                <a:defRPr/>
              </a:pPr>
              <a:t>69</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323528" y="188640"/>
            <a:ext cx="8820472" cy="1872828"/>
          </a:xfrm>
        </p:spPr>
        <p:txBody>
          <a:bodyPr>
            <a:normAutofit fontScale="90000"/>
          </a:bodyPr>
          <a:lstStyle/>
          <a:p>
            <a:pPr eaLnBrk="1" hangingPunct="1"/>
            <a:r>
              <a:rPr lang="en-IE" sz="2000" dirty="0">
                <a:latin typeface="Calibri" charset="0"/>
              </a:rPr>
              <a:t/>
            </a:r>
            <a:br>
              <a:rPr lang="en-IE" sz="2000" dirty="0">
                <a:latin typeface="Calibri" charset="0"/>
              </a:rPr>
            </a:br>
            <a:r>
              <a:rPr lang="en-IE" sz="4000" dirty="0">
                <a:latin typeface="Calibri" charset="0"/>
              </a:rPr>
              <a:t>Recall that genes are located on </a:t>
            </a:r>
            <a:r>
              <a:rPr lang="en-IE" sz="4000" b="1" dirty="0">
                <a:latin typeface="Calibri" charset="0"/>
              </a:rPr>
              <a:t>chromosomes</a:t>
            </a:r>
            <a:r>
              <a:rPr lang="en-IE" sz="4000" dirty="0">
                <a:latin typeface="Calibri" charset="0"/>
              </a:rPr>
              <a:t> which are located in the nucleus</a:t>
            </a:r>
            <a:br>
              <a:rPr lang="en-IE" sz="4000" dirty="0">
                <a:latin typeface="Calibri" charset="0"/>
              </a:rPr>
            </a:br>
            <a:endParaRPr lang="en-IE" sz="4000" dirty="0">
              <a:latin typeface="Calibri" charset="0"/>
            </a:endParaRPr>
          </a:p>
        </p:txBody>
      </p:sp>
      <p:sp>
        <p:nvSpPr>
          <p:cNvPr id="40963" name="Rectangle 84"/>
          <p:cNvSpPr>
            <a:spLocks noChangeArrowheads="1"/>
          </p:cNvSpPr>
          <p:nvPr/>
        </p:nvSpPr>
        <p:spPr bwMode="auto">
          <a:xfrm>
            <a:off x="1866900" y="2305050"/>
            <a:ext cx="27051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pSp>
        <p:nvGrpSpPr>
          <p:cNvPr id="2" name="Group 101"/>
          <p:cNvGrpSpPr>
            <a:grpSpLocks/>
          </p:cNvGrpSpPr>
          <p:nvPr/>
        </p:nvGrpSpPr>
        <p:grpSpPr bwMode="auto">
          <a:xfrm>
            <a:off x="468313" y="2565400"/>
            <a:ext cx="6913562" cy="3905250"/>
            <a:chOff x="793" y="981"/>
            <a:chExt cx="4355" cy="2460"/>
          </a:xfrm>
        </p:grpSpPr>
        <p:pic>
          <p:nvPicPr>
            <p:cNvPr id="40965" name="Picture 83" descr="http://regentsprep.org/Regents/biology/units/heredity/genechromosomeidea1.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3" y="981"/>
              <a:ext cx="4037" cy="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100"/>
            <p:cNvSpPr txBox="1">
              <a:spLocks noChangeArrowheads="1"/>
            </p:cNvSpPr>
            <p:nvPr/>
          </p:nvSpPr>
          <p:spPr bwMode="auto">
            <a:xfrm>
              <a:off x="793" y="3249"/>
              <a:ext cx="43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IE" sz="1400">
                  <a:solidFill>
                    <a:schemeClr val="bg1"/>
                  </a:solidFill>
                  <a:latin typeface="Arial Unicode MS" charset="0"/>
                </a:rPr>
                <a:t>image from http://</a:t>
              </a:r>
              <a:r>
                <a:rPr lang="en-IE" sz="1400">
                  <a:solidFill>
                    <a:schemeClr val="bg1"/>
                  </a:solidFill>
                  <a:latin typeface="Arial Unicode MS" charset="0"/>
                  <a:hlinkClick r:id="rId5"/>
                </a:rPr>
                <a:t>regentsprep.org/Regents/biology/units/heredity/dna.cfm</a:t>
              </a:r>
              <a:endParaRPr lang="en-IE" sz="1400">
                <a:solidFill>
                  <a:schemeClr val="bg1"/>
                </a:solidFill>
                <a:latin typeface="Arial Unicode MS" charset="0"/>
              </a:endParaRPr>
            </a:p>
          </p:txBody>
        </p:sp>
      </p:grpSp>
      <p:sp>
        <p:nvSpPr>
          <p:cNvPr id="4" name="Slide Number Placeholder 3"/>
          <p:cNvSpPr>
            <a:spLocks noGrp="1"/>
          </p:cNvSpPr>
          <p:nvPr>
            <p:ph type="sldNum" sz="quarter" idx="12"/>
          </p:nvPr>
        </p:nvSpPr>
        <p:spPr/>
        <p:txBody>
          <a:bodyPr/>
          <a:lstStyle/>
          <a:p>
            <a:pPr>
              <a:defRPr/>
            </a:pPr>
            <a:fld id="{AAFE6C12-916A-7B48-A13C-14E60BFFF968}" type="slidenum">
              <a:rPr lang="en-US" smtClean="0"/>
              <a:pPr>
                <a:defRPr/>
              </a:pPr>
              <a:t>7</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0" y="1"/>
            <a:ext cx="9144000" cy="980727"/>
          </a:xfrm>
        </p:spPr>
        <p:txBody>
          <a:bodyPr>
            <a:normAutofit/>
          </a:bodyPr>
          <a:lstStyle/>
          <a:p>
            <a:pPr eaLnBrk="1" hangingPunct="1"/>
            <a:r>
              <a:rPr lang="en-US" b="1" dirty="0">
                <a:latin typeface="Arial"/>
                <a:cs typeface="Arial"/>
              </a:rPr>
              <a:t>Types of </a:t>
            </a:r>
            <a:r>
              <a:rPr lang="en-US" b="1" dirty="0" smtClean="0">
                <a:latin typeface="Arial"/>
                <a:cs typeface="Arial"/>
              </a:rPr>
              <a:t>RNA</a:t>
            </a:r>
            <a:endParaRPr lang="en-US" b="1" dirty="0">
              <a:latin typeface="Arial"/>
              <a:cs typeface="Arial"/>
            </a:endParaRPr>
          </a:p>
        </p:txBody>
      </p:sp>
      <p:graphicFrame>
        <p:nvGraphicFramePr>
          <p:cNvPr id="68673" name="Group 65"/>
          <p:cNvGraphicFramePr>
            <a:graphicFrameLocks noGrp="1"/>
          </p:cNvGraphicFramePr>
          <p:nvPr>
            <p:ph type="tbl" idx="1"/>
            <p:extLst>
              <p:ext uri="{D42A27DB-BD31-4B8C-83A1-F6EECF244321}">
                <p14:modId xmlns:p14="http://schemas.microsoft.com/office/powerpoint/2010/main" val="2151202095"/>
              </p:ext>
            </p:extLst>
          </p:nvPr>
        </p:nvGraphicFramePr>
        <p:xfrm>
          <a:off x="76200" y="1124744"/>
          <a:ext cx="9067800" cy="5733257"/>
        </p:xfrm>
        <a:graphic>
          <a:graphicData uri="http://schemas.openxmlformats.org/drawingml/2006/table">
            <a:tbl>
              <a:tblPr/>
              <a:tblGrid>
                <a:gridCol w="2130425"/>
                <a:gridCol w="3527425"/>
                <a:gridCol w="3409950"/>
              </a:tblGrid>
              <a:tr h="17176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charset="0"/>
                          <a:ea typeface="ＭＳ Ｐゴシック" charset="0"/>
                          <a:cs typeface="Arial" charset="0"/>
                        </a:rPr>
                        <a:t>Messenger RNA (mRNA)</a:t>
                      </a:r>
                      <a:endParaRPr kumimoji="0" lang="en-US" sz="2400" b="1" i="0" u="none" strike="noStrike" cap="none" normalizeH="0" baseline="0" dirty="0">
                        <a:ln>
                          <a:noFill/>
                        </a:ln>
                        <a:solidFill>
                          <a:schemeClr val="tx1"/>
                        </a:solidFill>
                        <a:effectLst/>
                        <a:latin typeface="Arial" charset="0"/>
                        <a:ea typeface="ＭＳ Ｐゴシック" charset="0"/>
                        <a:cs typeface="Times New Roman"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a:ea typeface="ＭＳ Ｐゴシック" charset="0"/>
                          <a:cs typeface="Arial"/>
                        </a:rPr>
                        <a:t>Consists of RNA nucleotides in the form of a single uncoiled chain. </a:t>
                      </a:r>
                      <a:endParaRPr kumimoji="0" lang="en-US" sz="2400" b="1" i="1" u="none" strike="noStrike" cap="none" normalizeH="0" baseline="0" dirty="0">
                        <a:ln>
                          <a:noFill/>
                        </a:ln>
                        <a:solidFill>
                          <a:schemeClr val="tx1"/>
                        </a:solidFill>
                        <a:effectLst/>
                        <a:latin typeface="Arial"/>
                        <a:ea typeface="ＭＳ Ｐゴシック" charset="0"/>
                        <a:cs typeface="Arial"/>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a:ea typeface="ＭＳ Ｐゴシック" charset="0"/>
                          <a:cs typeface="Arial"/>
                        </a:rPr>
                        <a:t>mRNA carries genetic info from DNA in the nucleus to the cytosol</a:t>
                      </a:r>
                      <a:endParaRPr kumimoji="0" lang="en-US" sz="2400" b="1" i="1" u="none" strike="noStrike" cap="none" normalizeH="0" baseline="0" dirty="0">
                        <a:ln>
                          <a:noFill/>
                        </a:ln>
                        <a:solidFill>
                          <a:schemeClr val="tx1"/>
                        </a:solidFill>
                        <a:effectLst/>
                        <a:latin typeface="Arial"/>
                        <a:ea typeface="ＭＳ Ｐゴシック" charset="0"/>
                        <a:cs typeface="Arial"/>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77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entury Gothic" charset="0"/>
                          <a:ea typeface="ＭＳ Ｐゴシック" charset="0"/>
                          <a:cs typeface="Arial" charset="0"/>
                        </a:rPr>
                        <a:t>Transfer RNA (tRNA)</a:t>
                      </a:r>
                      <a:endParaRPr kumimoji="0" lang="en-US" sz="2400" b="1" i="0" u="none" strike="noStrike" cap="none" normalizeH="0" baseline="0">
                        <a:ln>
                          <a:noFill/>
                        </a:ln>
                        <a:solidFill>
                          <a:schemeClr val="tx1"/>
                        </a:solidFill>
                        <a:effectLst/>
                        <a:latin typeface="Arial" charset="0"/>
                        <a:ea typeface="ＭＳ Ｐゴシック" charset="0"/>
                        <a:cs typeface="Times New Roman"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a:ea typeface="Times New Roman" charset="0"/>
                          <a:cs typeface="Arial"/>
                        </a:rPr>
                        <a:t> Consists of a single chain of about 80 RNA nucleotides folded into a hairpin shape 45 varieties</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a:ea typeface="Times New Roman" charset="0"/>
                          <a:cs typeface="Arial"/>
                        </a:rPr>
                        <a:t>binds to a specific amino acid and brings it over to the ribosome</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778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entury Gothic" charset="0"/>
                          <a:ea typeface="ＭＳ Ｐゴシック" charset="0"/>
                          <a:cs typeface="Arial" charset="0"/>
                        </a:rPr>
                        <a:t>Ribosomal RNA (rRNA)</a:t>
                      </a:r>
                      <a:endParaRPr kumimoji="0" lang="en-US" sz="2400" b="1" i="0" u="none" strike="noStrike" cap="none" normalizeH="0" baseline="0" dirty="0">
                        <a:ln>
                          <a:noFill/>
                        </a:ln>
                        <a:solidFill>
                          <a:schemeClr val="tx1"/>
                        </a:solidFill>
                        <a:effectLst/>
                        <a:latin typeface="Arial" charset="0"/>
                        <a:ea typeface="ＭＳ Ｐゴシック" charset="0"/>
                        <a:cs typeface="Times New Roman"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a:ea typeface="ＭＳ Ｐゴシック" charset="0"/>
                          <a:cs typeface="Arial"/>
                        </a:rPr>
                        <a:t>Most abundant form of RNA</a:t>
                      </a:r>
                      <a:endParaRPr kumimoji="0" lang="en-US" sz="2400" b="1" i="1" u="none" strike="noStrike" cap="none" normalizeH="0" baseline="0" dirty="0">
                        <a:ln>
                          <a:noFill/>
                        </a:ln>
                        <a:solidFill>
                          <a:schemeClr val="tx1"/>
                        </a:solidFill>
                        <a:effectLst/>
                        <a:latin typeface="Arial"/>
                        <a:ea typeface="ＭＳ Ｐゴシック" charset="0"/>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a:ea typeface="ＭＳ Ｐゴシック" charset="0"/>
                          <a:cs typeface="Arial"/>
                        </a:rPr>
                        <a:t>Consists of RNA nucleotides in a globular form. </a:t>
                      </a:r>
                      <a:endParaRPr kumimoji="0" lang="en-US" sz="2400" b="1" i="1" u="none" strike="noStrike" cap="none" normalizeH="0" baseline="0" dirty="0">
                        <a:ln>
                          <a:noFill/>
                        </a:ln>
                        <a:solidFill>
                          <a:schemeClr val="tx1"/>
                        </a:solidFill>
                        <a:effectLst/>
                        <a:latin typeface="Arial"/>
                        <a:ea typeface="ＭＳ Ｐゴシック" charset="0"/>
                        <a:cs typeface="Arial"/>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a:ea typeface="ＭＳ Ｐゴシック" charset="0"/>
                          <a:cs typeface="Arial"/>
                        </a:rPr>
                        <a:t>Joins with proteins to form ribosomes – the site of protein synthesis</a:t>
                      </a:r>
                      <a:endParaRPr kumimoji="0" lang="en-US" sz="2400" b="1" i="1" u="none" strike="noStrike" cap="none" normalizeH="0" baseline="0" dirty="0">
                        <a:ln>
                          <a:noFill/>
                        </a:ln>
                        <a:solidFill>
                          <a:schemeClr val="tx1"/>
                        </a:solidFill>
                        <a:effectLst/>
                        <a:latin typeface="Arial"/>
                        <a:ea typeface="ＭＳ Ｐゴシック" charset="0"/>
                        <a:cs typeface="Arial"/>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60C60848-AFDA-0648-BFEB-4C99E71443E0}" type="slidenum">
              <a:rPr lang="en-US" smtClean="0"/>
              <a:pPr>
                <a:defRPr/>
              </a:pPr>
              <a:t>70</a:t>
            </a:fld>
            <a:endParaRPr lang="en-US"/>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857" name="Group 71"/>
          <p:cNvGrpSpPr>
            <a:grpSpLocks/>
          </p:cNvGrpSpPr>
          <p:nvPr/>
        </p:nvGrpSpPr>
        <p:grpSpPr bwMode="auto">
          <a:xfrm>
            <a:off x="251520" y="4149080"/>
            <a:ext cx="8568952" cy="1576266"/>
            <a:chOff x="768" y="2688"/>
            <a:chExt cx="4464" cy="601"/>
          </a:xfrm>
        </p:grpSpPr>
        <p:grpSp>
          <p:nvGrpSpPr>
            <p:cNvPr id="249864" name="Group 46"/>
            <p:cNvGrpSpPr>
              <a:grpSpLocks/>
            </p:cNvGrpSpPr>
            <p:nvPr/>
          </p:nvGrpSpPr>
          <p:grpSpPr bwMode="auto">
            <a:xfrm>
              <a:off x="768" y="2688"/>
              <a:ext cx="4464" cy="601"/>
              <a:chOff x="768" y="2688"/>
              <a:chExt cx="4464" cy="601"/>
            </a:xfrm>
          </p:grpSpPr>
          <p:sp>
            <p:nvSpPr>
              <p:cNvPr id="249888" name="Rectangle 41"/>
              <p:cNvSpPr>
                <a:spLocks noChangeArrowheads="1"/>
              </p:cNvSpPr>
              <p:nvPr/>
            </p:nvSpPr>
            <p:spPr bwMode="auto">
              <a:xfrm>
                <a:off x="816" y="3120"/>
                <a:ext cx="4320" cy="144"/>
              </a:xfrm>
              <a:prstGeom prst="rect">
                <a:avLst/>
              </a:prstGeom>
              <a:solidFill>
                <a:srgbClr val="FFFF00"/>
              </a:solidFill>
              <a:ln w="9525">
                <a:solidFill>
                  <a:schemeClr val="tx1"/>
                </a:solidFill>
                <a:miter lim="800000"/>
                <a:headEnd/>
                <a:tailEnd/>
              </a:ln>
            </p:spPr>
            <p:txBody>
              <a:bodyPr wrap="none" anchor="ctr"/>
              <a:lstStyle/>
              <a:p>
                <a:pPr eaLnBrk="0" hangingPunct="0"/>
                <a:endParaRPr lang="en-US" sz="2800"/>
              </a:p>
            </p:txBody>
          </p:sp>
          <p:sp>
            <p:nvSpPr>
              <p:cNvPr id="249889" name="Text Box 45"/>
              <p:cNvSpPr txBox="1">
                <a:spLocks noChangeArrowheads="1"/>
              </p:cNvSpPr>
              <p:nvPr/>
            </p:nvSpPr>
            <p:spPr bwMode="auto">
              <a:xfrm>
                <a:off x="768" y="2688"/>
                <a:ext cx="4464"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2800" dirty="0"/>
                  <a:t>A U G G G C U U A A A G  C A G U G C A C G U U</a:t>
                </a:r>
              </a:p>
            </p:txBody>
          </p:sp>
        </p:grpSp>
        <p:sp>
          <p:nvSpPr>
            <p:cNvPr id="249865" name="Line 47"/>
            <p:cNvSpPr>
              <a:spLocks noChangeShapeType="1"/>
            </p:cNvSpPr>
            <p:nvPr/>
          </p:nvSpPr>
          <p:spPr bwMode="auto">
            <a:xfrm>
              <a:off x="91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66" name="Line 48"/>
            <p:cNvSpPr>
              <a:spLocks noChangeShapeType="1"/>
            </p:cNvSpPr>
            <p:nvPr/>
          </p:nvSpPr>
          <p:spPr bwMode="auto">
            <a:xfrm>
              <a:off x="105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67" name="Line 49"/>
            <p:cNvSpPr>
              <a:spLocks noChangeShapeType="1"/>
            </p:cNvSpPr>
            <p:nvPr/>
          </p:nvSpPr>
          <p:spPr bwMode="auto">
            <a:xfrm>
              <a:off x="124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68" name="Line 50"/>
            <p:cNvSpPr>
              <a:spLocks noChangeShapeType="1"/>
            </p:cNvSpPr>
            <p:nvPr/>
          </p:nvSpPr>
          <p:spPr bwMode="auto">
            <a:xfrm>
              <a:off x="144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69" name="Line 51"/>
            <p:cNvSpPr>
              <a:spLocks noChangeShapeType="1"/>
            </p:cNvSpPr>
            <p:nvPr/>
          </p:nvSpPr>
          <p:spPr bwMode="auto">
            <a:xfrm>
              <a:off x="163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70" name="Line 52"/>
            <p:cNvSpPr>
              <a:spLocks noChangeShapeType="1"/>
            </p:cNvSpPr>
            <p:nvPr/>
          </p:nvSpPr>
          <p:spPr bwMode="auto">
            <a:xfrm>
              <a:off x="182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71" name="Line 53"/>
            <p:cNvSpPr>
              <a:spLocks noChangeShapeType="1"/>
            </p:cNvSpPr>
            <p:nvPr/>
          </p:nvSpPr>
          <p:spPr bwMode="auto">
            <a:xfrm>
              <a:off x="201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72" name="Line 54"/>
            <p:cNvSpPr>
              <a:spLocks noChangeShapeType="1"/>
            </p:cNvSpPr>
            <p:nvPr/>
          </p:nvSpPr>
          <p:spPr bwMode="auto">
            <a:xfrm>
              <a:off x="220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73" name="Line 55"/>
            <p:cNvSpPr>
              <a:spLocks noChangeShapeType="1"/>
            </p:cNvSpPr>
            <p:nvPr/>
          </p:nvSpPr>
          <p:spPr bwMode="auto">
            <a:xfrm>
              <a:off x="240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74" name="Line 56"/>
            <p:cNvSpPr>
              <a:spLocks noChangeShapeType="1"/>
            </p:cNvSpPr>
            <p:nvPr/>
          </p:nvSpPr>
          <p:spPr bwMode="auto">
            <a:xfrm>
              <a:off x="254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75" name="Line 57"/>
            <p:cNvSpPr>
              <a:spLocks noChangeShapeType="1"/>
            </p:cNvSpPr>
            <p:nvPr/>
          </p:nvSpPr>
          <p:spPr bwMode="auto">
            <a:xfrm>
              <a:off x="273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76" name="Line 58"/>
            <p:cNvSpPr>
              <a:spLocks noChangeShapeType="1"/>
            </p:cNvSpPr>
            <p:nvPr/>
          </p:nvSpPr>
          <p:spPr bwMode="auto">
            <a:xfrm>
              <a:off x="297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77" name="Line 59"/>
            <p:cNvSpPr>
              <a:spLocks noChangeShapeType="1"/>
            </p:cNvSpPr>
            <p:nvPr/>
          </p:nvSpPr>
          <p:spPr bwMode="auto">
            <a:xfrm>
              <a:off x="316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78" name="Line 60"/>
            <p:cNvSpPr>
              <a:spLocks noChangeShapeType="1"/>
            </p:cNvSpPr>
            <p:nvPr/>
          </p:nvSpPr>
          <p:spPr bwMode="auto">
            <a:xfrm>
              <a:off x="336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79" name="Line 61"/>
            <p:cNvSpPr>
              <a:spLocks noChangeShapeType="1"/>
            </p:cNvSpPr>
            <p:nvPr/>
          </p:nvSpPr>
          <p:spPr bwMode="auto">
            <a:xfrm>
              <a:off x="355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80" name="Line 62"/>
            <p:cNvSpPr>
              <a:spLocks noChangeShapeType="1"/>
            </p:cNvSpPr>
            <p:nvPr/>
          </p:nvSpPr>
          <p:spPr bwMode="auto">
            <a:xfrm>
              <a:off x="374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81" name="Line 63"/>
            <p:cNvSpPr>
              <a:spLocks noChangeShapeType="1"/>
            </p:cNvSpPr>
            <p:nvPr/>
          </p:nvSpPr>
          <p:spPr bwMode="auto">
            <a:xfrm>
              <a:off x="393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82" name="Line 64"/>
            <p:cNvSpPr>
              <a:spLocks noChangeShapeType="1"/>
            </p:cNvSpPr>
            <p:nvPr/>
          </p:nvSpPr>
          <p:spPr bwMode="auto">
            <a:xfrm>
              <a:off x="408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83" name="Line 65"/>
            <p:cNvSpPr>
              <a:spLocks noChangeShapeType="1"/>
            </p:cNvSpPr>
            <p:nvPr/>
          </p:nvSpPr>
          <p:spPr bwMode="auto">
            <a:xfrm>
              <a:off x="427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84" name="Line 66"/>
            <p:cNvSpPr>
              <a:spLocks noChangeShapeType="1"/>
            </p:cNvSpPr>
            <p:nvPr/>
          </p:nvSpPr>
          <p:spPr bwMode="auto">
            <a:xfrm>
              <a:off x="441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85" name="Line 68"/>
            <p:cNvSpPr>
              <a:spLocks noChangeShapeType="1"/>
            </p:cNvSpPr>
            <p:nvPr/>
          </p:nvSpPr>
          <p:spPr bwMode="auto">
            <a:xfrm>
              <a:off x="460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86" name="Line 69"/>
            <p:cNvSpPr>
              <a:spLocks noChangeShapeType="1"/>
            </p:cNvSpPr>
            <p:nvPr/>
          </p:nvSpPr>
          <p:spPr bwMode="auto">
            <a:xfrm>
              <a:off x="480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9887" name="Line 70"/>
            <p:cNvSpPr>
              <a:spLocks noChangeShapeType="1"/>
            </p:cNvSpPr>
            <p:nvPr/>
          </p:nvSpPr>
          <p:spPr bwMode="auto">
            <a:xfrm>
              <a:off x="499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800"/>
            </a:p>
          </p:txBody>
        </p:sp>
      </p:grpSp>
      <p:sp>
        <p:nvSpPr>
          <p:cNvPr id="249859" name="Text Box 73"/>
          <p:cNvSpPr txBox="1">
            <a:spLocks noChangeArrowheads="1"/>
          </p:cNvSpPr>
          <p:nvPr/>
        </p:nvSpPr>
        <p:spPr bwMode="auto">
          <a:xfrm>
            <a:off x="2051720" y="5949280"/>
            <a:ext cx="3240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b="1" dirty="0"/>
              <a:t>mRNA molecule</a:t>
            </a:r>
          </a:p>
        </p:txBody>
      </p:sp>
      <p:sp>
        <p:nvSpPr>
          <p:cNvPr id="249861" name="AutoShape 76"/>
          <p:cNvSpPr>
            <a:spLocks/>
          </p:cNvSpPr>
          <p:nvPr/>
        </p:nvSpPr>
        <p:spPr bwMode="auto">
          <a:xfrm rot="-5400000">
            <a:off x="1802532" y="3683868"/>
            <a:ext cx="106288" cy="968152"/>
          </a:xfrm>
          <a:prstGeom prst="rightBrace">
            <a:avLst>
              <a:gd name="adj1" fmla="val 41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249862" name="Text Box 77"/>
          <p:cNvSpPr txBox="1">
            <a:spLocks noChangeArrowheads="1"/>
          </p:cNvSpPr>
          <p:nvPr/>
        </p:nvSpPr>
        <p:spPr bwMode="auto">
          <a:xfrm>
            <a:off x="1259632" y="3501008"/>
            <a:ext cx="1692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2800" dirty="0"/>
              <a:t>codon</a:t>
            </a:r>
          </a:p>
        </p:txBody>
      </p:sp>
      <p:sp>
        <p:nvSpPr>
          <p:cNvPr id="2" name="Content Placeholder 1"/>
          <p:cNvSpPr>
            <a:spLocks noGrp="1"/>
          </p:cNvSpPr>
          <p:nvPr>
            <p:ph idx="1"/>
          </p:nvPr>
        </p:nvSpPr>
        <p:spPr>
          <a:xfrm>
            <a:off x="251520" y="404665"/>
            <a:ext cx="8568952" cy="2160240"/>
          </a:xfrm>
        </p:spPr>
        <p:txBody>
          <a:bodyPr/>
          <a:lstStyle/>
          <a:p>
            <a:pPr marL="457200" lvl="1" indent="-457200">
              <a:spcBef>
                <a:spcPct val="50000"/>
              </a:spcBef>
              <a:buNone/>
            </a:pPr>
            <a:r>
              <a:rPr lang="en-GB" sz="3600" dirty="0">
                <a:solidFill>
                  <a:srgbClr val="000000"/>
                </a:solidFill>
                <a:latin typeface="Arial"/>
                <a:cs typeface="Arial"/>
              </a:rPr>
              <a:t>This is a molecule of messenger </a:t>
            </a:r>
            <a:r>
              <a:rPr lang="en-GB" sz="3600" dirty="0" smtClean="0">
                <a:solidFill>
                  <a:srgbClr val="000000"/>
                </a:solidFill>
                <a:latin typeface="Arial"/>
                <a:cs typeface="Arial"/>
              </a:rPr>
              <a:t>RNA.</a:t>
            </a:r>
          </a:p>
          <a:p>
            <a:pPr marL="0" lvl="1" indent="0">
              <a:spcBef>
                <a:spcPct val="50000"/>
              </a:spcBef>
              <a:buNone/>
            </a:pPr>
            <a:r>
              <a:rPr lang="en-GB" sz="3600" dirty="0" smtClean="0">
                <a:solidFill>
                  <a:srgbClr val="000000"/>
                </a:solidFill>
                <a:latin typeface="Arial"/>
                <a:cs typeface="Arial"/>
              </a:rPr>
              <a:t>It </a:t>
            </a:r>
            <a:r>
              <a:rPr lang="en-GB" sz="3600" dirty="0">
                <a:solidFill>
                  <a:srgbClr val="000000"/>
                </a:solidFill>
                <a:latin typeface="Arial"/>
                <a:cs typeface="Arial"/>
              </a:rPr>
              <a:t>was made in the nucleus </a:t>
            </a:r>
            <a:r>
              <a:rPr lang="en-GB" sz="3600" dirty="0" smtClean="0">
                <a:solidFill>
                  <a:srgbClr val="000000"/>
                </a:solidFill>
                <a:latin typeface="Arial"/>
                <a:cs typeface="Arial"/>
              </a:rPr>
              <a:t>by transcription </a:t>
            </a:r>
            <a:r>
              <a:rPr lang="en-GB" sz="3600" dirty="0">
                <a:solidFill>
                  <a:srgbClr val="000000"/>
                </a:solidFill>
                <a:latin typeface="Arial"/>
                <a:cs typeface="Arial"/>
              </a:rPr>
              <a:t>from a DNA molecule.</a:t>
            </a:r>
          </a:p>
          <a:p>
            <a:endParaRPr lang="en-US" dirty="0"/>
          </a:p>
        </p:txBody>
      </p:sp>
      <p:sp>
        <p:nvSpPr>
          <p:cNvPr id="4" name="Slide Number Placeholder 3"/>
          <p:cNvSpPr>
            <a:spLocks noGrp="1"/>
          </p:cNvSpPr>
          <p:nvPr>
            <p:ph type="sldNum" sz="quarter" idx="12"/>
          </p:nvPr>
        </p:nvSpPr>
        <p:spPr/>
        <p:txBody>
          <a:bodyPr/>
          <a:lstStyle/>
          <a:p>
            <a:fld id="{724FF3E6-DAB3-F448-8074-6C4C1505794F}" type="slidenum">
              <a:rPr lang="en-US" smtClean="0"/>
              <a:pPr/>
              <a:t>71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1295400" y="3886200"/>
            <a:ext cx="2124472" cy="2207096"/>
            <a:chOff x="4860" y="2340"/>
            <a:chExt cx="1440" cy="1800"/>
          </a:xfrm>
        </p:grpSpPr>
        <p:sp>
          <p:nvSpPr>
            <p:cNvPr id="250918" name="Oval 33"/>
            <p:cNvSpPr>
              <a:spLocks noChangeArrowheads="1"/>
            </p:cNvSpPr>
            <p:nvPr/>
          </p:nvSpPr>
          <p:spPr bwMode="auto">
            <a:xfrm>
              <a:off x="4860" y="2340"/>
              <a:ext cx="1440" cy="1440"/>
            </a:xfrm>
            <a:prstGeom prst="ellipse">
              <a:avLst/>
            </a:prstGeom>
            <a:solidFill>
              <a:srgbClr val="CC3300"/>
            </a:solidFill>
            <a:ln w="9525">
              <a:solidFill>
                <a:srgbClr val="000000"/>
              </a:solidFill>
              <a:round/>
              <a:headEnd/>
              <a:tailEnd/>
            </a:ln>
          </p:spPr>
          <p:txBody>
            <a:bodyPr/>
            <a:lstStyle/>
            <a:p>
              <a:pPr eaLnBrk="0" hangingPunct="0"/>
              <a:endParaRPr lang="en-US"/>
            </a:p>
          </p:txBody>
        </p:sp>
        <p:sp>
          <p:nvSpPr>
            <p:cNvPr id="250919" name="Oval 34"/>
            <p:cNvSpPr>
              <a:spLocks noChangeArrowheads="1"/>
            </p:cNvSpPr>
            <p:nvPr/>
          </p:nvSpPr>
          <p:spPr bwMode="auto">
            <a:xfrm>
              <a:off x="5040" y="3240"/>
              <a:ext cx="1080" cy="900"/>
            </a:xfrm>
            <a:prstGeom prst="ellipse">
              <a:avLst/>
            </a:prstGeom>
            <a:solidFill>
              <a:srgbClr val="CC3300"/>
            </a:solidFill>
            <a:ln w="9525">
              <a:solidFill>
                <a:srgbClr val="000000"/>
              </a:solidFill>
              <a:round/>
              <a:headEnd/>
              <a:tailEnd/>
            </a:ln>
          </p:spPr>
          <p:txBody>
            <a:bodyPr/>
            <a:lstStyle/>
            <a:p>
              <a:pPr eaLnBrk="0" hangingPunct="0"/>
              <a:endParaRPr lang="en-US"/>
            </a:p>
          </p:txBody>
        </p:sp>
      </p:grpSp>
      <p:sp>
        <p:nvSpPr>
          <p:cNvPr id="250882" name="Text Box 2"/>
          <p:cNvSpPr txBox="1">
            <a:spLocks noChangeArrowheads="1"/>
          </p:cNvSpPr>
          <p:nvPr/>
        </p:nvSpPr>
        <p:spPr bwMode="auto">
          <a:xfrm>
            <a:off x="1676400" y="38100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1800"/>
          </a:p>
        </p:txBody>
      </p:sp>
      <p:sp>
        <p:nvSpPr>
          <p:cNvPr id="250883" name="Text Box 3"/>
          <p:cNvSpPr txBox="1">
            <a:spLocks noChangeArrowheads="1"/>
          </p:cNvSpPr>
          <p:nvPr/>
        </p:nvSpPr>
        <p:spPr bwMode="auto">
          <a:xfrm>
            <a:off x="1600200" y="44196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1800"/>
          </a:p>
        </p:txBody>
      </p:sp>
      <p:grpSp>
        <p:nvGrpSpPr>
          <p:cNvPr id="250884" name="Group 4"/>
          <p:cNvGrpSpPr>
            <a:grpSpLocks/>
          </p:cNvGrpSpPr>
          <p:nvPr/>
        </p:nvGrpSpPr>
        <p:grpSpPr bwMode="auto">
          <a:xfrm>
            <a:off x="1219200" y="4267200"/>
            <a:ext cx="7086600" cy="914400"/>
            <a:chOff x="768" y="2688"/>
            <a:chExt cx="4464" cy="576"/>
          </a:xfrm>
        </p:grpSpPr>
        <p:grpSp>
          <p:nvGrpSpPr>
            <p:cNvPr id="250892" name="Group 5"/>
            <p:cNvGrpSpPr>
              <a:grpSpLocks/>
            </p:cNvGrpSpPr>
            <p:nvPr/>
          </p:nvGrpSpPr>
          <p:grpSpPr bwMode="auto">
            <a:xfrm>
              <a:off x="768" y="2688"/>
              <a:ext cx="4464" cy="576"/>
              <a:chOff x="768" y="2688"/>
              <a:chExt cx="4464" cy="576"/>
            </a:xfrm>
          </p:grpSpPr>
          <p:sp>
            <p:nvSpPr>
              <p:cNvPr id="250916" name="Rectangle 6"/>
              <p:cNvSpPr>
                <a:spLocks noChangeArrowheads="1"/>
              </p:cNvSpPr>
              <p:nvPr/>
            </p:nvSpPr>
            <p:spPr bwMode="auto">
              <a:xfrm>
                <a:off x="816" y="3120"/>
                <a:ext cx="4320" cy="144"/>
              </a:xfrm>
              <a:prstGeom prst="rect">
                <a:avLst/>
              </a:prstGeom>
              <a:solidFill>
                <a:srgbClr val="FFFF00"/>
              </a:solidFill>
              <a:ln w="9525">
                <a:solidFill>
                  <a:schemeClr val="tx1"/>
                </a:solidFill>
                <a:miter lim="800000"/>
                <a:headEnd/>
                <a:tailEnd/>
              </a:ln>
            </p:spPr>
            <p:txBody>
              <a:bodyPr wrap="none" anchor="ctr"/>
              <a:lstStyle/>
              <a:p>
                <a:pPr eaLnBrk="0" hangingPunct="0"/>
                <a:endParaRPr lang="en-US"/>
              </a:p>
            </p:txBody>
          </p:sp>
          <p:sp>
            <p:nvSpPr>
              <p:cNvPr id="250917" name="Text Box 7"/>
              <p:cNvSpPr txBox="1">
                <a:spLocks noChangeArrowheads="1"/>
              </p:cNvSpPr>
              <p:nvPr/>
            </p:nvSpPr>
            <p:spPr bwMode="auto">
              <a:xfrm>
                <a:off x="768" y="2688"/>
                <a:ext cx="44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dirty="0"/>
                  <a:t>A U G G G C U U A A A G  C A G U G C A C G U U</a:t>
                </a:r>
              </a:p>
            </p:txBody>
          </p:sp>
        </p:grpSp>
        <p:sp>
          <p:nvSpPr>
            <p:cNvPr id="250893" name="Line 8"/>
            <p:cNvSpPr>
              <a:spLocks noChangeShapeType="1"/>
            </p:cNvSpPr>
            <p:nvPr/>
          </p:nvSpPr>
          <p:spPr bwMode="auto">
            <a:xfrm>
              <a:off x="91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894" name="Line 9"/>
            <p:cNvSpPr>
              <a:spLocks noChangeShapeType="1"/>
            </p:cNvSpPr>
            <p:nvPr/>
          </p:nvSpPr>
          <p:spPr bwMode="auto">
            <a:xfrm>
              <a:off x="105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895" name="Line 10"/>
            <p:cNvSpPr>
              <a:spLocks noChangeShapeType="1"/>
            </p:cNvSpPr>
            <p:nvPr/>
          </p:nvSpPr>
          <p:spPr bwMode="auto">
            <a:xfrm>
              <a:off x="124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896" name="Line 11"/>
            <p:cNvSpPr>
              <a:spLocks noChangeShapeType="1"/>
            </p:cNvSpPr>
            <p:nvPr/>
          </p:nvSpPr>
          <p:spPr bwMode="auto">
            <a:xfrm>
              <a:off x="144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897" name="Line 12"/>
            <p:cNvSpPr>
              <a:spLocks noChangeShapeType="1"/>
            </p:cNvSpPr>
            <p:nvPr/>
          </p:nvSpPr>
          <p:spPr bwMode="auto">
            <a:xfrm>
              <a:off x="163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898" name="Line 13"/>
            <p:cNvSpPr>
              <a:spLocks noChangeShapeType="1"/>
            </p:cNvSpPr>
            <p:nvPr/>
          </p:nvSpPr>
          <p:spPr bwMode="auto">
            <a:xfrm>
              <a:off x="182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899" name="Line 14"/>
            <p:cNvSpPr>
              <a:spLocks noChangeShapeType="1"/>
            </p:cNvSpPr>
            <p:nvPr/>
          </p:nvSpPr>
          <p:spPr bwMode="auto">
            <a:xfrm>
              <a:off x="201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00" name="Line 15"/>
            <p:cNvSpPr>
              <a:spLocks noChangeShapeType="1"/>
            </p:cNvSpPr>
            <p:nvPr/>
          </p:nvSpPr>
          <p:spPr bwMode="auto">
            <a:xfrm>
              <a:off x="220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01" name="Line 16"/>
            <p:cNvSpPr>
              <a:spLocks noChangeShapeType="1"/>
            </p:cNvSpPr>
            <p:nvPr/>
          </p:nvSpPr>
          <p:spPr bwMode="auto">
            <a:xfrm>
              <a:off x="240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02" name="Line 17"/>
            <p:cNvSpPr>
              <a:spLocks noChangeShapeType="1"/>
            </p:cNvSpPr>
            <p:nvPr/>
          </p:nvSpPr>
          <p:spPr bwMode="auto">
            <a:xfrm>
              <a:off x="254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03" name="Line 18"/>
            <p:cNvSpPr>
              <a:spLocks noChangeShapeType="1"/>
            </p:cNvSpPr>
            <p:nvPr/>
          </p:nvSpPr>
          <p:spPr bwMode="auto">
            <a:xfrm>
              <a:off x="273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04" name="Line 19"/>
            <p:cNvSpPr>
              <a:spLocks noChangeShapeType="1"/>
            </p:cNvSpPr>
            <p:nvPr/>
          </p:nvSpPr>
          <p:spPr bwMode="auto">
            <a:xfrm>
              <a:off x="297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05" name="Line 20"/>
            <p:cNvSpPr>
              <a:spLocks noChangeShapeType="1"/>
            </p:cNvSpPr>
            <p:nvPr/>
          </p:nvSpPr>
          <p:spPr bwMode="auto">
            <a:xfrm>
              <a:off x="316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06" name="Line 21"/>
            <p:cNvSpPr>
              <a:spLocks noChangeShapeType="1"/>
            </p:cNvSpPr>
            <p:nvPr/>
          </p:nvSpPr>
          <p:spPr bwMode="auto">
            <a:xfrm>
              <a:off x="336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07" name="Line 22"/>
            <p:cNvSpPr>
              <a:spLocks noChangeShapeType="1"/>
            </p:cNvSpPr>
            <p:nvPr/>
          </p:nvSpPr>
          <p:spPr bwMode="auto">
            <a:xfrm>
              <a:off x="355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08" name="Line 23"/>
            <p:cNvSpPr>
              <a:spLocks noChangeShapeType="1"/>
            </p:cNvSpPr>
            <p:nvPr/>
          </p:nvSpPr>
          <p:spPr bwMode="auto">
            <a:xfrm>
              <a:off x="374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09" name="Line 24"/>
            <p:cNvSpPr>
              <a:spLocks noChangeShapeType="1"/>
            </p:cNvSpPr>
            <p:nvPr/>
          </p:nvSpPr>
          <p:spPr bwMode="auto">
            <a:xfrm>
              <a:off x="393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10" name="Line 25"/>
            <p:cNvSpPr>
              <a:spLocks noChangeShapeType="1"/>
            </p:cNvSpPr>
            <p:nvPr/>
          </p:nvSpPr>
          <p:spPr bwMode="auto">
            <a:xfrm>
              <a:off x="408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11" name="Line 26"/>
            <p:cNvSpPr>
              <a:spLocks noChangeShapeType="1"/>
            </p:cNvSpPr>
            <p:nvPr/>
          </p:nvSpPr>
          <p:spPr bwMode="auto">
            <a:xfrm>
              <a:off x="427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12" name="Line 27"/>
            <p:cNvSpPr>
              <a:spLocks noChangeShapeType="1"/>
            </p:cNvSpPr>
            <p:nvPr/>
          </p:nvSpPr>
          <p:spPr bwMode="auto">
            <a:xfrm>
              <a:off x="441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13" name="Line 28"/>
            <p:cNvSpPr>
              <a:spLocks noChangeShapeType="1"/>
            </p:cNvSpPr>
            <p:nvPr/>
          </p:nvSpPr>
          <p:spPr bwMode="auto">
            <a:xfrm>
              <a:off x="460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14" name="Line 29"/>
            <p:cNvSpPr>
              <a:spLocks noChangeShapeType="1"/>
            </p:cNvSpPr>
            <p:nvPr/>
          </p:nvSpPr>
          <p:spPr bwMode="auto">
            <a:xfrm>
              <a:off x="480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915" name="Line 30"/>
            <p:cNvSpPr>
              <a:spLocks noChangeShapeType="1"/>
            </p:cNvSpPr>
            <p:nvPr/>
          </p:nvSpPr>
          <p:spPr bwMode="auto">
            <a:xfrm>
              <a:off x="499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0885" name="Text Box 31"/>
          <p:cNvSpPr txBox="1">
            <a:spLocks noChangeArrowheads="1"/>
          </p:cNvSpPr>
          <p:nvPr/>
        </p:nvSpPr>
        <p:spPr bwMode="auto">
          <a:xfrm>
            <a:off x="1676400" y="27432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1800"/>
          </a:p>
        </p:txBody>
      </p:sp>
      <p:sp>
        <p:nvSpPr>
          <p:cNvPr id="250886" name="Text Box 35"/>
          <p:cNvSpPr txBox="1">
            <a:spLocks noChangeArrowheads="1"/>
          </p:cNvSpPr>
          <p:nvPr/>
        </p:nvSpPr>
        <p:spPr bwMode="auto">
          <a:xfrm>
            <a:off x="1219200" y="11430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1800"/>
          </a:p>
        </p:txBody>
      </p:sp>
      <p:sp>
        <p:nvSpPr>
          <p:cNvPr id="250887" name="Text Box 36"/>
          <p:cNvSpPr txBox="1">
            <a:spLocks noChangeArrowheads="1"/>
          </p:cNvSpPr>
          <p:nvPr/>
        </p:nvSpPr>
        <p:spPr bwMode="auto">
          <a:xfrm>
            <a:off x="0" y="1412776"/>
            <a:ext cx="9143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3600" dirty="0">
                <a:solidFill>
                  <a:srgbClr val="000000"/>
                </a:solidFill>
              </a:rPr>
              <a:t>A ribosome attaches to the mRNA molecule.</a:t>
            </a:r>
          </a:p>
        </p:txBody>
      </p:sp>
      <p:grpSp>
        <p:nvGrpSpPr>
          <p:cNvPr id="5" name="Group 39"/>
          <p:cNvGrpSpPr>
            <a:grpSpLocks/>
          </p:cNvGrpSpPr>
          <p:nvPr/>
        </p:nvGrpSpPr>
        <p:grpSpPr bwMode="auto">
          <a:xfrm>
            <a:off x="2743200" y="3429000"/>
            <a:ext cx="2209800" cy="609600"/>
            <a:chOff x="1728" y="2160"/>
            <a:chExt cx="1392" cy="384"/>
          </a:xfrm>
        </p:grpSpPr>
        <p:sp>
          <p:nvSpPr>
            <p:cNvPr id="250890" name="Text Box 37"/>
            <p:cNvSpPr txBox="1">
              <a:spLocks noChangeArrowheads="1"/>
            </p:cNvSpPr>
            <p:nvPr/>
          </p:nvSpPr>
          <p:spPr bwMode="auto">
            <a:xfrm>
              <a:off x="1920" y="2160"/>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dirty="0"/>
                <a:t>ribosome</a:t>
              </a:r>
            </a:p>
          </p:txBody>
        </p:sp>
        <p:sp>
          <p:nvSpPr>
            <p:cNvPr id="250891" name="Line 38"/>
            <p:cNvSpPr>
              <a:spLocks noChangeShapeType="1"/>
            </p:cNvSpPr>
            <p:nvPr/>
          </p:nvSpPr>
          <p:spPr bwMode="auto">
            <a:xfrm flipH="1">
              <a:off x="1728" y="2352"/>
              <a:ext cx="24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 name="Slide Number Placeholder 3"/>
          <p:cNvSpPr>
            <a:spLocks noGrp="1"/>
          </p:cNvSpPr>
          <p:nvPr>
            <p:ph type="sldNum" sz="quarter" idx="12"/>
          </p:nvPr>
        </p:nvSpPr>
        <p:spPr/>
        <p:txBody>
          <a:bodyPr/>
          <a:lstStyle/>
          <a:p>
            <a:pPr>
              <a:defRPr/>
            </a:pPr>
            <a:fld id="{98F00F62-8BB0-A44B-B037-138AF9D56AC9}" type="slidenum">
              <a:rPr lang="en-US" smtClean="0"/>
              <a:pPr>
                <a:defRPr/>
              </a:pPr>
              <a:t>72</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905" name="Group 31"/>
          <p:cNvGrpSpPr>
            <a:grpSpLocks/>
          </p:cNvGrpSpPr>
          <p:nvPr/>
        </p:nvGrpSpPr>
        <p:grpSpPr bwMode="auto">
          <a:xfrm>
            <a:off x="1295400" y="3886200"/>
            <a:ext cx="1752600" cy="1905000"/>
            <a:chOff x="4860" y="2340"/>
            <a:chExt cx="1440" cy="1800"/>
          </a:xfrm>
        </p:grpSpPr>
        <p:sp>
          <p:nvSpPr>
            <p:cNvPr id="251964" name="Oval 32"/>
            <p:cNvSpPr>
              <a:spLocks noChangeArrowheads="1"/>
            </p:cNvSpPr>
            <p:nvPr/>
          </p:nvSpPr>
          <p:spPr bwMode="auto">
            <a:xfrm>
              <a:off x="4860" y="2340"/>
              <a:ext cx="1440" cy="1440"/>
            </a:xfrm>
            <a:prstGeom prst="ellipse">
              <a:avLst/>
            </a:prstGeom>
            <a:solidFill>
              <a:srgbClr val="CC3300"/>
            </a:solidFill>
            <a:ln w="9525">
              <a:solidFill>
                <a:srgbClr val="000000"/>
              </a:solidFill>
              <a:round/>
              <a:headEnd/>
              <a:tailEnd/>
            </a:ln>
          </p:spPr>
          <p:txBody>
            <a:bodyPr/>
            <a:lstStyle/>
            <a:p>
              <a:pPr eaLnBrk="0" hangingPunct="0"/>
              <a:endParaRPr lang="en-US"/>
            </a:p>
          </p:txBody>
        </p:sp>
        <p:sp>
          <p:nvSpPr>
            <p:cNvPr id="251965" name="Oval 33"/>
            <p:cNvSpPr>
              <a:spLocks noChangeArrowheads="1"/>
            </p:cNvSpPr>
            <p:nvPr/>
          </p:nvSpPr>
          <p:spPr bwMode="auto">
            <a:xfrm>
              <a:off x="5040" y="3240"/>
              <a:ext cx="1080" cy="900"/>
            </a:xfrm>
            <a:prstGeom prst="ellipse">
              <a:avLst/>
            </a:prstGeom>
            <a:solidFill>
              <a:srgbClr val="CC3300"/>
            </a:solidFill>
            <a:ln w="9525">
              <a:solidFill>
                <a:srgbClr val="000000"/>
              </a:solidFill>
              <a:round/>
              <a:headEnd/>
              <a:tailEnd/>
            </a:ln>
          </p:spPr>
          <p:txBody>
            <a:bodyPr/>
            <a:lstStyle/>
            <a:p>
              <a:pPr eaLnBrk="0" hangingPunct="0"/>
              <a:endParaRPr lang="en-US"/>
            </a:p>
          </p:txBody>
        </p:sp>
      </p:grpSp>
      <p:sp>
        <p:nvSpPr>
          <p:cNvPr id="251906" name="Text Box 2"/>
          <p:cNvSpPr txBox="1">
            <a:spLocks noChangeArrowheads="1"/>
          </p:cNvSpPr>
          <p:nvPr/>
        </p:nvSpPr>
        <p:spPr bwMode="auto">
          <a:xfrm>
            <a:off x="1447800" y="48768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1800"/>
          </a:p>
        </p:txBody>
      </p:sp>
      <p:grpSp>
        <p:nvGrpSpPr>
          <p:cNvPr id="251907" name="Group 3"/>
          <p:cNvGrpSpPr>
            <a:grpSpLocks/>
          </p:cNvGrpSpPr>
          <p:nvPr/>
        </p:nvGrpSpPr>
        <p:grpSpPr bwMode="auto">
          <a:xfrm>
            <a:off x="1187624" y="4437112"/>
            <a:ext cx="7086600" cy="914400"/>
            <a:chOff x="768" y="2688"/>
            <a:chExt cx="4464" cy="576"/>
          </a:xfrm>
        </p:grpSpPr>
        <p:grpSp>
          <p:nvGrpSpPr>
            <p:cNvPr id="251938" name="Group 4"/>
            <p:cNvGrpSpPr>
              <a:grpSpLocks/>
            </p:cNvGrpSpPr>
            <p:nvPr/>
          </p:nvGrpSpPr>
          <p:grpSpPr bwMode="auto">
            <a:xfrm>
              <a:off x="768" y="2688"/>
              <a:ext cx="4464" cy="576"/>
              <a:chOff x="768" y="2688"/>
              <a:chExt cx="4464" cy="576"/>
            </a:xfrm>
          </p:grpSpPr>
          <p:sp>
            <p:nvSpPr>
              <p:cNvPr id="251962" name="Rectangle 5"/>
              <p:cNvSpPr>
                <a:spLocks noChangeArrowheads="1"/>
              </p:cNvSpPr>
              <p:nvPr/>
            </p:nvSpPr>
            <p:spPr bwMode="auto">
              <a:xfrm>
                <a:off x="816" y="3120"/>
                <a:ext cx="4320" cy="144"/>
              </a:xfrm>
              <a:prstGeom prst="rect">
                <a:avLst/>
              </a:prstGeom>
              <a:solidFill>
                <a:srgbClr val="FFFF00"/>
              </a:solidFill>
              <a:ln w="9525">
                <a:solidFill>
                  <a:schemeClr val="tx1"/>
                </a:solidFill>
                <a:miter lim="800000"/>
                <a:headEnd/>
                <a:tailEnd/>
              </a:ln>
            </p:spPr>
            <p:txBody>
              <a:bodyPr wrap="none" anchor="ctr"/>
              <a:lstStyle/>
              <a:p>
                <a:pPr eaLnBrk="0" hangingPunct="0"/>
                <a:endParaRPr lang="en-US"/>
              </a:p>
            </p:txBody>
          </p:sp>
          <p:sp>
            <p:nvSpPr>
              <p:cNvPr id="251963" name="Text Box 6"/>
              <p:cNvSpPr txBox="1">
                <a:spLocks noChangeArrowheads="1"/>
              </p:cNvSpPr>
              <p:nvPr/>
            </p:nvSpPr>
            <p:spPr bwMode="auto">
              <a:xfrm>
                <a:off x="768" y="2688"/>
                <a:ext cx="446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2000" dirty="0"/>
                  <a:t>A U G G G C U U A A A G  C A G U G C A C G U U</a:t>
                </a:r>
              </a:p>
            </p:txBody>
          </p:sp>
        </p:grpSp>
        <p:sp>
          <p:nvSpPr>
            <p:cNvPr id="251939" name="Line 7"/>
            <p:cNvSpPr>
              <a:spLocks noChangeShapeType="1"/>
            </p:cNvSpPr>
            <p:nvPr/>
          </p:nvSpPr>
          <p:spPr bwMode="auto">
            <a:xfrm>
              <a:off x="91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40" name="Line 8"/>
            <p:cNvSpPr>
              <a:spLocks noChangeShapeType="1"/>
            </p:cNvSpPr>
            <p:nvPr/>
          </p:nvSpPr>
          <p:spPr bwMode="auto">
            <a:xfrm>
              <a:off x="105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41" name="Line 9"/>
            <p:cNvSpPr>
              <a:spLocks noChangeShapeType="1"/>
            </p:cNvSpPr>
            <p:nvPr/>
          </p:nvSpPr>
          <p:spPr bwMode="auto">
            <a:xfrm>
              <a:off x="124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42" name="Line 10"/>
            <p:cNvSpPr>
              <a:spLocks noChangeShapeType="1"/>
            </p:cNvSpPr>
            <p:nvPr/>
          </p:nvSpPr>
          <p:spPr bwMode="auto">
            <a:xfrm>
              <a:off x="144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43" name="Line 11"/>
            <p:cNvSpPr>
              <a:spLocks noChangeShapeType="1"/>
            </p:cNvSpPr>
            <p:nvPr/>
          </p:nvSpPr>
          <p:spPr bwMode="auto">
            <a:xfrm>
              <a:off x="163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44" name="Line 12"/>
            <p:cNvSpPr>
              <a:spLocks noChangeShapeType="1"/>
            </p:cNvSpPr>
            <p:nvPr/>
          </p:nvSpPr>
          <p:spPr bwMode="auto">
            <a:xfrm>
              <a:off x="182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45" name="Line 13"/>
            <p:cNvSpPr>
              <a:spLocks noChangeShapeType="1"/>
            </p:cNvSpPr>
            <p:nvPr/>
          </p:nvSpPr>
          <p:spPr bwMode="auto">
            <a:xfrm>
              <a:off x="201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46" name="Line 14"/>
            <p:cNvSpPr>
              <a:spLocks noChangeShapeType="1"/>
            </p:cNvSpPr>
            <p:nvPr/>
          </p:nvSpPr>
          <p:spPr bwMode="auto">
            <a:xfrm>
              <a:off x="220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47" name="Line 15"/>
            <p:cNvSpPr>
              <a:spLocks noChangeShapeType="1"/>
            </p:cNvSpPr>
            <p:nvPr/>
          </p:nvSpPr>
          <p:spPr bwMode="auto">
            <a:xfrm>
              <a:off x="240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48" name="Line 16"/>
            <p:cNvSpPr>
              <a:spLocks noChangeShapeType="1"/>
            </p:cNvSpPr>
            <p:nvPr/>
          </p:nvSpPr>
          <p:spPr bwMode="auto">
            <a:xfrm>
              <a:off x="254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49" name="Line 17"/>
            <p:cNvSpPr>
              <a:spLocks noChangeShapeType="1"/>
            </p:cNvSpPr>
            <p:nvPr/>
          </p:nvSpPr>
          <p:spPr bwMode="auto">
            <a:xfrm>
              <a:off x="273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50" name="Line 18"/>
            <p:cNvSpPr>
              <a:spLocks noChangeShapeType="1"/>
            </p:cNvSpPr>
            <p:nvPr/>
          </p:nvSpPr>
          <p:spPr bwMode="auto">
            <a:xfrm>
              <a:off x="297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51" name="Line 19"/>
            <p:cNvSpPr>
              <a:spLocks noChangeShapeType="1"/>
            </p:cNvSpPr>
            <p:nvPr/>
          </p:nvSpPr>
          <p:spPr bwMode="auto">
            <a:xfrm>
              <a:off x="316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52" name="Line 20"/>
            <p:cNvSpPr>
              <a:spLocks noChangeShapeType="1"/>
            </p:cNvSpPr>
            <p:nvPr/>
          </p:nvSpPr>
          <p:spPr bwMode="auto">
            <a:xfrm>
              <a:off x="336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53" name="Line 21"/>
            <p:cNvSpPr>
              <a:spLocks noChangeShapeType="1"/>
            </p:cNvSpPr>
            <p:nvPr/>
          </p:nvSpPr>
          <p:spPr bwMode="auto">
            <a:xfrm>
              <a:off x="355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54" name="Line 22"/>
            <p:cNvSpPr>
              <a:spLocks noChangeShapeType="1"/>
            </p:cNvSpPr>
            <p:nvPr/>
          </p:nvSpPr>
          <p:spPr bwMode="auto">
            <a:xfrm>
              <a:off x="374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55" name="Line 23"/>
            <p:cNvSpPr>
              <a:spLocks noChangeShapeType="1"/>
            </p:cNvSpPr>
            <p:nvPr/>
          </p:nvSpPr>
          <p:spPr bwMode="auto">
            <a:xfrm>
              <a:off x="393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56" name="Line 24"/>
            <p:cNvSpPr>
              <a:spLocks noChangeShapeType="1"/>
            </p:cNvSpPr>
            <p:nvPr/>
          </p:nvSpPr>
          <p:spPr bwMode="auto">
            <a:xfrm>
              <a:off x="408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57" name="Line 25"/>
            <p:cNvSpPr>
              <a:spLocks noChangeShapeType="1"/>
            </p:cNvSpPr>
            <p:nvPr/>
          </p:nvSpPr>
          <p:spPr bwMode="auto">
            <a:xfrm>
              <a:off x="427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58" name="Line 26"/>
            <p:cNvSpPr>
              <a:spLocks noChangeShapeType="1"/>
            </p:cNvSpPr>
            <p:nvPr/>
          </p:nvSpPr>
          <p:spPr bwMode="auto">
            <a:xfrm>
              <a:off x="441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59" name="Line 27"/>
            <p:cNvSpPr>
              <a:spLocks noChangeShapeType="1"/>
            </p:cNvSpPr>
            <p:nvPr/>
          </p:nvSpPr>
          <p:spPr bwMode="auto">
            <a:xfrm>
              <a:off x="460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60" name="Line 28"/>
            <p:cNvSpPr>
              <a:spLocks noChangeShapeType="1"/>
            </p:cNvSpPr>
            <p:nvPr/>
          </p:nvSpPr>
          <p:spPr bwMode="auto">
            <a:xfrm>
              <a:off x="480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61" name="Line 29"/>
            <p:cNvSpPr>
              <a:spLocks noChangeShapeType="1"/>
            </p:cNvSpPr>
            <p:nvPr/>
          </p:nvSpPr>
          <p:spPr bwMode="auto">
            <a:xfrm>
              <a:off x="499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82"/>
          <p:cNvGrpSpPr>
            <a:grpSpLocks/>
          </p:cNvGrpSpPr>
          <p:nvPr/>
        </p:nvGrpSpPr>
        <p:grpSpPr bwMode="auto">
          <a:xfrm>
            <a:off x="-9773" y="17237"/>
            <a:ext cx="2286000" cy="674688"/>
            <a:chOff x="1776" y="240"/>
            <a:chExt cx="1440" cy="425"/>
          </a:xfrm>
        </p:grpSpPr>
        <p:sp>
          <p:nvSpPr>
            <p:cNvPr id="251936" name="Text Box 74"/>
            <p:cNvSpPr txBox="1">
              <a:spLocks noChangeArrowheads="1"/>
            </p:cNvSpPr>
            <p:nvPr/>
          </p:nvSpPr>
          <p:spPr bwMode="auto">
            <a:xfrm>
              <a:off x="1776" y="240"/>
              <a:ext cx="1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800" dirty="0"/>
                <a:t>   Amino acid</a:t>
              </a:r>
            </a:p>
          </p:txBody>
        </p:sp>
        <p:sp>
          <p:nvSpPr>
            <p:cNvPr id="251937" name="Line 75"/>
            <p:cNvSpPr>
              <a:spLocks noChangeShapeType="1"/>
            </p:cNvSpPr>
            <p:nvPr/>
          </p:nvSpPr>
          <p:spPr bwMode="auto">
            <a:xfrm>
              <a:off x="2303" y="529"/>
              <a:ext cx="317"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81"/>
          <p:cNvGrpSpPr>
            <a:grpSpLocks/>
          </p:cNvGrpSpPr>
          <p:nvPr/>
        </p:nvGrpSpPr>
        <p:grpSpPr bwMode="auto">
          <a:xfrm>
            <a:off x="13224" y="1124744"/>
            <a:ext cx="2438400" cy="647700"/>
            <a:chOff x="-114" y="618"/>
            <a:chExt cx="1536" cy="408"/>
          </a:xfrm>
        </p:grpSpPr>
        <p:sp>
          <p:nvSpPr>
            <p:cNvPr id="251934" name="Text Box 76"/>
            <p:cNvSpPr txBox="1">
              <a:spLocks noChangeArrowheads="1"/>
            </p:cNvSpPr>
            <p:nvPr/>
          </p:nvSpPr>
          <p:spPr bwMode="auto">
            <a:xfrm>
              <a:off x="-114" y="618"/>
              <a:ext cx="15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800" dirty="0"/>
                <a:t>tRNA molecule</a:t>
              </a:r>
            </a:p>
          </p:txBody>
        </p:sp>
        <p:sp>
          <p:nvSpPr>
            <p:cNvPr id="251935" name="Line 77"/>
            <p:cNvSpPr>
              <a:spLocks noChangeShapeType="1"/>
            </p:cNvSpPr>
            <p:nvPr/>
          </p:nvSpPr>
          <p:spPr bwMode="auto">
            <a:xfrm>
              <a:off x="459" y="890"/>
              <a:ext cx="256"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7" name="Group 83"/>
          <p:cNvGrpSpPr>
            <a:grpSpLocks/>
          </p:cNvGrpSpPr>
          <p:nvPr/>
        </p:nvGrpSpPr>
        <p:grpSpPr bwMode="auto">
          <a:xfrm>
            <a:off x="-790" y="3212852"/>
            <a:ext cx="1841448" cy="914401"/>
            <a:chOff x="1265" y="2104"/>
            <a:chExt cx="895" cy="576"/>
          </a:xfrm>
        </p:grpSpPr>
        <p:sp>
          <p:nvSpPr>
            <p:cNvPr id="251932" name="Text Box 78"/>
            <p:cNvSpPr txBox="1">
              <a:spLocks noChangeArrowheads="1"/>
            </p:cNvSpPr>
            <p:nvPr/>
          </p:nvSpPr>
          <p:spPr bwMode="auto">
            <a:xfrm>
              <a:off x="1265" y="2104"/>
              <a:ext cx="89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800" dirty="0"/>
                <a:t>anticodon</a:t>
              </a:r>
            </a:p>
          </p:txBody>
        </p:sp>
        <p:sp>
          <p:nvSpPr>
            <p:cNvPr id="251933" name="Line 79"/>
            <p:cNvSpPr>
              <a:spLocks noChangeShapeType="1"/>
            </p:cNvSpPr>
            <p:nvPr/>
          </p:nvSpPr>
          <p:spPr bwMode="auto">
            <a:xfrm>
              <a:off x="1703" y="2376"/>
              <a:ext cx="281" cy="3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8" name="Group 109"/>
          <p:cNvGrpSpPr>
            <a:grpSpLocks/>
          </p:cNvGrpSpPr>
          <p:nvPr/>
        </p:nvGrpSpPr>
        <p:grpSpPr bwMode="auto">
          <a:xfrm>
            <a:off x="971600" y="477243"/>
            <a:ext cx="1622426" cy="4033838"/>
            <a:chOff x="624" y="243"/>
            <a:chExt cx="1022" cy="2541"/>
          </a:xfrm>
        </p:grpSpPr>
        <p:grpSp>
          <p:nvGrpSpPr>
            <p:cNvPr id="251916" name="Group 108"/>
            <p:cNvGrpSpPr>
              <a:grpSpLocks/>
            </p:cNvGrpSpPr>
            <p:nvPr/>
          </p:nvGrpSpPr>
          <p:grpSpPr bwMode="auto">
            <a:xfrm>
              <a:off x="624" y="288"/>
              <a:ext cx="816" cy="2496"/>
              <a:chOff x="624" y="288"/>
              <a:chExt cx="816" cy="2496"/>
            </a:xfrm>
          </p:grpSpPr>
          <p:sp>
            <p:nvSpPr>
              <p:cNvPr id="251918" name="Freeform 65"/>
              <p:cNvSpPr>
                <a:spLocks/>
              </p:cNvSpPr>
              <p:nvPr/>
            </p:nvSpPr>
            <p:spPr bwMode="auto">
              <a:xfrm>
                <a:off x="960" y="288"/>
                <a:ext cx="344" cy="528"/>
              </a:xfrm>
              <a:custGeom>
                <a:avLst/>
                <a:gdLst>
                  <a:gd name="T0" fmla="*/ 0 w 344"/>
                  <a:gd name="T1" fmla="*/ 288 h 528"/>
                  <a:gd name="T2" fmla="*/ 48 w 344"/>
                  <a:gd name="T3" fmla="*/ 432 h 528"/>
                  <a:gd name="T4" fmla="*/ 144 w 344"/>
                  <a:gd name="T5" fmla="*/ 528 h 528"/>
                  <a:gd name="T6" fmla="*/ 288 w 344"/>
                  <a:gd name="T7" fmla="*/ 432 h 528"/>
                  <a:gd name="T8" fmla="*/ 336 w 344"/>
                  <a:gd name="T9" fmla="*/ 288 h 528"/>
                  <a:gd name="T10" fmla="*/ 336 w 344"/>
                  <a:gd name="T11" fmla="*/ 0 h 528"/>
                  <a:gd name="T12" fmla="*/ 0 60000 65536"/>
                  <a:gd name="T13" fmla="*/ 0 60000 65536"/>
                  <a:gd name="T14" fmla="*/ 0 60000 65536"/>
                  <a:gd name="T15" fmla="*/ 0 60000 65536"/>
                  <a:gd name="T16" fmla="*/ 0 60000 65536"/>
                  <a:gd name="T17" fmla="*/ 0 60000 65536"/>
                  <a:gd name="T18" fmla="*/ 0 w 344"/>
                  <a:gd name="T19" fmla="*/ 0 h 528"/>
                  <a:gd name="T20" fmla="*/ 344 w 344"/>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344" h="528">
                    <a:moveTo>
                      <a:pt x="0" y="288"/>
                    </a:moveTo>
                    <a:cubicBezTo>
                      <a:pt x="12" y="340"/>
                      <a:pt x="24" y="392"/>
                      <a:pt x="48" y="432"/>
                    </a:cubicBezTo>
                    <a:cubicBezTo>
                      <a:pt x="72" y="472"/>
                      <a:pt x="104" y="528"/>
                      <a:pt x="144" y="528"/>
                    </a:cubicBezTo>
                    <a:cubicBezTo>
                      <a:pt x="184" y="528"/>
                      <a:pt x="256" y="472"/>
                      <a:pt x="288" y="432"/>
                    </a:cubicBezTo>
                    <a:cubicBezTo>
                      <a:pt x="320" y="392"/>
                      <a:pt x="328" y="360"/>
                      <a:pt x="336" y="288"/>
                    </a:cubicBezTo>
                    <a:cubicBezTo>
                      <a:pt x="344" y="216"/>
                      <a:pt x="336" y="48"/>
                      <a:pt x="336" y="0"/>
                    </a:cubicBez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51919" name="Group 107"/>
              <p:cNvGrpSpPr>
                <a:grpSpLocks/>
              </p:cNvGrpSpPr>
              <p:nvPr/>
            </p:nvGrpSpPr>
            <p:grpSpPr bwMode="auto">
              <a:xfrm>
                <a:off x="624" y="816"/>
                <a:ext cx="816" cy="1968"/>
                <a:chOff x="-144" y="816"/>
                <a:chExt cx="816" cy="1968"/>
              </a:xfrm>
            </p:grpSpPr>
            <p:sp>
              <p:nvSpPr>
                <p:cNvPr id="251920" name="Text Box 68"/>
                <p:cNvSpPr txBox="1">
                  <a:spLocks noChangeArrowheads="1"/>
                </p:cNvSpPr>
                <p:nvPr/>
              </p:nvSpPr>
              <p:spPr bwMode="auto">
                <a:xfrm>
                  <a:off x="-144" y="2496"/>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800" dirty="0"/>
                    <a:t>   </a:t>
                  </a:r>
                  <a:r>
                    <a:rPr lang="en-GB" dirty="0"/>
                    <a:t>U A C</a:t>
                  </a:r>
                </a:p>
              </p:txBody>
            </p:sp>
            <p:grpSp>
              <p:nvGrpSpPr>
                <p:cNvPr id="251921" name="Group 97"/>
                <p:cNvGrpSpPr>
                  <a:grpSpLocks/>
                </p:cNvGrpSpPr>
                <p:nvPr/>
              </p:nvGrpSpPr>
              <p:grpSpPr bwMode="auto">
                <a:xfrm>
                  <a:off x="192" y="816"/>
                  <a:ext cx="288" cy="1728"/>
                  <a:chOff x="192" y="1248"/>
                  <a:chExt cx="288" cy="1728"/>
                </a:xfrm>
              </p:grpSpPr>
              <p:sp>
                <p:nvSpPr>
                  <p:cNvPr id="251922" name="Oval 84"/>
                  <p:cNvSpPr>
                    <a:spLocks noChangeArrowheads="1"/>
                  </p:cNvSpPr>
                  <p:nvPr/>
                </p:nvSpPr>
                <p:spPr bwMode="auto">
                  <a:xfrm>
                    <a:off x="192" y="2400"/>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grpSp>
                <p:nvGrpSpPr>
                  <p:cNvPr id="251923" name="Group 92"/>
                  <p:cNvGrpSpPr>
                    <a:grpSpLocks/>
                  </p:cNvGrpSpPr>
                  <p:nvPr/>
                </p:nvGrpSpPr>
                <p:grpSpPr bwMode="auto">
                  <a:xfrm>
                    <a:off x="240" y="2784"/>
                    <a:ext cx="192" cy="192"/>
                    <a:chOff x="480" y="2256"/>
                    <a:chExt cx="192" cy="192"/>
                  </a:xfrm>
                </p:grpSpPr>
                <p:grpSp>
                  <p:nvGrpSpPr>
                    <p:cNvPr id="251927" name="Group 91"/>
                    <p:cNvGrpSpPr>
                      <a:grpSpLocks/>
                    </p:cNvGrpSpPr>
                    <p:nvPr/>
                  </p:nvGrpSpPr>
                  <p:grpSpPr bwMode="auto">
                    <a:xfrm>
                      <a:off x="480" y="2256"/>
                      <a:ext cx="192" cy="192"/>
                      <a:chOff x="480" y="2256"/>
                      <a:chExt cx="192" cy="192"/>
                    </a:xfrm>
                  </p:grpSpPr>
                  <p:sp>
                    <p:nvSpPr>
                      <p:cNvPr id="251929" name="Line 87"/>
                      <p:cNvSpPr>
                        <a:spLocks noChangeShapeType="1"/>
                      </p:cNvSpPr>
                      <p:nvPr/>
                    </p:nvSpPr>
                    <p:spPr bwMode="auto">
                      <a:xfrm>
                        <a:off x="480"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30" name="Line 88"/>
                      <p:cNvSpPr>
                        <a:spLocks noChangeShapeType="1"/>
                      </p:cNvSpPr>
                      <p:nvPr/>
                    </p:nvSpPr>
                    <p:spPr bwMode="auto">
                      <a:xfrm>
                        <a:off x="672"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31" name="Line 89"/>
                      <p:cNvSpPr>
                        <a:spLocks noChangeShapeType="1"/>
                      </p:cNvSpPr>
                      <p:nvPr/>
                    </p:nvSpPr>
                    <p:spPr bwMode="auto">
                      <a:xfrm>
                        <a:off x="576"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1928" name="Line 90"/>
                    <p:cNvSpPr>
                      <a:spLocks noChangeShapeType="1"/>
                    </p:cNvSpPr>
                    <p:nvPr/>
                  </p:nvSpPr>
                  <p:spPr bwMode="auto">
                    <a:xfrm>
                      <a:off x="480" y="2256"/>
                      <a:ext cx="19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1924" name="Oval 94"/>
                  <p:cNvSpPr>
                    <a:spLocks noChangeArrowheads="1"/>
                  </p:cNvSpPr>
                  <p:nvPr/>
                </p:nvSpPr>
                <p:spPr bwMode="auto">
                  <a:xfrm>
                    <a:off x="192" y="1248"/>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sp>
                <p:nvSpPr>
                  <p:cNvPr id="251925" name="Oval 95"/>
                  <p:cNvSpPr>
                    <a:spLocks noChangeArrowheads="1"/>
                  </p:cNvSpPr>
                  <p:nvPr/>
                </p:nvSpPr>
                <p:spPr bwMode="auto">
                  <a:xfrm>
                    <a:off x="192" y="1632"/>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sp>
                <p:nvSpPr>
                  <p:cNvPr id="251926" name="Oval 96"/>
                  <p:cNvSpPr>
                    <a:spLocks noChangeArrowheads="1"/>
                  </p:cNvSpPr>
                  <p:nvPr/>
                </p:nvSpPr>
                <p:spPr bwMode="auto">
                  <a:xfrm>
                    <a:off x="192" y="2016"/>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grpSp>
          </p:grpSp>
        </p:grpSp>
        <p:sp>
          <p:nvSpPr>
            <p:cNvPr id="251917" name="Rectangle 73"/>
            <p:cNvSpPr>
              <a:spLocks noChangeArrowheads="1"/>
            </p:cNvSpPr>
            <p:nvPr/>
          </p:nvSpPr>
          <p:spPr bwMode="auto">
            <a:xfrm>
              <a:off x="1214" y="243"/>
              <a:ext cx="432" cy="336"/>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grpSp>
      <p:sp>
        <p:nvSpPr>
          <p:cNvPr id="5230" name="Text Box 110"/>
          <p:cNvSpPr txBox="1">
            <a:spLocks noChangeArrowheads="1"/>
          </p:cNvSpPr>
          <p:nvPr/>
        </p:nvSpPr>
        <p:spPr bwMode="auto">
          <a:xfrm>
            <a:off x="3275856" y="188640"/>
            <a:ext cx="568863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0"/>
              </a:spcBef>
            </a:pPr>
            <a:r>
              <a:rPr lang="en-GB" sz="3200" dirty="0">
                <a:solidFill>
                  <a:srgbClr val="000000"/>
                </a:solidFill>
              </a:rPr>
              <a:t>A transfer RNA molecule </a:t>
            </a:r>
            <a:r>
              <a:rPr lang="en-GB" sz="3200" dirty="0" smtClean="0">
                <a:solidFill>
                  <a:srgbClr val="000000"/>
                </a:solidFill>
              </a:rPr>
              <a:t>arrives</a:t>
            </a:r>
          </a:p>
          <a:p>
            <a:pPr>
              <a:spcBef>
                <a:spcPts val="0"/>
              </a:spcBef>
            </a:pPr>
            <a:r>
              <a:rPr lang="en-GB" sz="3200" dirty="0" smtClean="0">
                <a:solidFill>
                  <a:srgbClr val="000000"/>
                </a:solidFill>
              </a:rPr>
              <a:t>It </a:t>
            </a:r>
            <a:r>
              <a:rPr lang="en-GB" sz="3200" dirty="0">
                <a:solidFill>
                  <a:srgbClr val="000000"/>
                </a:solidFill>
              </a:rPr>
              <a:t>brings an amino acid to the first three bases (codon) on the mRNA</a:t>
            </a:r>
            <a:r>
              <a:rPr lang="en-GB" sz="3200" dirty="0" smtClean="0">
                <a:solidFill>
                  <a:srgbClr val="000000"/>
                </a:solidFill>
              </a:rPr>
              <a:t>.</a:t>
            </a:r>
            <a:r>
              <a:rPr lang="en-GB" sz="3200" dirty="0">
                <a:solidFill>
                  <a:srgbClr val="000000"/>
                </a:solidFill>
              </a:rPr>
              <a:t> </a:t>
            </a:r>
            <a:endParaRPr lang="en-GB" sz="3200" dirty="0" smtClean="0">
              <a:solidFill>
                <a:srgbClr val="000000"/>
              </a:solidFill>
            </a:endParaRPr>
          </a:p>
          <a:p>
            <a:pPr>
              <a:spcBef>
                <a:spcPts val="0"/>
              </a:spcBef>
            </a:pPr>
            <a:r>
              <a:rPr lang="en-GB" sz="3200" dirty="0" smtClean="0">
                <a:solidFill>
                  <a:srgbClr val="000000"/>
                </a:solidFill>
              </a:rPr>
              <a:t>The </a:t>
            </a:r>
            <a:r>
              <a:rPr lang="en-GB" sz="3200" dirty="0">
                <a:solidFill>
                  <a:srgbClr val="000000"/>
                </a:solidFill>
              </a:rPr>
              <a:t>three unpaired bases (anticodon) on the tRNA link up with the codon</a:t>
            </a:r>
            <a:r>
              <a:rPr lang="en-GB" sz="3200" dirty="0" smtClean="0">
                <a:solidFill>
                  <a:srgbClr val="000000"/>
                </a:solidFill>
              </a:rPr>
              <a:t>.</a:t>
            </a:r>
            <a:endParaRPr lang="en-GB" sz="3200" dirty="0">
              <a:solidFill>
                <a:srgbClr val="000000"/>
              </a:solidFill>
            </a:endParaRPr>
          </a:p>
        </p:txBody>
      </p:sp>
      <p:sp>
        <p:nvSpPr>
          <p:cNvPr id="3" name="Slide Number Placeholder 2"/>
          <p:cNvSpPr>
            <a:spLocks noGrp="1"/>
          </p:cNvSpPr>
          <p:nvPr>
            <p:ph type="sldNum" sz="quarter" idx="12"/>
          </p:nvPr>
        </p:nvSpPr>
        <p:spPr/>
        <p:txBody>
          <a:bodyPr/>
          <a:lstStyle/>
          <a:p>
            <a:pPr>
              <a:defRPr/>
            </a:pPr>
            <a:fld id="{98F00F62-8BB0-A44B-B037-138AF9D56AC9}" type="slidenum">
              <a:rPr lang="en-US" smtClean="0"/>
              <a:pPr>
                <a:defRPr/>
              </a:pPr>
              <a:t>73</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0"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929" name="Group 2"/>
          <p:cNvGrpSpPr>
            <a:grpSpLocks/>
          </p:cNvGrpSpPr>
          <p:nvPr/>
        </p:nvGrpSpPr>
        <p:grpSpPr bwMode="auto">
          <a:xfrm>
            <a:off x="1295400" y="3886200"/>
            <a:ext cx="1752600" cy="1905000"/>
            <a:chOff x="4860" y="2340"/>
            <a:chExt cx="1440" cy="1800"/>
          </a:xfrm>
        </p:grpSpPr>
        <p:sp>
          <p:nvSpPr>
            <p:cNvPr id="252995" name="Oval 3"/>
            <p:cNvSpPr>
              <a:spLocks noChangeArrowheads="1"/>
            </p:cNvSpPr>
            <p:nvPr/>
          </p:nvSpPr>
          <p:spPr bwMode="auto">
            <a:xfrm>
              <a:off x="4860" y="2340"/>
              <a:ext cx="1440" cy="1440"/>
            </a:xfrm>
            <a:prstGeom prst="ellipse">
              <a:avLst/>
            </a:prstGeom>
            <a:solidFill>
              <a:srgbClr val="CC3300"/>
            </a:solidFill>
            <a:ln w="9525">
              <a:solidFill>
                <a:srgbClr val="000000"/>
              </a:solidFill>
              <a:round/>
              <a:headEnd/>
              <a:tailEnd/>
            </a:ln>
          </p:spPr>
          <p:txBody>
            <a:bodyPr/>
            <a:lstStyle/>
            <a:p>
              <a:pPr eaLnBrk="0" hangingPunct="0"/>
              <a:endParaRPr lang="en-US"/>
            </a:p>
          </p:txBody>
        </p:sp>
        <p:sp>
          <p:nvSpPr>
            <p:cNvPr id="252996" name="Oval 4"/>
            <p:cNvSpPr>
              <a:spLocks noChangeArrowheads="1"/>
            </p:cNvSpPr>
            <p:nvPr/>
          </p:nvSpPr>
          <p:spPr bwMode="auto">
            <a:xfrm>
              <a:off x="5040" y="3240"/>
              <a:ext cx="1080" cy="900"/>
            </a:xfrm>
            <a:prstGeom prst="ellipse">
              <a:avLst/>
            </a:prstGeom>
            <a:solidFill>
              <a:srgbClr val="CC3300"/>
            </a:solidFill>
            <a:ln w="9525">
              <a:solidFill>
                <a:srgbClr val="000000"/>
              </a:solidFill>
              <a:round/>
              <a:headEnd/>
              <a:tailEnd/>
            </a:ln>
          </p:spPr>
          <p:txBody>
            <a:bodyPr/>
            <a:lstStyle/>
            <a:p>
              <a:pPr eaLnBrk="0" hangingPunct="0"/>
              <a:endParaRPr lang="en-US"/>
            </a:p>
          </p:txBody>
        </p:sp>
      </p:grpSp>
      <p:sp>
        <p:nvSpPr>
          <p:cNvPr id="252930" name="Text Box 5"/>
          <p:cNvSpPr txBox="1">
            <a:spLocks noChangeArrowheads="1"/>
          </p:cNvSpPr>
          <p:nvPr/>
        </p:nvSpPr>
        <p:spPr bwMode="auto">
          <a:xfrm>
            <a:off x="1447800" y="48768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1800"/>
          </a:p>
        </p:txBody>
      </p:sp>
      <p:grpSp>
        <p:nvGrpSpPr>
          <p:cNvPr id="252931" name="Group 6"/>
          <p:cNvGrpSpPr>
            <a:grpSpLocks/>
          </p:cNvGrpSpPr>
          <p:nvPr/>
        </p:nvGrpSpPr>
        <p:grpSpPr bwMode="auto">
          <a:xfrm>
            <a:off x="1219200" y="4267200"/>
            <a:ext cx="7086600" cy="914400"/>
            <a:chOff x="768" y="2688"/>
            <a:chExt cx="4464" cy="576"/>
          </a:xfrm>
        </p:grpSpPr>
        <p:grpSp>
          <p:nvGrpSpPr>
            <p:cNvPr id="252969" name="Group 7"/>
            <p:cNvGrpSpPr>
              <a:grpSpLocks/>
            </p:cNvGrpSpPr>
            <p:nvPr/>
          </p:nvGrpSpPr>
          <p:grpSpPr bwMode="auto">
            <a:xfrm>
              <a:off x="768" y="2688"/>
              <a:ext cx="4464" cy="576"/>
              <a:chOff x="768" y="2688"/>
              <a:chExt cx="4464" cy="576"/>
            </a:xfrm>
          </p:grpSpPr>
          <p:sp>
            <p:nvSpPr>
              <p:cNvPr id="252993" name="Rectangle 8"/>
              <p:cNvSpPr>
                <a:spLocks noChangeArrowheads="1"/>
              </p:cNvSpPr>
              <p:nvPr/>
            </p:nvSpPr>
            <p:spPr bwMode="auto">
              <a:xfrm>
                <a:off x="816" y="3120"/>
                <a:ext cx="4320" cy="144"/>
              </a:xfrm>
              <a:prstGeom prst="rect">
                <a:avLst/>
              </a:prstGeom>
              <a:solidFill>
                <a:srgbClr val="FFFF00"/>
              </a:solidFill>
              <a:ln w="9525">
                <a:solidFill>
                  <a:schemeClr val="tx1"/>
                </a:solidFill>
                <a:miter lim="800000"/>
                <a:headEnd/>
                <a:tailEnd/>
              </a:ln>
            </p:spPr>
            <p:txBody>
              <a:bodyPr wrap="none" anchor="ctr"/>
              <a:lstStyle/>
              <a:p>
                <a:pPr eaLnBrk="0" hangingPunct="0"/>
                <a:endParaRPr lang="en-US"/>
              </a:p>
            </p:txBody>
          </p:sp>
          <p:sp>
            <p:nvSpPr>
              <p:cNvPr id="252994" name="Text Box 9"/>
              <p:cNvSpPr txBox="1">
                <a:spLocks noChangeArrowheads="1"/>
              </p:cNvSpPr>
              <p:nvPr/>
            </p:nvSpPr>
            <p:spPr bwMode="auto">
              <a:xfrm>
                <a:off x="768" y="2688"/>
                <a:ext cx="44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800"/>
                  <a:t>A U G G G C U U A A A G  C A G U G C A C G U U</a:t>
                </a:r>
              </a:p>
            </p:txBody>
          </p:sp>
        </p:grpSp>
        <p:sp>
          <p:nvSpPr>
            <p:cNvPr id="252970" name="Line 10"/>
            <p:cNvSpPr>
              <a:spLocks noChangeShapeType="1"/>
            </p:cNvSpPr>
            <p:nvPr/>
          </p:nvSpPr>
          <p:spPr bwMode="auto">
            <a:xfrm>
              <a:off x="91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71" name="Line 11"/>
            <p:cNvSpPr>
              <a:spLocks noChangeShapeType="1"/>
            </p:cNvSpPr>
            <p:nvPr/>
          </p:nvSpPr>
          <p:spPr bwMode="auto">
            <a:xfrm>
              <a:off x="105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72" name="Line 12"/>
            <p:cNvSpPr>
              <a:spLocks noChangeShapeType="1"/>
            </p:cNvSpPr>
            <p:nvPr/>
          </p:nvSpPr>
          <p:spPr bwMode="auto">
            <a:xfrm>
              <a:off x="124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73" name="Line 13"/>
            <p:cNvSpPr>
              <a:spLocks noChangeShapeType="1"/>
            </p:cNvSpPr>
            <p:nvPr/>
          </p:nvSpPr>
          <p:spPr bwMode="auto">
            <a:xfrm>
              <a:off x="144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74" name="Line 14"/>
            <p:cNvSpPr>
              <a:spLocks noChangeShapeType="1"/>
            </p:cNvSpPr>
            <p:nvPr/>
          </p:nvSpPr>
          <p:spPr bwMode="auto">
            <a:xfrm>
              <a:off x="163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75" name="Line 15"/>
            <p:cNvSpPr>
              <a:spLocks noChangeShapeType="1"/>
            </p:cNvSpPr>
            <p:nvPr/>
          </p:nvSpPr>
          <p:spPr bwMode="auto">
            <a:xfrm>
              <a:off x="182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76" name="Line 16"/>
            <p:cNvSpPr>
              <a:spLocks noChangeShapeType="1"/>
            </p:cNvSpPr>
            <p:nvPr/>
          </p:nvSpPr>
          <p:spPr bwMode="auto">
            <a:xfrm>
              <a:off x="201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77" name="Line 17"/>
            <p:cNvSpPr>
              <a:spLocks noChangeShapeType="1"/>
            </p:cNvSpPr>
            <p:nvPr/>
          </p:nvSpPr>
          <p:spPr bwMode="auto">
            <a:xfrm>
              <a:off x="220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78" name="Line 18"/>
            <p:cNvSpPr>
              <a:spLocks noChangeShapeType="1"/>
            </p:cNvSpPr>
            <p:nvPr/>
          </p:nvSpPr>
          <p:spPr bwMode="auto">
            <a:xfrm>
              <a:off x="240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79" name="Line 19"/>
            <p:cNvSpPr>
              <a:spLocks noChangeShapeType="1"/>
            </p:cNvSpPr>
            <p:nvPr/>
          </p:nvSpPr>
          <p:spPr bwMode="auto">
            <a:xfrm>
              <a:off x="254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80" name="Line 20"/>
            <p:cNvSpPr>
              <a:spLocks noChangeShapeType="1"/>
            </p:cNvSpPr>
            <p:nvPr/>
          </p:nvSpPr>
          <p:spPr bwMode="auto">
            <a:xfrm>
              <a:off x="273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81" name="Line 21"/>
            <p:cNvSpPr>
              <a:spLocks noChangeShapeType="1"/>
            </p:cNvSpPr>
            <p:nvPr/>
          </p:nvSpPr>
          <p:spPr bwMode="auto">
            <a:xfrm>
              <a:off x="297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82" name="Line 22"/>
            <p:cNvSpPr>
              <a:spLocks noChangeShapeType="1"/>
            </p:cNvSpPr>
            <p:nvPr/>
          </p:nvSpPr>
          <p:spPr bwMode="auto">
            <a:xfrm>
              <a:off x="316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83" name="Line 23"/>
            <p:cNvSpPr>
              <a:spLocks noChangeShapeType="1"/>
            </p:cNvSpPr>
            <p:nvPr/>
          </p:nvSpPr>
          <p:spPr bwMode="auto">
            <a:xfrm>
              <a:off x="336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84" name="Line 24"/>
            <p:cNvSpPr>
              <a:spLocks noChangeShapeType="1"/>
            </p:cNvSpPr>
            <p:nvPr/>
          </p:nvSpPr>
          <p:spPr bwMode="auto">
            <a:xfrm>
              <a:off x="355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85" name="Line 25"/>
            <p:cNvSpPr>
              <a:spLocks noChangeShapeType="1"/>
            </p:cNvSpPr>
            <p:nvPr/>
          </p:nvSpPr>
          <p:spPr bwMode="auto">
            <a:xfrm>
              <a:off x="374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86" name="Line 26"/>
            <p:cNvSpPr>
              <a:spLocks noChangeShapeType="1"/>
            </p:cNvSpPr>
            <p:nvPr/>
          </p:nvSpPr>
          <p:spPr bwMode="auto">
            <a:xfrm>
              <a:off x="393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87" name="Line 27"/>
            <p:cNvSpPr>
              <a:spLocks noChangeShapeType="1"/>
            </p:cNvSpPr>
            <p:nvPr/>
          </p:nvSpPr>
          <p:spPr bwMode="auto">
            <a:xfrm>
              <a:off x="408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88" name="Line 28"/>
            <p:cNvSpPr>
              <a:spLocks noChangeShapeType="1"/>
            </p:cNvSpPr>
            <p:nvPr/>
          </p:nvSpPr>
          <p:spPr bwMode="auto">
            <a:xfrm>
              <a:off x="427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89" name="Line 29"/>
            <p:cNvSpPr>
              <a:spLocks noChangeShapeType="1"/>
            </p:cNvSpPr>
            <p:nvPr/>
          </p:nvSpPr>
          <p:spPr bwMode="auto">
            <a:xfrm>
              <a:off x="441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90" name="Line 30"/>
            <p:cNvSpPr>
              <a:spLocks noChangeShapeType="1"/>
            </p:cNvSpPr>
            <p:nvPr/>
          </p:nvSpPr>
          <p:spPr bwMode="auto">
            <a:xfrm>
              <a:off x="460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91" name="Line 31"/>
            <p:cNvSpPr>
              <a:spLocks noChangeShapeType="1"/>
            </p:cNvSpPr>
            <p:nvPr/>
          </p:nvSpPr>
          <p:spPr bwMode="auto">
            <a:xfrm>
              <a:off x="480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92" name="Line 32"/>
            <p:cNvSpPr>
              <a:spLocks noChangeShapeType="1"/>
            </p:cNvSpPr>
            <p:nvPr/>
          </p:nvSpPr>
          <p:spPr bwMode="auto">
            <a:xfrm>
              <a:off x="499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211" name="Text Box 67"/>
          <p:cNvSpPr txBox="1">
            <a:spLocks noChangeArrowheads="1"/>
          </p:cNvSpPr>
          <p:nvPr/>
        </p:nvSpPr>
        <p:spPr bwMode="auto">
          <a:xfrm>
            <a:off x="4211960" y="1268760"/>
            <a:ext cx="51816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0"/>
              </a:spcBef>
            </a:pPr>
            <a:r>
              <a:rPr lang="en-GB" sz="3200" dirty="0">
                <a:solidFill>
                  <a:srgbClr val="000000"/>
                </a:solidFill>
              </a:rPr>
              <a:t>Another tRNA molecule comes into place, bringing a second amino acid. </a:t>
            </a:r>
            <a:endParaRPr lang="en-GB" sz="3200" dirty="0" smtClean="0">
              <a:solidFill>
                <a:srgbClr val="000000"/>
              </a:solidFill>
            </a:endParaRPr>
          </a:p>
          <a:p>
            <a:pPr>
              <a:spcBef>
                <a:spcPts val="0"/>
              </a:spcBef>
            </a:pPr>
            <a:r>
              <a:rPr lang="en-GB" sz="3200" dirty="0" smtClean="0">
                <a:solidFill>
                  <a:srgbClr val="000000"/>
                </a:solidFill>
              </a:rPr>
              <a:t>Its </a:t>
            </a:r>
            <a:r>
              <a:rPr lang="en-GB" sz="3200" dirty="0">
                <a:solidFill>
                  <a:srgbClr val="000000"/>
                </a:solidFill>
              </a:rPr>
              <a:t>anticodon links up with the second codon on the mRNA</a:t>
            </a:r>
            <a:r>
              <a:rPr lang="en-GB" sz="1800" dirty="0" smtClean="0">
                <a:solidFill>
                  <a:srgbClr val="7030A0"/>
                </a:solidFill>
              </a:rPr>
              <a:t>.</a:t>
            </a:r>
            <a:endParaRPr lang="en-GB" sz="1800" dirty="0">
              <a:solidFill>
                <a:srgbClr val="7030A0"/>
              </a:solidFill>
            </a:endParaRPr>
          </a:p>
        </p:txBody>
      </p:sp>
      <p:grpSp>
        <p:nvGrpSpPr>
          <p:cNvPr id="252933" name="Group 70"/>
          <p:cNvGrpSpPr>
            <a:grpSpLocks/>
          </p:cNvGrpSpPr>
          <p:nvPr/>
        </p:nvGrpSpPr>
        <p:grpSpPr bwMode="auto">
          <a:xfrm>
            <a:off x="990600" y="381000"/>
            <a:ext cx="1752600" cy="3962400"/>
            <a:chOff x="624" y="288"/>
            <a:chExt cx="1104" cy="2496"/>
          </a:xfrm>
        </p:grpSpPr>
        <p:grpSp>
          <p:nvGrpSpPr>
            <p:cNvPr id="252953" name="Group 71"/>
            <p:cNvGrpSpPr>
              <a:grpSpLocks/>
            </p:cNvGrpSpPr>
            <p:nvPr/>
          </p:nvGrpSpPr>
          <p:grpSpPr bwMode="auto">
            <a:xfrm>
              <a:off x="624" y="288"/>
              <a:ext cx="816" cy="2496"/>
              <a:chOff x="624" y="288"/>
              <a:chExt cx="816" cy="2496"/>
            </a:xfrm>
          </p:grpSpPr>
          <p:sp>
            <p:nvSpPr>
              <p:cNvPr id="252955" name="Freeform 72"/>
              <p:cNvSpPr>
                <a:spLocks/>
              </p:cNvSpPr>
              <p:nvPr/>
            </p:nvSpPr>
            <p:spPr bwMode="auto">
              <a:xfrm>
                <a:off x="960" y="288"/>
                <a:ext cx="344" cy="528"/>
              </a:xfrm>
              <a:custGeom>
                <a:avLst/>
                <a:gdLst>
                  <a:gd name="T0" fmla="*/ 0 w 344"/>
                  <a:gd name="T1" fmla="*/ 288 h 528"/>
                  <a:gd name="T2" fmla="*/ 48 w 344"/>
                  <a:gd name="T3" fmla="*/ 432 h 528"/>
                  <a:gd name="T4" fmla="*/ 144 w 344"/>
                  <a:gd name="T5" fmla="*/ 528 h 528"/>
                  <a:gd name="T6" fmla="*/ 288 w 344"/>
                  <a:gd name="T7" fmla="*/ 432 h 528"/>
                  <a:gd name="T8" fmla="*/ 336 w 344"/>
                  <a:gd name="T9" fmla="*/ 288 h 528"/>
                  <a:gd name="T10" fmla="*/ 336 w 344"/>
                  <a:gd name="T11" fmla="*/ 0 h 528"/>
                  <a:gd name="T12" fmla="*/ 0 60000 65536"/>
                  <a:gd name="T13" fmla="*/ 0 60000 65536"/>
                  <a:gd name="T14" fmla="*/ 0 60000 65536"/>
                  <a:gd name="T15" fmla="*/ 0 60000 65536"/>
                  <a:gd name="T16" fmla="*/ 0 60000 65536"/>
                  <a:gd name="T17" fmla="*/ 0 60000 65536"/>
                  <a:gd name="T18" fmla="*/ 0 w 344"/>
                  <a:gd name="T19" fmla="*/ 0 h 528"/>
                  <a:gd name="T20" fmla="*/ 344 w 344"/>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344" h="528">
                    <a:moveTo>
                      <a:pt x="0" y="288"/>
                    </a:moveTo>
                    <a:cubicBezTo>
                      <a:pt x="12" y="340"/>
                      <a:pt x="24" y="392"/>
                      <a:pt x="48" y="432"/>
                    </a:cubicBezTo>
                    <a:cubicBezTo>
                      <a:pt x="72" y="472"/>
                      <a:pt x="104" y="528"/>
                      <a:pt x="144" y="528"/>
                    </a:cubicBezTo>
                    <a:cubicBezTo>
                      <a:pt x="184" y="528"/>
                      <a:pt x="256" y="472"/>
                      <a:pt x="288" y="432"/>
                    </a:cubicBezTo>
                    <a:cubicBezTo>
                      <a:pt x="320" y="392"/>
                      <a:pt x="328" y="360"/>
                      <a:pt x="336" y="288"/>
                    </a:cubicBezTo>
                    <a:cubicBezTo>
                      <a:pt x="344" y="216"/>
                      <a:pt x="336" y="48"/>
                      <a:pt x="336" y="0"/>
                    </a:cubicBez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52956" name="Group 73"/>
              <p:cNvGrpSpPr>
                <a:grpSpLocks/>
              </p:cNvGrpSpPr>
              <p:nvPr/>
            </p:nvGrpSpPr>
            <p:grpSpPr bwMode="auto">
              <a:xfrm>
                <a:off x="624" y="816"/>
                <a:ext cx="816" cy="1968"/>
                <a:chOff x="-144" y="816"/>
                <a:chExt cx="816" cy="1968"/>
              </a:xfrm>
            </p:grpSpPr>
            <p:sp>
              <p:nvSpPr>
                <p:cNvPr id="252957" name="Text Box 74"/>
                <p:cNvSpPr txBox="1">
                  <a:spLocks noChangeArrowheads="1"/>
                </p:cNvSpPr>
                <p:nvPr/>
              </p:nvSpPr>
              <p:spPr bwMode="auto">
                <a:xfrm>
                  <a:off x="-144" y="2496"/>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800"/>
                    <a:t>   U A C</a:t>
                  </a:r>
                </a:p>
              </p:txBody>
            </p:sp>
            <p:grpSp>
              <p:nvGrpSpPr>
                <p:cNvPr id="252958" name="Group 75"/>
                <p:cNvGrpSpPr>
                  <a:grpSpLocks/>
                </p:cNvGrpSpPr>
                <p:nvPr/>
              </p:nvGrpSpPr>
              <p:grpSpPr bwMode="auto">
                <a:xfrm>
                  <a:off x="192" y="816"/>
                  <a:ext cx="288" cy="1728"/>
                  <a:chOff x="192" y="1248"/>
                  <a:chExt cx="288" cy="1728"/>
                </a:xfrm>
              </p:grpSpPr>
              <p:sp>
                <p:nvSpPr>
                  <p:cNvPr id="252959" name="Oval 76"/>
                  <p:cNvSpPr>
                    <a:spLocks noChangeArrowheads="1"/>
                  </p:cNvSpPr>
                  <p:nvPr/>
                </p:nvSpPr>
                <p:spPr bwMode="auto">
                  <a:xfrm>
                    <a:off x="192" y="2400"/>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grpSp>
                <p:nvGrpSpPr>
                  <p:cNvPr id="252960" name="Group 77"/>
                  <p:cNvGrpSpPr>
                    <a:grpSpLocks/>
                  </p:cNvGrpSpPr>
                  <p:nvPr/>
                </p:nvGrpSpPr>
                <p:grpSpPr bwMode="auto">
                  <a:xfrm>
                    <a:off x="240" y="2784"/>
                    <a:ext cx="192" cy="192"/>
                    <a:chOff x="480" y="2256"/>
                    <a:chExt cx="192" cy="192"/>
                  </a:xfrm>
                </p:grpSpPr>
                <p:grpSp>
                  <p:nvGrpSpPr>
                    <p:cNvPr id="252964" name="Group 78"/>
                    <p:cNvGrpSpPr>
                      <a:grpSpLocks/>
                    </p:cNvGrpSpPr>
                    <p:nvPr/>
                  </p:nvGrpSpPr>
                  <p:grpSpPr bwMode="auto">
                    <a:xfrm>
                      <a:off x="480" y="2256"/>
                      <a:ext cx="192" cy="192"/>
                      <a:chOff x="480" y="2256"/>
                      <a:chExt cx="192" cy="192"/>
                    </a:xfrm>
                  </p:grpSpPr>
                  <p:sp>
                    <p:nvSpPr>
                      <p:cNvPr id="252966" name="Line 79"/>
                      <p:cNvSpPr>
                        <a:spLocks noChangeShapeType="1"/>
                      </p:cNvSpPr>
                      <p:nvPr/>
                    </p:nvSpPr>
                    <p:spPr bwMode="auto">
                      <a:xfrm>
                        <a:off x="480"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67" name="Line 80"/>
                      <p:cNvSpPr>
                        <a:spLocks noChangeShapeType="1"/>
                      </p:cNvSpPr>
                      <p:nvPr/>
                    </p:nvSpPr>
                    <p:spPr bwMode="auto">
                      <a:xfrm>
                        <a:off x="672"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68" name="Line 81"/>
                      <p:cNvSpPr>
                        <a:spLocks noChangeShapeType="1"/>
                      </p:cNvSpPr>
                      <p:nvPr/>
                    </p:nvSpPr>
                    <p:spPr bwMode="auto">
                      <a:xfrm>
                        <a:off x="576"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2965" name="Line 82"/>
                    <p:cNvSpPr>
                      <a:spLocks noChangeShapeType="1"/>
                    </p:cNvSpPr>
                    <p:nvPr/>
                  </p:nvSpPr>
                  <p:spPr bwMode="auto">
                    <a:xfrm>
                      <a:off x="480" y="2256"/>
                      <a:ext cx="19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2961" name="Oval 83"/>
                  <p:cNvSpPr>
                    <a:spLocks noChangeArrowheads="1"/>
                  </p:cNvSpPr>
                  <p:nvPr/>
                </p:nvSpPr>
                <p:spPr bwMode="auto">
                  <a:xfrm>
                    <a:off x="192" y="1248"/>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sp>
                <p:nvSpPr>
                  <p:cNvPr id="252962" name="Oval 84"/>
                  <p:cNvSpPr>
                    <a:spLocks noChangeArrowheads="1"/>
                  </p:cNvSpPr>
                  <p:nvPr/>
                </p:nvSpPr>
                <p:spPr bwMode="auto">
                  <a:xfrm>
                    <a:off x="192" y="1632"/>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sp>
                <p:nvSpPr>
                  <p:cNvPr id="252963" name="Oval 85"/>
                  <p:cNvSpPr>
                    <a:spLocks noChangeArrowheads="1"/>
                  </p:cNvSpPr>
                  <p:nvPr/>
                </p:nvSpPr>
                <p:spPr bwMode="auto">
                  <a:xfrm>
                    <a:off x="192" y="2016"/>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grpSp>
          </p:grpSp>
        </p:grpSp>
        <p:sp>
          <p:nvSpPr>
            <p:cNvPr id="252954" name="Rectangle 86"/>
            <p:cNvSpPr>
              <a:spLocks noChangeArrowheads="1"/>
            </p:cNvSpPr>
            <p:nvPr/>
          </p:nvSpPr>
          <p:spPr bwMode="auto">
            <a:xfrm>
              <a:off x="1296" y="288"/>
              <a:ext cx="432" cy="336"/>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grpSp>
      <p:grpSp>
        <p:nvGrpSpPr>
          <p:cNvPr id="11" name="Group 104"/>
          <p:cNvGrpSpPr>
            <a:grpSpLocks/>
          </p:cNvGrpSpPr>
          <p:nvPr/>
        </p:nvGrpSpPr>
        <p:grpSpPr bwMode="auto">
          <a:xfrm rot="1034805">
            <a:off x="2438400" y="381000"/>
            <a:ext cx="1752600" cy="3962400"/>
            <a:chOff x="3744" y="144"/>
            <a:chExt cx="1104" cy="2496"/>
          </a:xfrm>
        </p:grpSpPr>
        <p:grpSp>
          <p:nvGrpSpPr>
            <p:cNvPr id="252937" name="Group 88"/>
            <p:cNvGrpSpPr>
              <a:grpSpLocks/>
            </p:cNvGrpSpPr>
            <p:nvPr/>
          </p:nvGrpSpPr>
          <p:grpSpPr bwMode="auto">
            <a:xfrm>
              <a:off x="3744" y="144"/>
              <a:ext cx="816" cy="2496"/>
              <a:chOff x="624" y="288"/>
              <a:chExt cx="816" cy="2496"/>
            </a:xfrm>
          </p:grpSpPr>
          <p:sp>
            <p:nvSpPr>
              <p:cNvPr id="252939" name="Freeform 89"/>
              <p:cNvSpPr>
                <a:spLocks/>
              </p:cNvSpPr>
              <p:nvPr/>
            </p:nvSpPr>
            <p:spPr bwMode="auto">
              <a:xfrm>
                <a:off x="960" y="288"/>
                <a:ext cx="344" cy="528"/>
              </a:xfrm>
              <a:custGeom>
                <a:avLst/>
                <a:gdLst>
                  <a:gd name="T0" fmla="*/ 0 w 344"/>
                  <a:gd name="T1" fmla="*/ 288 h 528"/>
                  <a:gd name="T2" fmla="*/ 48 w 344"/>
                  <a:gd name="T3" fmla="*/ 432 h 528"/>
                  <a:gd name="T4" fmla="*/ 144 w 344"/>
                  <a:gd name="T5" fmla="*/ 528 h 528"/>
                  <a:gd name="T6" fmla="*/ 288 w 344"/>
                  <a:gd name="T7" fmla="*/ 432 h 528"/>
                  <a:gd name="T8" fmla="*/ 336 w 344"/>
                  <a:gd name="T9" fmla="*/ 288 h 528"/>
                  <a:gd name="T10" fmla="*/ 336 w 344"/>
                  <a:gd name="T11" fmla="*/ 0 h 528"/>
                  <a:gd name="T12" fmla="*/ 0 60000 65536"/>
                  <a:gd name="T13" fmla="*/ 0 60000 65536"/>
                  <a:gd name="T14" fmla="*/ 0 60000 65536"/>
                  <a:gd name="T15" fmla="*/ 0 60000 65536"/>
                  <a:gd name="T16" fmla="*/ 0 60000 65536"/>
                  <a:gd name="T17" fmla="*/ 0 60000 65536"/>
                  <a:gd name="T18" fmla="*/ 0 w 344"/>
                  <a:gd name="T19" fmla="*/ 0 h 528"/>
                  <a:gd name="T20" fmla="*/ 344 w 344"/>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344" h="528">
                    <a:moveTo>
                      <a:pt x="0" y="288"/>
                    </a:moveTo>
                    <a:cubicBezTo>
                      <a:pt x="12" y="340"/>
                      <a:pt x="24" y="392"/>
                      <a:pt x="48" y="432"/>
                    </a:cubicBezTo>
                    <a:cubicBezTo>
                      <a:pt x="72" y="472"/>
                      <a:pt x="104" y="528"/>
                      <a:pt x="144" y="528"/>
                    </a:cubicBezTo>
                    <a:cubicBezTo>
                      <a:pt x="184" y="528"/>
                      <a:pt x="256" y="472"/>
                      <a:pt x="288" y="432"/>
                    </a:cubicBezTo>
                    <a:cubicBezTo>
                      <a:pt x="320" y="392"/>
                      <a:pt x="328" y="360"/>
                      <a:pt x="336" y="288"/>
                    </a:cubicBezTo>
                    <a:cubicBezTo>
                      <a:pt x="344" y="216"/>
                      <a:pt x="336" y="48"/>
                      <a:pt x="336" y="0"/>
                    </a:cubicBez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52940" name="Group 90"/>
              <p:cNvGrpSpPr>
                <a:grpSpLocks/>
              </p:cNvGrpSpPr>
              <p:nvPr/>
            </p:nvGrpSpPr>
            <p:grpSpPr bwMode="auto">
              <a:xfrm>
                <a:off x="624" y="816"/>
                <a:ext cx="816" cy="1968"/>
                <a:chOff x="-144" y="816"/>
                <a:chExt cx="816" cy="1968"/>
              </a:xfrm>
            </p:grpSpPr>
            <p:sp>
              <p:nvSpPr>
                <p:cNvPr id="252941" name="Text Box 91"/>
                <p:cNvSpPr txBox="1">
                  <a:spLocks noChangeArrowheads="1"/>
                </p:cNvSpPr>
                <p:nvPr/>
              </p:nvSpPr>
              <p:spPr bwMode="auto">
                <a:xfrm>
                  <a:off x="-144" y="2496"/>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800"/>
                    <a:t>   C C G</a:t>
                  </a:r>
                </a:p>
              </p:txBody>
            </p:sp>
            <p:grpSp>
              <p:nvGrpSpPr>
                <p:cNvPr id="252942" name="Group 92"/>
                <p:cNvGrpSpPr>
                  <a:grpSpLocks/>
                </p:cNvGrpSpPr>
                <p:nvPr/>
              </p:nvGrpSpPr>
              <p:grpSpPr bwMode="auto">
                <a:xfrm>
                  <a:off x="192" y="816"/>
                  <a:ext cx="288" cy="1728"/>
                  <a:chOff x="192" y="1248"/>
                  <a:chExt cx="288" cy="1728"/>
                </a:xfrm>
              </p:grpSpPr>
              <p:sp>
                <p:nvSpPr>
                  <p:cNvPr id="252943" name="Oval 93"/>
                  <p:cNvSpPr>
                    <a:spLocks noChangeArrowheads="1"/>
                  </p:cNvSpPr>
                  <p:nvPr/>
                </p:nvSpPr>
                <p:spPr bwMode="auto">
                  <a:xfrm>
                    <a:off x="192" y="2400"/>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grpSp>
                <p:nvGrpSpPr>
                  <p:cNvPr id="252944" name="Group 94"/>
                  <p:cNvGrpSpPr>
                    <a:grpSpLocks/>
                  </p:cNvGrpSpPr>
                  <p:nvPr/>
                </p:nvGrpSpPr>
                <p:grpSpPr bwMode="auto">
                  <a:xfrm>
                    <a:off x="240" y="2784"/>
                    <a:ext cx="192" cy="192"/>
                    <a:chOff x="480" y="2256"/>
                    <a:chExt cx="192" cy="192"/>
                  </a:xfrm>
                </p:grpSpPr>
                <p:grpSp>
                  <p:nvGrpSpPr>
                    <p:cNvPr id="252948" name="Group 95"/>
                    <p:cNvGrpSpPr>
                      <a:grpSpLocks/>
                    </p:cNvGrpSpPr>
                    <p:nvPr/>
                  </p:nvGrpSpPr>
                  <p:grpSpPr bwMode="auto">
                    <a:xfrm>
                      <a:off x="480" y="2256"/>
                      <a:ext cx="192" cy="192"/>
                      <a:chOff x="480" y="2256"/>
                      <a:chExt cx="192" cy="192"/>
                    </a:xfrm>
                  </p:grpSpPr>
                  <p:sp>
                    <p:nvSpPr>
                      <p:cNvPr id="252950" name="Line 96"/>
                      <p:cNvSpPr>
                        <a:spLocks noChangeShapeType="1"/>
                      </p:cNvSpPr>
                      <p:nvPr/>
                    </p:nvSpPr>
                    <p:spPr bwMode="auto">
                      <a:xfrm>
                        <a:off x="480"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51" name="Line 97"/>
                      <p:cNvSpPr>
                        <a:spLocks noChangeShapeType="1"/>
                      </p:cNvSpPr>
                      <p:nvPr/>
                    </p:nvSpPr>
                    <p:spPr bwMode="auto">
                      <a:xfrm>
                        <a:off x="672"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952" name="Line 98"/>
                      <p:cNvSpPr>
                        <a:spLocks noChangeShapeType="1"/>
                      </p:cNvSpPr>
                      <p:nvPr/>
                    </p:nvSpPr>
                    <p:spPr bwMode="auto">
                      <a:xfrm>
                        <a:off x="576"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2949" name="Line 99"/>
                    <p:cNvSpPr>
                      <a:spLocks noChangeShapeType="1"/>
                    </p:cNvSpPr>
                    <p:nvPr/>
                  </p:nvSpPr>
                  <p:spPr bwMode="auto">
                    <a:xfrm>
                      <a:off x="480" y="2256"/>
                      <a:ext cx="19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2945" name="Oval 100"/>
                  <p:cNvSpPr>
                    <a:spLocks noChangeArrowheads="1"/>
                  </p:cNvSpPr>
                  <p:nvPr/>
                </p:nvSpPr>
                <p:spPr bwMode="auto">
                  <a:xfrm>
                    <a:off x="192" y="1248"/>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sp>
                <p:nvSpPr>
                  <p:cNvPr id="252946" name="Oval 101"/>
                  <p:cNvSpPr>
                    <a:spLocks noChangeArrowheads="1"/>
                  </p:cNvSpPr>
                  <p:nvPr/>
                </p:nvSpPr>
                <p:spPr bwMode="auto">
                  <a:xfrm>
                    <a:off x="192" y="1632"/>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sp>
                <p:nvSpPr>
                  <p:cNvPr id="252947" name="Oval 102"/>
                  <p:cNvSpPr>
                    <a:spLocks noChangeArrowheads="1"/>
                  </p:cNvSpPr>
                  <p:nvPr/>
                </p:nvSpPr>
                <p:spPr bwMode="auto">
                  <a:xfrm>
                    <a:off x="192" y="2016"/>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grpSp>
          </p:grpSp>
        </p:grpSp>
        <p:sp>
          <p:nvSpPr>
            <p:cNvPr id="252938" name="Rectangle 103"/>
            <p:cNvSpPr>
              <a:spLocks noChangeArrowheads="1"/>
            </p:cNvSpPr>
            <p:nvPr/>
          </p:nvSpPr>
          <p:spPr bwMode="auto">
            <a:xfrm>
              <a:off x="4416" y="144"/>
              <a:ext cx="432" cy="336"/>
            </a:xfrm>
            <a:prstGeom prst="rect">
              <a:avLst/>
            </a:prstGeom>
            <a:solidFill>
              <a:srgbClr val="FF33CC"/>
            </a:solidFill>
            <a:ln w="9525">
              <a:solidFill>
                <a:schemeClr val="tx1"/>
              </a:solidFill>
              <a:miter lim="800000"/>
              <a:headEnd/>
              <a:tailEnd/>
            </a:ln>
          </p:spPr>
          <p:txBody>
            <a:bodyPr wrap="none" anchor="ctr"/>
            <a:lstStyle/>
            <a:p>
              <a:pPr eaLnBrk="0" hangingPunct="0"/>
              <a:endParaRPr lang="en-US"/>
            </a:p>
          </p:txBody>
        </p:sp>
      </p:grpSp>
      <p:sp>
        <p:nvSpPr>
          <p:cNvPr id="3" name="Slide Number Placeholder 2"/>
          <p:cNvSpPr>
            <a:spLocks noGrp="1"/>
          </p:cNvSpPr>
          <p:nvPr>
            <p:ph type="sldNum" sz="quarter" idx="12"/>
          </p:nvPr>
        </p:nvSpPr>
        <p:spPr/>
        <p:txBody>
          <a:bodyPr/>
          <a:lstStyle/>
          <a:p>
            <a:pPr>
              <a:defRPr/>
            </a:pPr>
            <a:fld id="{98F00F62-8BB0-A44B-B037-138AF9D56AC9}" type="slidenum">
              <a:rPr lang="en-US" smtClean="0"/>
              <a:pPr>
                <a:defRPr/>
              </a:pPr>
              <a:t>74</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3"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1"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3953" name="Group 2"/>
          <p:cNvGrpSpPr>
            <a:grpSpLocks/>
          </p:cNvGrpSpPr>
          <p:nvPr/>
        </p:nvGrpSpPr>
        <p:grpSpPr bwMode="auto">
          <a:xfrm>
            <a:off x="2133600" y="3886200"/>
            <a:ext cx="1752600" cy="1905000"/>
            <a:chOff x="4860" y="2340"/>
            <a:chExt cx="1440" cy="1800"/>
          </a:xfrm>
        </p:grpSpPr>
        <p:sp>
          <p:nvSpPr>
            <p:cNvPr id="254019" name="Oval 3"/>
            <p:cNvSpPr>
              <a:spLocks noChangeArrowheads="1"/>
            </p:cNvSpPr>
            <p:nvPr/>
          </p:nvSpPr>
          <p:spPr bwMode="auto">
            <a:xfrm>
              <a:off x="4860" y="2340"/>
              <a:ext cx="1440" cy="1440"/>
            </a:xfrm>
            <a:prstGeom prst="ellipse">
              <a:avLst/>
            </a:prstGeom>
            <a:solidFill>
              <a:srgbClr val="CC3300"/>
            </a:solidFill>
            <a:ln w="9525">
              <a:solidFill>
                <a:srgbClr val="000000"/>
              </a:solidFill>
              <a:round/>
              <a:headEnd/>
              <a:tailEnd/>
            </a:ln>
          </p:spPr>
          <p:txBody>
            <a:bodyPr/>
            <a:lstStyle/>
            <a:p>
              <a:pPr eaLnBrk="0" hangingPunct="0"/>
              <a:endParaRPr lang="en-US"/>
            </a:p>
          </p:txBody>
        </p:sp>
        <p:sp>
          <p:nvSpPr>
            <p:cNvPr id="254020" name="Oval 4"/>
            <p:cNvSpPr>
              <a:spLocks noChangeArrowheads="1"/>
            </p:cNvSpPr>
            <p:nvPr/>
          </p:nvSpPr>
          <p:spPr bwMode="auto">
            <a:xfrm>
              <a:off x="5040" y="3240"/>
              <a:ext cx="1080" cy="900"/>
            </a:xfrm>
            <a:prstGeom prst="ellipse">
              <a:avLst/>
            </a:prstGeom>
            <a:solidFill>
              <a:srgbClr val="CC3300"/>
            </a:solidFill>
            <a:ln w="9525">
              <a:solidFill>
                <a:srgbClr val="000000"/>
              </a:solidFill>
              <a:round/>
              <a:headEnd/>
              <a:tailEnd/>
            </a:ln>
          </p:spPr>
          <p:txBody>
            <a:bodyPr/>
            <a:lstStyle/>
            <a:p>
              <a:pPr eaLnBrk="0" hangingPunct="0"/>
              <a:endParaRPr lang="en-US"/>
            </a:p>
          </p:txBody>
        </p:sp>
      </p:grpSp>
      <p:sp>
        <p:nvSpPr>
          <p:cNvPr id="253954" name="Text Box 5"/>
          <p:cNvSpPr txBox="1">
            <a:spLocks noChangeArrowheads="1"/>
          </p:cNvSpPr>
          <p:nvPr/>
        </p:nvSpPr>
        <p:spPr bwMode="auto">
          <a:xfrm>
            <a:off x="1447800" y="48768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1800"/>
          </a:p>
        </p:txBody>
      </p:sp>
      <p:grpSp>
        <p:nvGrpSpPr>
          <p:cNvPr id="253955" name="Group 6"/>
          <p:cNvGrpSpPr>
            <a:grpSpLocks/>
          </p:cNvGrpSpPr>
          <p:nvPr/>
        </p:nvGrpSpPr>
        <p:grpSpPr bwMode="auto">
          <a:xfrm>
            <a:off x="1219200" y="4267200"/>
            <a:ext cx="7086600" cy="914400"/>
            <a:chOff x="768" y="2688"/>
            <a:chExt cx="4464" cy="576"/>
          </a:xfrm>
        </p:grpSpPr>
        <p:grpSp>
          <p:nvGrpSpPr>
            <p:cNvPr id="253993" name="Group 7"/>
            <p:cNvGrpSpPr>
              <a:grpSpLocks/>
            </p:cNvGrpSpPr>
            <p:nvPr/>
          </p:nvGrpSpPr>
          <p:grpSpPr bwMode="auto">
            <a:xfrm>
              <a:off x="768" y="2688"/>
              <a:ext cx="4464" cy="576"/>
              <a:chOff x="768" y="2688"/>
              <a:chExt cx="4464" cy="576"/>
            </a:xfrm>
          </p:grpSpPr>
          <p:sp>
            <p:nvSpPr>
              <p:cNvPr id="254017" name="Rectangle 8"/>
              <p:cNvSpPr>
                <a:spLocks noChangeArrowheads="1"/>
              </p:cNvSpPr>
              <p:nvPr/>
            </p:nvSpPr>
            <p:spPr bwMode="auto">
              <a:xfrm>
                <a:off x="816" y="3120"/>
                <a:ext cx="4320" cy="144"/>
              </a:xfrm>
              <a:prstGeom prst="rect">
                <a:avLst/>
              </a:prstGeom>
              <a:solidFill>
                <a:srgbClr val="FFFF00"/>
              </a:solidFill>
              <a:ln w="9525">
                <a:solidFill>
                  <a:schemeClr val="tx1"/>
                </a:solidFill>
                <a:miter lim="800000"/>
                <a:headEnd/>
                <a:tailEnd/>
              </a:ln>
            </p:spPr>
            <p:txBody>
              <a:bodyPr wrap="none" anchor="ctr"/>
              <a:lstStyle/>
              <a:p>
                <a:pPr eaLnBrk="0" hangingPunct="0"/>
                <a:endParaRPr lang="en-US"/>
              </a:p>
            </p:txBody>
          </p:sp>
          <p:sp>
            <p:nvSpPr>
              <p:cNvPr id="254018" name="Text Box 9"/>
              <p:cNvSpPr txBox="1">
                <a:spLocks noChangeArrowheads="1"/>
              </p:cNvSpPr>
              <p:nvPr/>
            </p:nvSpPr>
            <p:spPr bwMode="auto">
              <a:xfrm>
                <a:off x="768" y="2688"/>
                <a:ext cx="44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800"/>
                  <a:t>A U G G G C U U A A A G  C A G U G C A C G U U</a:t>
                </a:r>
              </a:p>
            </p:txBody>
          </p:sp>
        </p:grpSp>
        <p:sp>
          <p:nvSpPr>
            <p:cNvPr id="253994" name="Line 10"/>
            <p:cNvSpPr>
              <a:spLocks noChangeShapeType="1"/>
            </p:cNvSpPr>
            <p:nvPr/>
          </p:nvSpPr>
          <p:spPr bwMode="auto">
            <a:xfrm>
              <a:off x="91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3995" name="Line 11"/>
            <p:cNvSpPr>
              <a:spLocks noChangeShapeType="1"/>
            </p:cNvSpPr>
            <p:nvPr/>
          </p:nvSpPr>
          <p:spPr bwMode="auto">
            <a:xfrm>
              <a:off x="105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3996" name="Line 12"/>
            <p:cNvSpPr>
              <a:spLocks noChangeShapeType="1"/>
            </p:cNvSpPr>
            <p:nvPr/>
          </p:nvSpPr>
          <p:spPr bwMode="auto">
            <a:xfrm>
              <a:off x="124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3997" name="Line 13"/>
            <p:cNvSpPr>
              <a:spLocks noChangeShapeType="1"/>
            </p:cNvSpPr>
            <p:nvPr/>
          </p:nvSpPr>
          <p:spPr bwMode="auto">
            <a:xfrm>
              <a:off x="144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3998" name="Line 14"/>
            <p:cNvSpPr>
              <a:spLocks noChangeShapeType="1"/>
            </p:cNvSpPr>
            <p:nvPr/>
          </p:nvSpPr>
          <p:spPr bwMode="auto">
            <a:xfrm>
              <a:off x="163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3999" name="Line 15"/>
            <p:cNvSpPr>
              <a:spLocks noChangeShapeType="1"/>
            </p:cNvSpPr>
            <p:nvPr/>
          </p:nvSpPr>
          <p:spPr bwMode="auto">
            <a:xfrm>
              <a:off x="182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000" name="Line 16"/>
            <p:cNvSpPr>
              <a:spLocks noChangeShapeType="1"/>
            </p:cNvSpPr>
            <p:nvPr/>
          </p:nvSpPr>
          <p:spPr bwMode="auto">
            <a:xfrm>
              <a:off x="201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001" name="Line 17"/>
            <p:cNvSpPr>
              <a:spLocks noChangeShapeType="1"/>
            </p:cNvSpPr>
            <p:nvPr/>
          </p:nvSpPr>
          <p:spPr bwMode="auto">
            <a:xfrm>
              <a:off x="220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002" name="Line 18"/>
            <p:cNvSpPr>
              <a:spLocks noChangeShapeType="1"/>
            </p:cNvSpPr>
            <p:nvPr/>
          </p:nvSpPr>
          <p:spPr bwMode="auto">
            <a:xfrm>
              <a:off x="240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003" name="Line 19"/>
            <p:cNvSpPr>
              <a:spLocks noChangeShapeType="1"/>
            </p:cNvSpPr>
            <p:nvPr/>
          </p:nvSpPr>
          <p:spPr bwMode="auto">
            <a:xfrm>
              <a:off x="254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004" name="Line 20"/>
            <p:cNvSpPr>
              <a:spLocks noChangeShapeType="1"/>
            </p:cNvSpPr>
            <p:nvPr/>
          </p:nvSpPr>
          <p:spPr bwMode="auto">
            <a:xfrm>
              <a:off x="273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005" name="Line 21"/>
            <p:cNvSpPr>
              <a:spLocks noChangeShapeType="1"/>
            </p:cNvSpPr>
            <p:nvPr/>
          </p:nvSpPr>
          <p:spPr bwMode="auto">
            <a:xfrm>
              <a:off x="297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006" name="Line 22"/>
            <p:cNvSpPr>
              <a:spLocks noChangeShapeType="1"/>
            </p:cNvSpPr>
            <p:nvPr/>
          </p:nvSpPr>
          <p:spPr bwMode="auto">
            <a:xfrm>
              <a:off x="316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007" name="Line 23"/>
            <p:cNvSpPr>
              <a:spLocks noChangeShapeType="1"/>
            </p:cNvSpPr>
            <p:nvPr/>
          </p:nvSpPr>
          <p:spPr bwMode="auto">
            <a:xfrm>
              <a:off x="336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008" name="Line 24"/>
            <p:cNvSpPr>
              <a:spLocks noChangeShapeType="1"/>
            </p:cNvSpPr>
            <p:nvPr/>
          </p:nvSpPr>
          <p:spPr bwMode="auto">
            <a:xfrm>
              <a:off x="355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009" name="Line 25"/>
            <p:cNvSpPr>
              <a:spLocks noChangeShapeType="1"/>
            </p:cNvSpPr>
            <p:nvPr/>
          </p:nvSpPr>
          <p:spPr bwMode="auto">
            <a:xfrm>
              <a:off x="374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010" name="Line 26"/>
            <p:cNvSpPr>
              <a:spLocks noChangeShapeType="1"/>
            </p:cNvSpPr>
            <p:nvPr/>
          </p:nvSpPr>
          <p:spPr bwMode="auto">
            <a:xfrm>
              <a:off x="393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011" name="Line 27"/>
            <p:cNvSpPr>
              <a:spLocks noChangeShapeType="1"/>
            </p:cNvSpPr>
            <p:nvPr/>
          </p:nvSpPr>
          <p:spPr bwMode="auto">
            <a:xfrm>
              <a:off x="408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012" name="Line 28"/>
            <p:cNvSpPr>
              <a:spLocks noChangeShapeType="1"/>
            </p:cNvSpPr>
            <p:nvPr/>
          </p:nvSpPr>
          <p:spPr bwMode="auto">
            <a:xfrm>
              <a:off x="427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013" name="Line 29"/>
            <p:cNvSpPr>
              <a:spLocks noChangeShapeType="1"/>
            </p:cNvSpPr>
            <p:nvPr/>
          </p:nvSpPr>
          <p:spPr bwMode="auto">
            <a:xfrm>
              <a:off x="441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014" name="Line 30"/>
            <p:cNvSpPr>
              <a:spLocks noChangeShapeType="1"/>
            </p:cNvSpPr>
            <p:nvPr/>
          </p:nvSpPr>
          <p:spPr bwMode="auto">
            <a:xfrm>
              <a:off x="460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015" name="Line 31"/>
            <p:cNvSpPr>
              <a:spLocks noChangeShapeType="1"/>
            </p:cNvSpPr>
            <p:nvPr/>
          </p:nvSpPr>
          <p:spPr bwMode="auto">
            <a:xfrm>
              <a:off x="480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016" name="Line 32"/>
            <p:cNvSpPr>
              <a:spLocks noChangeShapeType="1"/>
            </p:cNvSpPr>
            <p:nvPr/>
          </p:nvSpPr>
          <p:spPr bwMode="auto">
            <a:xfrm>
              <a:off x="499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3956" name="Line 60"/>
          <p:cNvSpPr>
            <a:spLocks noChangeShapeType="1"/>
          </p:cNvSpPr>
          <p:nvPr/>
        </p:nvSpPr>
        <p:spPr bwMode="auto">
          <a:xfrm>
            <a:off x="2590800" y="609600"/>
            <a:ext cx="228600" cy="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3957" name="Rectangle 62"/>
          <p:cNvSpPr>
            <a:spLocks noChangeArrowheads="1"/>
          </p:cNvSpPr>
          <p:nvPr/>
        </p:nvSpPr>
        <p:spPr bwMode="auto">
          <a:xfrm>
            <a:off x="1981200" y="304800"/>
            <a:ext cx="685800" cy="5334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8260" name="Text Box 68"/>
          <p:cNvSpPr txBox="1">
            <a:spLocks noChangeArrowheads="1"/>
          </p:cNvSpPr>
          <p:nvPr/>
        </p:nvSpPr>
        <p:spPr bwMode="auto">
          <a:xfrm>
            <a:off x="5135745" y="1844824"/>
            <a:ext cx="4038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3200" dirty="0">
                <a:solidFill>
                  <a:srgbClr val="000000"/>
                </a:solidFill>
              </a:rPr>
              <a:t>Another tRNA molecule brings the next amino acid into place.</a:t>
            </a:r>
          </a:p>
        </p:txBody>
      </p:sp>
      <p:grpSp>
        <p:nvGrpSpPr>
          <p:cNvPr id="253959" name="Group 71"/>
          <p:cNvGrpSpPr>
            <a:grpSpLocks/>
          </p:cNvGrpSpPr>
          <p:nvPr/>
        </p:nvGrpSpPr>
        <p:grpSpPr bwMode="auto">
          <a:xfrm rot="5457">
            <a:off x="1905000" y="457200"/>
            <a:ext cx="1295400" cy="3962400"/>
            <a:chOff x="624" y="288"/>
            <a:chExt cx="816" cy="2496"/>
          </a:xfrm>
        </p:grpSpPr>
        <p:sp>
          <p:nvSpPr>
            <p:cNvPr id="253979" name="Freeform 72"/>
            <p:cNvSpPr>
              <a:spLocks/>
            </p:cNvSpPr>
            <p:nvPr/>
          </p:nvSpPr>
          <p:spPr bwMode="auto">
            <a:xfrm>
              <a:off x="960" y="288"/>
              <a:ext cx="344" cy="528"/>
            </a:xfrm>
            <a:custGeom>
              <a:avLst/>
              <a:gdLst>
                <a:gd name="T0" fmla="*/ 0 w 344"/>
                <a:gd name="T1" fmla="*/ 288 h 528"/>
                <a:gd name="T2" fmla="*/ 48 w 344"/>
                <a:gd name="T3" fmla="*/ 432 h 528"/>
                <a:gd name="T4" fmla="*/ 144 w 344"/>
                <a:gd name="T5" fmla="*/ 528 h 528"/>
                <a:gd name="T6" fmla="*/ 288 w 344"/>
                <a:gd name="T7" fmla="*/ 432 h 528"/>
                <a:gd name="T8" fmla="*/ 336 w 344"/>
                <a:gd name="T9" fmla="*/ 288 h 528"/>
                <a:gd name="T10" fmla="*/ 336 w 344"/>
                <a:gd name="T11" fmla="*/ 0 h 528"/>
                <a:gd name="T12" fmla="*/ 0 60000 65536"/>
                <a:gd name="T13" fmla="*/ 0 60000 65536"/>
                <a:gd name="T14" fmla="*/ 0 60000 65536"/>
                <a:gd name="T15" fmla="*/ 0 60000 65536"/>
                <a:gd name="T16" fmla="*/ 0 60000 65536"/>
                <a:gd name="T17" fmla="*/ 0 60000 65536"/>
                <a:gd name="T18" fmla="*/ 0 w 344"/>
                <a:gd name="T19" fmla="*/ 0 h 528"/>
                <a:gd name="T20" fmla="*/ 344 w 344"/>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344" h="528">
                  <a:moveTo>
                    <a:pt x="0" y="288"/>
                  </a:moveTo>
                  <a:cubicBezTo>
                    <a:pt x="12" y="340"/>
                    <a:pt x="24" y="392"/>
                    <a:pt x="48" y="432"/>
                  </a:cubicBezTo>
                  <a:cubicBezTo>
                    <a:pt x="72" y="472"/>
                    <a:pt x="104" y="528"/>
                    <a:pt x="144" y="528"/>
                  </a:cubicBezTo>
                  <a:cubicBezTo>
                    <a:pt x="184" y="528"/>
                    <a:pt x="256" y="472"/>
                    <a:pt x="288" y="432"/>
                  </a:cubicBezTo>
                  <a:cubicBezTo>
                    <a:pt x="320" y="392"/>
                    <a:pt x="328" y="360"/>
                    <a:pt x="336" y="288"/>
                  </a:cubicBezTo>
                  <a:cubicBezTo>
                    <a:pt x="344" y="216"/>
                    <a:pt x="336" y="48"/>
                    <a:pt x="336" y="0"/>
                  </a:cubicBez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53980" name="Group 73"/>
            <p:cNvGrpSpPr>
              <a:grpSpLocks/>
            </p:cNvGrpSpPr>
            <p:nvPr/>
          </p:nvGrpSpPr>
          <p:grpSpPr bwMode="auto">
            <a:xfrm>
              <a:off x="624" y="816"/>
              <a:ext cx="816" cy="1968"/>
              <a:chOff x="-144" y="816"/>
              <a:chExt cx="816" cy="1968"/>
            </a:xfrm>
          </p:grpSpPr>
          <p:sp>
            <p:nvSpPr>
              <p:cNvPr id="253981" name="Text Box 74"/>
              <p:cNvSpPr txBox="1">
                <a:spLocks noChangeArrowheads="1"/>
              </p:cNvSpPr>
              <p:nvPr/>
            </p:nvSpPr>
            <p:spPr bwMode="auto">
              <a:xfrm>
                <a:off x="-144" y="2496"/>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800"/>
                  <a:t>   C C G</a:t>
                </a:r>
              </a:p>
            </p:txBody>
          </p:sp>
          <p:grpSp>
            <p:nvGrpSpPr>
              <p:cNvPr id="253982" name="Group 75"/>
              <p:cNvGrpSpPr>
                <a:grpSpLocks/>
              </p:cNvGrpSpPr>
              <p:nvPr/>
            </p:nvGrpSpPr>
            <p:grpSpPr bwMode="auto">
              <a:xfrm>
                <a:off x="192" y="816"/>
                <a:ext cx="288" cy="1728"/>
                <a:chOff x="192" y="1248"/>
                <a:chExt cx="288" cy="1728"/>
              </a:xfrm>
            </p:grpSpPr>
            <p:sp>
              <p:nvSpPr>
                <p:cNvPr id="253983" name="Oval 76"/>
                <p:cNvSpPr>
                  <a:spLocks noChangeArrowheads="1"/>
                </p:cNvSpPr>
                <p:nvPr/>
              </p:nvSpPr>
              <p:spPr bwMode="auto">
                <a:xfrm>
                  <a:off x="192" y="2400"/>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grpSp>
              <p:nvGrpSpPr>
                <p:cNvPr id="253984" name="Group 77"/>
                <p:cNvGrpSpPr>
                  <a:grpSpLocks/>
                </p:cNvGrpSpPr>
                <p:nvPr/>
              </p:nvGrpSpPr>
              <p:grpSpPr bwMode="auto">
                <a:xfrm>
                  <a:off x="240" y="2784"/>
                  <a:ext cx="192" cy="192"/>
                  <a:chOff x="480" y="2256"/>
                  <a:chExt cx="192" cy="192"/>
                </a:xfrm>
              </p:grpSpPr>
              <p:grpSp>
                <p:nvGrpSpPr>
                  <p:cNvPr id="253988" name="Group 78"/>
                  <p:cNvGrpSpPr>
                    <a:grpSpLocks/>
                  </p:cNvGrpSpPr>
                  <p:nvPr/>
                </p:nvGrpSpPr>
                <p:grpSpPr bwMode="auto">
                  <a:xfrm>
                    <a:off x="480" y="2256"/>
                    <a:ext cx="192" cy="192"/>
                    <a:chOff x="480" y="2256"/>
                    <a:chExt cx="192" cy="192"/>
                  </a:xfrm>
                </p:grpSpPr>
                <p:sp>
                  <p:nvSpPr>
                    <p:cNvPr id="253990" name="Line 79"/>
                    <p:cNvSpPr>
                      <a:spLocks noChangeShapeType="1"/>
                    </p:cNvSpPr>
                    <p:nvPr/>
                  </p:nvSpPr>
                  <p:spPr bwMode="auto">
                    <a:xfrm>
                      <a:off x="480"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3991" name="Line 80"/>
                    <p:cNvSpPr>
                      <a:spLocks noChangeShapeType="1"/>
                    </p:cNvSpPr>
                    <p:nvPr/>
                  </p:nvSpPr>
                  <p:spPr bwMode="auto">
                    <a:xfrm>
                      <a:off x="672"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3992" name="Line 81"/>
                    <p:cNvSpPr>
                      <a:spLocks noChangeShapeType="1"/>
                    </p:cNvSpPr>
                    <p:nvPr/>
                  </p:nvSpPr>
                  <p:spPr bwMode="auto">
                    <a:xfrm>
                      <a:off x="576"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3989" name="Line 82"/>
                  <p:cNvSpPr>
                    <a:spLocks noChangeShapeType="1"/>
                  </p:cNvSpPr>
                  <p:nvPr/>
                </p:nvSpPr>
                <p:spPr bwMode="auto">
                  <a:xfrm>
                    <a:off x="480" y="2256"/>
                    <a:ext cx="19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3985" name="Oval 83"/>
                <p:cNvSpPr>
                  <a:spLocks noChangeArrowheads="1"/>
                </p:cNvSpPr>
                <p:nvPr/>
              </p:nvSpPr>
              <p:spPr bwMode="auto">
                <a:xfrm>
                  <a:off x="192" y="1248"/>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sp>
              <p:nvSpPr>
                <p:cNvPr id="253986" name="Oval 84"/>
                <p:cNvSpPr>
                  <a:spLocks noChangeArrowheads="1"/>
                </p:cNvSpPr>
                <p:nvPr/>
              </p:nvSpPr>
              <p:spPr bwMode="auto">
                <a:xfrm>
                  <a:off x="192" y="1632"/>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sp>
              <p:nvSpPr>
                <p:cNvPr id="253987" name="Oval 85"/>
                <p:cNvSpPr>
                  <a:spLocks noChangeArrowheads="1"/>
                </p:cNvSpPr>
                <p:nvPr/>
              </p:nvSpPr>
              <p:spPr bwMode="auto">
                <a:xfrm>
                  <a:off x="192" y="2016"/>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grpSp>
        </p:grpSp>
      </p:grpSp>
      <p:sp>
        <p:nvSpPr>
          <p:cNvPr id="253960" name="Rectangle 57"/>
          <p:cNvSpPr>
            <a:spLocks noChangeArrowheads="1"/>
          </p:cNvSpPr>
          <p:nvPr/>
        </p:nvSpPr>
        <p:spPr bwMode="auto">
          <a:xfrm>
            <a:off x="2819400" y="304800"/>
            <a:ext cx="609600" cy="533400"/>
          </a:xfrm>
          <a:prstGeom prst="rect">
            <a:avLst/>
          </a:prstGeom>
          <a:solidFill>
            <a:srgbClr val="FF33CC"/>
          </a:solidFill>
          <a:ln w="9525">
            <a:solidFill>
              <a:schemeClr val="tx1"/>
            </a:solidFill>
            <a:miter lim="800000"/>
            <a:headEnd/>
            <a:tailEnd/>
          </a:ln>
        </p:spPr>
        <p:txBody>
          <a:bodyPr wrap="none" anchor="ctr"/>
          <a:lstStyle/>
          <a:p>
            <a:pPr eaLnBrk="0" hangingPunct="0"/>
            <a:endParaRPr lang="en-US"/>
          </a:p>
        </p:txBody>
      </p:sp>
      <p:grpSp>
        <p:nvGrpSpPr>
          <p:cNvPr id="10" name="Group 101"/>
          <p:cNvGrpSpPr>
            <a:grpSpLocks/>
          </p:cNvGrpSpPr>
          <p:nvPr/>
        </p:nvGrpSpPr>
        <p:grpSpPr bwMode="auto">
          <a:xfrm>
            <a:off x="3581400" y="457200"/>
            <a:ext cx="2438400" cy="3962400"/>
            <a:chOff x="2256" y="288"/>
            <a:chExt cx="1536" cy="2496"/>
          </a:xfrm>
        </p:grpSpPr>
        <p:sp>
          <p:nvSpPr>
            <p:cNvPr id="253963" name="Rectangle 67"/>
            <p:cNvSpPr>
              <a:spLocks noChangeArrowheads="1"/>
            </p:cNvSpPr>
            <p:nvPr/>
          </p:nvSpPr>
          <p:spPr bwMode="auto">
            <a:xfrm rot="1318203">
              <a:off x="3408" y="432"/>
              <a:ext cx="384" cy="336"/>
            </a:xfrm>
            <a:prstGeom prst="rect">
              <a:avLst/>
            </a:prstGeom>
            <a:solidFill>
              <a:srgbClr val="FFFF00"/>
            </a:solidFill>
            <a:ln w="9525">
              <a:solidFill>
                <a:schemeClr val="tx1"/>
              </a:solidFill>
              <a:miter lim="800000"/>
              <a:headEnd/>
              <a:tailEnd/>
            </a:ln>
          </p:spPr>
          <p:txBody>
            <a:bodyPr wrap="none" anchor="ctr"/>
            <a:lstStyle/>
            <a:p>
              <a:pPr eaLnBrk="0" hangingPunct="0"/>
              <a:endParaRPr lang="en-US"/>
            </a:p>
          </p:txBody>
        </p:sp>
        <p:grpSp>
          <p:nvGrpSpPr>
            <p:cNvPr id="253964" name="Group 86"/>
            <p:cNvGrpSpPr>
              <a:grpSpLocks/>
            </p:cNvGrpSpPr>
            <p:nvPr/>
          </p:nvGrpSpPr>
          <p:grpSpPr bwMode="auto">
            <a:xfrm rot="1569251">
              <a:off x="2256" y="288"/>
              <a:ext cx="816" cy="2496"/>
              <a:chOff x="624" y="288"/>
              <a:chExt cx="816" cy="2496"/>
            </a:xfrm>
          </p:grpSpPr>
          <p:sp>
            <p:nvSpPr>
              <p:cNvPr id="253965" name="Freeform 87"/>
              <p:cNvSpPr>
                <a:spLocks/>
              </p:cNvSpPr>
              <p:nvPr/>
            </p:nvSpPr>
            <p:spPr bwMode="auto">
              <a:xfrm>
                <a:off x="960" y="288"/>
                <a:ext cx="344" cy="528"/>
              </a:xfrm>
              <a:custGeom>
                <a:avLst/>
                <a:gdLst>
                  <a:gd name="T0" fmla="*/ 0 w 344"/>
                  <a:gd name="T1" fmla="*/ 288 h 528"/>
                  <a:gd name="T2" fmla="*/ 48 w 344"/>
                  <a:gd name="T3" fmla="*/ 432 h 528"/>
                  <a:gd name="T4" fmla="*/ 144 w 344"/>
                  <a:gd name="T5" fmla="*/ 528 h 528"/>
                  <a:gd name="T6" fmla="*/ 288 w 344"/>
                  <a:gd name="T7" fmla="*/ 432 h 528"/>
                  <a:gd name="T8" fmla="*/ 336 w 344"/>
                  <a:gd name="T9" fmla="*/ 288 h 528"/>
                  <a:gd name="T10" fmla="*/ 336 w 344"/>
                  <a:gd name="T11" fmla="*/ 0 h 528"/>
                  <a:gd name="T12" fmla="*/ 0 60000 65536"/>
                  <a:gd name="T13" fmla="*/ 0 60000 65536"/>
                  <a:gd name="T14" fmla="*/ 0 60000 65536"/>
                  <a:gd name="T15" fmla="*/ 0 60000 65536"/>
                  <a:gd name="T16" fmla="*/ 0 60000 65536"/>
                  <a:gd name="T17" fmla="*/ 0 60000 65536"/>
                  <a:gd name="T18" fmla="*/ 0 w 344"/>
                  <a:gd name="T19" fmla="*/ 0 h 528"/>
                  <a:gd name="T20" fmla="*/ 344 w 344"/>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344" h="528">
                    <a:moveTo>
                      <a:pt x="0" y="288"/>
                    </a:moveTo>
                    <a:cubicBezTo>
                      <a:pt x="12" y="340"/>
                      <a:pt x="24" y="392"/>
                      <a:pt x="48" y="432"/>
                    </a:cubicBezTo>
                    <a:cubicBezTo>
                      <a:pt x="72" y="472"/>
                      <a:pt x="104" y="528"/>
                      <a:pt x="144" y="528"/>
                    </a:cubicBezTo>
                    <a:cubicBezTo>
                      <a:pt x="184" y="528"/>
                      <a:pt x="256" y="472"/>
                      <a:pt x="288" y="432"/>
                    </a:cubicBezTo>
                    <a:cubicBezTo>
                      <a:pt x="320" y="392"/>
                      <a:pt x="328" y="360"/>
                      <a:pt x="336" y="288"/>
                    </a:cubicBezTo>
                    <a:cubicBezTo>
                      <a:pt x="344" y="216"/>
                      <a:pt x="336" y="48"/>
                      <a:pt x="336" y="0"/>
                    </a:cubicBez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53966" name="Group 88"/>
              <p:cNvGrpSpPr>
                <a:grpSpLocks/>
              </p:cNvGrpSpPr>
              <p:nvPr/>
            </p:nvGrpSpPr>
            <p:grpSpPr bwMode="auto">
              <a:xfrm>
                <a:off x="624" y="816"/>
                <a:ext cx="816" cy="1968"/>
                <a:chOff x="-144" y="816"/>
                <a:chExt cx="816" cy="1968"/>
              </a:xfrm>
            </p:grpSpPr>
            <p:sp>
              <p:nvSpPr>
                <p:cNvPr id="253967" name="Text Box 89"/>
                <p:cNvSpPr txBox="1">
                  <a:spLocks noChangeArrowheads="1"/>
                </p:cNvSpPr>
                <p:nvPr/>
              </p:nvSpPr>
              <p:spPr bwMode="auto">
                <a:xfrm>
                  <a:off x="-144" y="2496"/>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800"/>
                    <a:t>   A A U</a:t>
                  </a:r>
                </a:p>
              </p:txBody>
            </p:sp>
            <p:grpSp>
              <p:nvGrpSpPr>
                <p:cNvPr id="253968" name="Group 90"/>
                <p:cNvGrpSpPr>
                  <a:grpSpLocks/>
                </p:cNvGrpSpPr>
                <p:nvPr/>
              </p:nvGrpSpPr>
              <p:grpSpPr bwMode="auto">
                <a:xfrm>
                  <a:off x="192" y="816"/>
                  <a:ext cx="288" cy="1728"/>
                  <a:chOff x="192" y="1248"/>
                  <a:chExt cx="288" cy="1728"/>
                </a:xfrm>
              </p:grpSpPr>
              <p:sp>
                <p:nvSpPr>
                  <p:cNvPr id="253969" name="Oval 91"/>
                  <p:cNvSpPr>
                    <a:spLocks noChangeArrowheads="1"/>
                  </p:cNvSpPr>
                  <p:nvPr/>
                </p:nvSpPr>
                <p:spPr bwMode="auto">
                  <a:xfrm>
                    <a:off x="192" y="2400"/>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grpSp>
                <p:nvGrpSpPr>
                  <p:cNvPr id="253970" name="Group 92"/>
                  <p:cNvGrpSpPr>
                    <a:grpSpLocks/>
                  </p:cNvGrpSpPr>
                  <p:nvPr/>
                </p:nvGrpSpPr>
                <p:grpSpPr bwMode="auto">
                  <a:xfrm>
                    <a:off x="240" y="2784"/>
                    <a:ext cx="192" cy="192"/>
                    <a:chOff x="480" y="2256"/>
                    <a:chExt cx="192" cy="192"/>
                  </a:xfrm>
                </p:grpSpPr>
                <p:grpSp>
                  <p:nvGrpSpPr>
                    <p:cNvPr id="253974" name="Group 93"/>
                    <p:cNvGrpSpPr>
                      <a:grpSpLocks/>
                    </p:cNvGrpSpPr>
                    <p:nvPr/>
                  </p:nvGrpSpPr>
                  <p:grpSpPr bwMode="auto">
                    <a:xfrm>
                      <a:off x="480" y="2256"/>
                      <a:ext cx="192" cy="192"/>
                      <a:chOff x="480" y="2256"/>
                      <a:chExt cx="192" cy="192"/>
                    </a:xfrm>
                  </p:grpSpPr>
                  <p:sp>
                    <p:nvSpPr>
                      <p:cNvPr id="253976" name="Line 94"/>
                      <p:cNvSpPr>
                        <a:spLocks noChangeShapeType="1"/>
                      </p:cNvSpPr>
                      <p:nvPr/>
                    </p:nvSpPr>
                    <p:spPr bwMode="auto">
                      <a:xfrm>
                        <a:off x="480"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3977" name="Line 95"/>
                      <p:cNvSpPr>
                        <a:spLocks noChangeShapeType="1"/>
                      </p:cNvSpPr>
                      <p:nvPr/>
                    </p:nvSpPr>
                    <p:spPr bwMode="auto">
                      <a:xfrm>
                        <a:off x="672"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3978" name="Line 96"/>
                      <p:cNvSpPr>
                        <a:spLocks noChangeShapeType="1"/>
                      </p:cNvSpPr>
                      <p:nvPr/>
                    </p:nvSpPr>
                    <p:spPr bwMode="auto">
                      <a:xfrm>
                        <a:off x="576"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3975" name="Line 97"/>
                    <p:cNvSpPr>
                      <a:spLocks noChangeShapeType="1"/>
                    </p:cNvSpPr>
                    <p:nvPr/>
                  </p:nvSpPr>
                  <p:spPr bwMode="auto">
                    <a:xfrm>
                      <a:off x="480" y="2256"/>
                      <a:ext cx="19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3971" name="Oval 98"/>
                  <p:cNvSpPr>
                    <a:spLocks noChangeArrowheads="1"/>
                  </p:cNvSpPr>
                  <p:nvPr/>
                </p:nvSpPr>
                <p:spPr bwMode="auto">
                  <a:xfrm>
                    <a:off x="192" y="1248"/>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sp>
                <p:nvSpPr>
                  <p:cNvPr id="253972" name="Oval 99"/>
                  <p:cNvSpPr>
                    <a:spLocks noChangeArrowheads="1"/>
                  </p:cNvSpPr>
                  <p:nvPr/>
                </p:nvSpPr>
                <p:spPr bwMode="auto">
                  <a:xfrm>
                    <a:off x="192" y="1632"/>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sp>
                <p:nvSpPr>
                  <p:cNvPr id="253973" name="Oval 100"/>
                  <p:cNvSpPr>
                    <a:spLocks noChangeArrowheads="1"/>
                  </p:cNvSpPr>
                  <p:nvPr/>
                </p:nvSpPr>
                <p:spPr bwMode="auto">
                  <a:xfrm>
                    <a:off x="192" y="2016"/>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grpSp>
          </p:grpSp>
        </p:grpSp>
      </p:grpSp>
      <p:sp>
        <p:nvSpPr>
          <p:cNvPr id="3" name="Slide Number Placeholder 2"/>
          <p:cNvSpPr>
            <a:spLocks noGrp="1"/>
          </p:cNvSpPr>
          <p:nvPr>
            <p:ph type="sldNum" sz="quarter" idx="12"/>
          </p:nvPr>
        </p:nvSpPr>
        <p:spPr/>
        <p:txBody>
          <a:bodyPr/>
          <a:lstStyle/>
          <a:p>
            <a:pPr>
              <a:defRPr/>
            </a:pPr>
            <a:fld id="{98F00F62-8BB0-A44B-B037-138AF9D56AC9}" type="slidenum">
              <a:rPr lang="en-US" smtClean="0"/>
              <a:pPr>
                <a:defRPr/>
              </a:pPr>
              <a:t>75</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3"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0"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4977" name="Group 2"/>
          <p:cNvGrpSpPr>
            <a:grpSpLocks/>
          </p:cNvGrpSpPr>
          <p:nvPr/>
        </p:nvGrpSpPr>
        <p:grpSpPr bwMode="auto">
          <a:xfrm>
            <a:off x="2133600" y="3886200"/>
            <a:ext cx="1752600" cy="1905000"/>
            <a:chOff x="4860" y="2340"/>
            <a:chExt cx="1440" cy="1800"/>
          </a:xfrm>
        </p:grpSpPr>
        <p:sp>
          <p:nvSpPr>
            <p:cNvPr id="255043" name="Oval 3"/>
            <p:cNvSpPr>
              <a:spLocks noChangeArrowheads="1"/>
            </p:cNvSpPr>
            <p:nvPr/>
          </p:nvSpPr>
          <p:spPr bwMode="auto">
            <a:xfrm>
              <a:off x="4860" y="2340"/>
              <a:ext cx="1440" cy="1440"/>
            </a:xfrm>
            <a:prstGeom prst="ellipse">
              <a:avLst/>
            </a:prstGeom>
            <a:solidFill>
              <a:srgbClr val="CC3300"/>
            </a:solidFill>
            <a:ln w="9525">
              <a:solidFill>
                <a:srgbClr val="000000"/>
              </a:solidFill>
              <a:round/>
              <a:headEnd/>
              <a:tailEnd/>
            </a:ln>
          </p:spPr>
          <p:txBody>
            <a:bodyPr/>
            <a:lstStyle/>
            <a:p>
              <a:pPr eaLnBrk="0" hangingPunct="0"/>
              <a:endParaRPr lang="en-US"/>
            </a:p>
          </p:txBody>
        </p:sp>
        <p:sp>
          <p:nvSpPr>
            <p:cNvPr id="255044" name="Oval 4"/>
            <p:cNvSpPr>
              <a:spLocks noChangeArrowheads="1"/>
            </p:cNvSpPr>
            <p:nvPr/>
          </p:nvSpPr>
          <p:spPr bwMode="auto">
            <a:xfrm>
              <a:off x="5040" y="3240"/>
              <a:ext cx="1080" cy="900"/>
            </a:xfrm>
            <a:prstGeom prst="ellipse">
              <a:avLst/>
            </a:prstGeom>
            <a:solidFill>
              <a:srgbClr val="CC3300"/>
            </a:solidFill>
            <a:ln w="9525">
              <a:solidFill>
                <a:srgbClr val="000000"/>
              </a:solidFill>
              <a:round/>
              <a:headEnd/>
              <a:tailEnd/>
            </a:ln>
          </p:spPr>
          <p:txBody>
            <a:bodyPr/>
            <a:lstStyle/>
            <a:p>
              <a:pPr eaLnBrk="0" hangingPunct="0"/>
              <a:endParaRPr lang="en-US"/>
            </a:p>
          </p:txBody>
        </p:sp>
      </p:grpSp>
      <p:sp>
        <p:nvSpPr>
          <p:cNvPr id="254978" name="Text Box 5"/>
          <p:cNvSpPr txBox="1">
            <a:spLocks noChangeArrowheads="1"/>
          </p:cNvSpPr>
          <p:nvPr/>
        </p:nvSpPr>
        <p:spPr bwMode="auto">
          <a:xfrm>
            <a:off x="1447800" y="48768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1800"/>
          </a:p>
        </p:txBody>
      </p:sp>
      <p:grpSp>
        <p:nvGrpSpPr>
          <p:cNvPr id="254979" name="Group 6"/>
          <p:cNvGrpSpPr>
            <a:grpSpLocks/>
          </p:cNvGrpSpPr>
          <p:nvPr/>
        </p:nvGrpSpPr>
        <p:grpSpPr bwMode="auto">
          <a:xfrm>
            <a:off x="1219200" y="4267200"/>
            <a:ext cx="7086600" cy="914400"/>
            <a:chOff x="768" y="2688"/>
            <a:chExt cx="4464" cy="576"/>
          </a:xfrm>
        </p:grpSpPr>
        <p:grpSp>
          <p:nvGrpSpPr>
            <p:cNvPr id="255017" name="Group 7"/>
            <p:cNvGrpSpPr>
              <a:grpSpLocks/>
            </p:cNvGrpSpPr>
            <p:nvPr/>
          </p:nvGrpSpPr>
          <p:grpSpPr bwMode="auto">
            <a:xfrm>
              <a:off x="768" y="2688"/>
              <a:ext cx="4464" cy="576"/>
              <a:chOff x="768" y="2688"/>
              <a:chExt cx="4464" cy="576"/>
            </a:xfrm>
          </p:grpSpPr>
          <p:sp>
            <p:nvSpPr>
              <p:cNvPr id="255041" name="Rectangle 8"/>
              <p:cNvSpPr>
                <a:spLocks noChangeArrowheads="1"/>
              </p:cNvSpPr>
              <p:nvPr/>
            </p:nvSpPr>
            <p:spPr bwMode="auto">
              <a:xfrm>
                <a:off x="816" y="3120"/>
                <a:ext cx="4320" cy="144"/>
              </a:xfrm>
              <a:prstGeom prst="rect">
                <a:avLst/>
              </a:prstGeom>
              <a:solidFill>
                <a:srgbClr val="FFFF00"/>
              </a:solidFill>
              <a:ln w="9525">
                <a:solidFill>
                  <a:schemeClr val="tx1"/>
                </a:solidFill>
                <a:miter lim="800000"/>
                <a:headEnd/>
                <a:tailEnd/>
              </a:ln>
            </p:spPr>
            <p:txBody>
              <a:bodyPr wrap="none" anchor="ctr"/>
              <a:lstStyle/>
              <a:p>
                <a:pPr eaLnBrk="0" hangingPunct="0"/>
                <a:endParaRPr lang="en-US"/>
              </a:p>
            </p:txBody>
          </p:sp>
          <p:sp>
            <p:nvSpPr>
              <p:cNvPr id="255042" name="Text Box 9"/>
              <p:cNvSpPr txBox="1">
                <a:spLocks noChangeArrowheads="1"/>
              </p:cNvSpPr>
              <p:nvPr/>
            </p:nvSpPr>
            <p:spPr bwMode="auto">
              <a:xfrm>
                <a:off x="768" y="2688"/>
                <a:ext cx="44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800"/>
                  <a:t>A U G G G C U U A A A G  C A G U G C A C G U U</a:t>
                </a:r>
              </a:p>
            </p:txBody>
          </p:sp>
        </p:grpSp>
        <p:sp>
          <p:nvSpPr>
            <p:cNvPr id="255018" name="Line 10"/>
            <p:cNvSpPr>
              <a:spLocks noChangeShapeType="1"/>
            </p:cNvSpPr>
            <p:nvPr/>
          </p:nvSpPr>
          <p:spPr bwMode="auto">
            <a:xfrm>
              <a:off x="91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19" name="Line 11"/>
            <p:cNvSpPr>
              <a:spLocks noChangeShapeType="1"/>
            </p:cNvSpPr>
            <p:nvPr/>
          </p:nvSpPr>
          <p:spPr bwMode="auto">
            <a:xfrm>
              <a:off x="105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20" name="Line 12"/>
            <p:cNvSpPr>
              <a:spLocks noChangeShapeType="1"/>
            </p:cNvSpPr>
            <p:nvPr/>
          </p:nvSpPr>
          <p:spPr bwMode="auto">
            <a:xfrm>
              <a:off x="124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21" name="Line 13"/>
            <p:cNvSpPr>
              <a:spLocks noChangeShapeType="1"/>
            </p:cNvSpPr>
            <p:nvPr/>
          </p:nvSpPr>
          <p:spPr bwMode="auto">
            <a:xfrm>
              <a:off x="144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22" name="Line 14"/>
            <p:cNvSpPr>
              <a:spLocks noChangeShapeType="1"/>
            </p:cNvSpPr>
            <p:nvPr/>
          </p:nvSpPr>
          <p:spPr bwMode="auto">
            <a:xfrm>
              <a:off x="163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23" name="Line 15"/>
            <p:cNvSpPr>
              <a:spLocks noChangeShapeType="1"/>
            </p:cNvSpPr>
            <p:nvPr/>
          </p:nvSpPr>
          <p:spPr bwMode="auto">
            <a:xfrm>
              <a:off x="182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24" name="Line 16"/>
            <p:cNvSpPr>
              <a:spLocks noChangeShapeType="1"/>
            </p:cNvSpPr>
            <p:nvPr/>
          </p:nvSpPr>
          <p:spPr bwMode="auto">
            <a:xfrm>
              <a:off x="201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25" name="Line 17"/>
            <p:cNvSpPr>
              <a:spLocks noChangeShapeType="1"/>
            </p:cNvSpPr>
            <p:nvPr/>
          </p:nvSpPr>
          <p:spPr bwMode="auto">
            <a:xfrm>
              <a:off x="220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26" name="Line 18"/>
            <p:cNvSpPr>
              <a:spLocks noChangeShapeType="1"/>
            </p:cNvSpPr>
            <p:nvPr/>
          </p:nvSpPr>
          <p:spPr bwMode="auto">
            <a:xfrm>
              <a:off x="240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27" name="Line 19"/>
            <p:cNvSpPr>
              <a:spLocks noChangeShapeType="1"/>
            </p:cNvSpPr>
            <p:nvPr/>
          </p:nvSpPr>
          <p:spPr bwMode="auto">
            <a:xfrm>
              <a:off x="254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28" name="Line 20"/>
            <p:cNvSpPr>
              <a:spLocks noChangeShapeType="1"/>
            </p:cNvSpPr>
            <p:nvPr/>
          </p:nvSpPr>
          <p:spPr bwMode="auto">
            <a:xfrm>
              <a:off x="273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29" name="Line 21"/>
            <p:cNvSpPr>
              <a:spLocks noChangeShapeType="1"/>
            </p:cNvSpPr>
            <p:nvPr/>
          </p:nvSpPr>
          <p:spPr bwMode="auto">
            <a:xfrm>
              <a:off x="297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30" name="Line 22"/>
            <p:cNvSpPr>
              <a:spLocks noChangeShapeType="1"/>
            </p:cNvSpPr>
            <p:nvPr/>
          </p:nvSpPr>
          <p:spPr bwMode="auto">
            <a:xfrm>
              <a:off x="316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31" name="Line 23"/>
            <p:cNvSpPr>
              <a:spLocks noChangeShapeType="1"/>
            </p:cNvSpPr>
            <p:nvPr/>
          </p:nvSpPr>
          <p:spPr bwMode="auto">
            <a:xfrm>
              <a:off x="336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32" name="Line 24"/>
            <p:cNvSpPr>
              <a:spLocks noChangeShapeType="1"/>
            </p:cNvSpPr>
            <p:nvPr/>
          </p:nvSpPr>
          <p:spPr bwMode="auto">
            <a:xfrm>
              <a:off x="355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33" name="Line 25"/>
            <p:cNvSpPr>
              <a:spLocks noChangeShapeType="1"/>
            </p:cNvSpPr>
            <p:nvPr/>
          </p:nvSpPr>
          <p:spPr bwMode="auto">
            <a:xfrm>
              <a:off x="374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34" name="Line 26"/>
            <p:cNvSpPr>
              <a:spLocks noChangeShapeType="1"/>
            </p:cNvSpPr>
            <p:nvPr/>
          </p:nvSpPr>
          <p:spPr bwMode="auto">
            <a:xfrm>
              <a:off x="393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35" name="Line 27"/>
            <p:cNvSpPr>
              <a:spLocks noChangeShapeType="1"/>
            </p:cNvSpPr>
            <p:nvPr/>
          </p:nvSpPr>
          <p:spPr bwMode="auto">
            <a:xfrm>
              <a:off x="408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36" name="Line 28"/>
            <p:cNvSpPr>
              <a:spLocks noChangeShapeType="1"/>
            </p:cNvSpPr>
            <p:nvPr/>
          </p:nvSpPr>
          <p:spPr bwMode="auto">
            <a:xfrm>
              <a:off x="427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37" name="Line 29"/>
            <p:cNvSpPr>
              <a:spLocks noChangeShapeType="1"/>
            </p:cNvSpPr>
            <p:nvPr/>
          </p:nvSpPr>
          <p:spPr bwMode="auto">
            <a:xfrm>
              <a:off x="441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38" name="Line 30"/>
            <p:cNvSpPr>
              <a:spLocks noChangeShapeType="1"/>
            </p:cNvSpPr>
            <p:nvPr/>
          </p:nvSpPr>
          <p:spPr bwMode="auto">
            <a:xfrm>
              <a:off x="460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39" name="Line 31"/>
            <p:cNvSpPr>
              <a:spLocks noChangeShapeType="1"/>
            </p:cNvSpPr>
            <p:nvPr/>
          </p:nvSpPr>
          <p:spPr bwMode="auto">
            <a:xfrm>
              <a:off x="480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40" name="Line 32"/>
            <p:cNvSpPr>
              <a:spLocks noChangeShapeType="1"/>
            </p:cNvSpPr>
            <p:nvPr/>
          </p:nvSpPr>
          <p:spPr bwMode="auto">
            <a:xfrm>
              <a:off x="499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4980" name="Line 46"/>
          <p:cNvSpPr>
            <a:spLocks noChangeShapeType="1"/>
          </p:cNvSpPr>
          <p:nvPr/>
        </p:nvSpPr>
        <p:spPr bwMode="auto">
          <a:xfrm>
            <a:off x="2590800" y="609600"/>
            <a:ext cx="228600" cy="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981" name="Rectangle 47"/>
          <p:cNvSpPr>
            <a:spLocks noChangeArrowheads="1"/>
          </p:cNvSpPr>
          <p:nvPr/>
        </p:nvSpPr>
        <p:spPr bwMode="auto">
          <a:xfrm>
            <a:off x="1905000" y="304800"/>
            <a:ext cx="685800" cy="5334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11324" name="Text Box 60"/>
          <p:cNvSpPr txBox="1">
            <a:spLocks noChangeArrowheads="1"/>
          </p:cNvSpPr>
          <p:nvPr/>
        </p:nvSpPr>
        <p:spPr bwMode="auto">
          <a:xfrm>
            <a:off x="4283968" y="1124744"/>
            <a:ext cx="4495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3200" dirty="0">
                <a:solidFill>
                  <a:srgbClr val="000000"/>
                </a:solidFill>
              </a:rPr>
              <a:t>A peptide bond joins the second and third amino acids to form a polypeptide chain.</a:t>
            </a:r>
          </a:p>
        </p:txBody>
      </p:sp>
      <p:sp>
        <p:nvSpPr>
          <p:cNvPr id="11328" name="Line 64"/>
          <p:cNvSpPr>
            <a:spLocks noChangeShapeType="1"/>
          </p:cNvSpPr>
          <p:nvPr/>
        </p:nvSpPr>
        <p:spPr bwMode="auto">
          <a:xfrm>
            <a:off x="3429000" y="609600"/>
            <a:ext cx="228600" cy="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984" name="Rectangle 63"/>
          <p:cNvSpPr>
            <a:spLocks noChangeArrowheads="1"/>
          </p:cNvSpPr>
          <p:nvPr/>
        </p:nvSpPr>
        <p:spPr bwMode="auto">
          <a:xfrm>
            <a:off x="3657600" y="304800"/>
            <a:ext cx="609600" cy="533400"/>
          </a:xfrm>
          <a:prstGeom prst="rect">
            <a:avLst/>
          </a:prstGeom>
          <a:solidFill>
            <a:srgbClr val="FFFF00"/>
          </a:solidFill>
          <a:ln w="9525">
            <a:solidFill>
              <a:schemeClr val="tx1"/>
            </a:solidFill>
            <a:miter lim="800000"/>
            <a:headEnd/>
            <a:tailEnd/>
          </a:ln>
        </p:spPr>
        <p:txBody>
          <a:bodyPr wrap="none" anchor="ctr"/>
          <a:lstStyle/>
          <a:p>
            <a:pPr eaLnBrk="0" hangingPunct="0"/>
            <a:endParaRPr lang="en-US"/>
          </a:p>
        </p:txBody>
      </p:sp>
      <p:grpSp>
        <p:nvGrpSpPr>
          <p:cNvPr id="254985" name="Group 68"/>
          <p:cNvGrpSpPr>
            <a:grpSpLocks/>
          </p:cNvGrpSpPr>
          <p:nvPr/>
        </p:nvGrpSpPr>
        <p:grpSpPr bwMode="auto">
          <a:xfrm rot="5457">
            <a:off x="1905000" y="457200"/>
            <a:ext cx="1295400" cy="3962400"/>
            <a:chOff x="624" y="288"/>
            <a:chExt cx="816" cy="2496"/>
          </a:xfrm>
        </p:grpSpPr>
        <p:sp>
          <p:nvSpPr>
            <p:cNvPr id="255003" name="Freeform 69"/>
            <p:cNvSpPr>
              <a:spLocks/>
            </p:cNvSpPr>
            <p:nvPr/>
          </p:nvSpPr>
          <p:spPr bwMode="auto">
            <a:xfrm>
              <a:off x="960" y="288"/>
              <a:ext cx="344" cy="528"/>
            </a:xfrm>
            <a:custGeom>
              <a:avLst/>
              <a:gdLst>
                <a:gd name="T0" fmla="*/ 0 w 344"/>
                <a:gd name="T1" fmla="*/ 288 h 528"/>
                <a:gd name="T2" fmla="*/ 48 w 344"/>
                <a:gd name="T3" fmla="*/ 432 h 528"/>
                <a:gd name="T4" fmla="*/ 144 w 344"/>
                <a:gd name="T5" fmla="*/ 528 h 528"/>
                <a:gd name="T6" fmla="*/ 288 w 344"/>
                <a:gd name="T7" fmla="*/ 432 h 528"/>
                <a:gd name="T8" fmla="*/ 336 w 344"/>
                <a:gd name="T9" fmla="*/ 288 h 528"/>
                <a:gd name="T10" fmla="*/ 336 w 344"/>
                <a:gd name="T11" fmla="*/ 0 h 528"/>
                <a:gd name="T12" fmla="*/ 0 60000 65536"/>
                <a:gd name="T13" fmla="*/ 0 60000 65536"/>
                <a:gd name="T14" fmla="*/ 0 60000 65536"/>
                <a:gd name="T15" fmla="*/ 0 60000 65536"/>
                <a:gd name="T16" fmla="*/ 0 60000 65536"/>
                <a:gd name="T17" fmla="*/ 0 60000 65536"/>
                <a:gd name="T18" fmla="*/ 0 w 344"/>
                <a:gd name="T19" fmla="*/ 0 h 528"/>
                <a:gd name="T20" fmla="*/ 344 w 344"/>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344" h="528">
                  <a:moveTo>
                    <a:pt x="0" y="288"/>
                  </a:moveTo>
                  <a:cubicBezTo>
                    <a:pt x="12" y="340"/>
                    <a:pt x="24" y="392"/>
                    <a:pt x="48" y="432"/>
                  </a:cubicBezTo>
                  <a:cubicBezTo>
                    <a:pt x="72" y="472"/>
                    <a:pt x="104" y="528"/>
                    <a:pt x="144" y="528"/>
                  </a:cubicBezTo>
                  <a:cubicBezTo>
                    <a:pt x="184" y="528"/>
                    <a:pt x="256" y="472"/>
                    <a:pt x="288" y="432"/>
                  </a:cubicBezTo>
                  <a:cubicBezTo>
                    <a:pt x="320" y="392"/>
                    <a:pt x="328" y="360"/>
                    <a:pt x="336" y="288"/>
                  </a:cubicBezTo>
                  <a:cubicBezTo>
                    <a:pt x="344" y="216"/>
                    <a:pt x="336" y="48"/>
                    <a:pt x="336" y="0"/>
                  </a:cubicBez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55004" name="Group 70"/>
            <p:cNvGrpSpPr>
              <a:grpSpLocks/>
            </p:cNvGrpSpPr>
            <p:nvPr/>
          </p:nvGrpSpPr>
          <p:grpSpPr bwMode="auto">
            <a:xfrm>
              <a:off x="624" y="816"/>
              <a:ext cx="816" cy="1968"/>
              <a:chOff x="-144" y="816"/>
              <a:chExt cx="816" cy="1968"/>
            </a:xfrm>
          </p:grpSpPr>
          <p:sp>
            <p:nvSpPr>
              <p:cNvPr id="255005" name="Text Box 71"/>
              <p:cNvSpPr txBox="1">
                <a:spLocks noChangeArrowheads="1"/>
              </p:cNvSpPr>
              <p:nvPr/>
            </p:nvSpPr>
            <p:spPr bwMode="auto">
              <a:xfrm>
                <a:off x="-144" y="2496"/>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800"/>
                  <a:t>   C C G</a:t>
                </a:r>
              </a:p>
            </p:txBody>
          </p:sp>
          <p:grpSp>
            <p:nvGrpSpPr>
              <p:cNvPr id="255006" name="Group 72"/>
              <p:cNvGrpSpPr>
                <a:grpSpLocks/>
              </p:cNvGrpSpPr>
              <p:nvPr/>
            </p:nvGrpSpPr>
            <p:grpSpPr bwMode="auto">
              <a:xfrm>
                <a:off x="192" y="816"/>
                <a:ext cx="288" cy="1728"/>
                <a:chOff x="192" y="1248"/>
                <a:chExt cx="288" cy="1728"/>
              </a:xfrm>
            </p:grpSpPr>
            <p:sp>
              <p:nvSpPr>
                <p:cNvPr id="255007" name="Oval 73"/>
                <p:cNvSpPr>
                  <a:spLocks noChangeArrowheads="1"/>
                </p:cNvSpPr>
                <p:nvPr/>
              </p:nvSpPr>
              <p:spPr bwMode="auto">
                <a:xfrm>
                  <a:off x="192" y="2400"/>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grpSp>
              <p:nvGrpSpPr>
                <p:cNvPr id="255008" name="Group 74"/>
                <p:cNvGrpSpPr>
                  <a:grpSpLocks/>
                </p:cNvGrpSpPr>
                <p:nvPr/>
              </p:nvGrpSpPr>
              <p:grpSpPr bwMode="auto">
                <a:xfrm>
                  <a:off x="240" y="2784"/>
                  <a:ext cx="192" cy="192"/>
                  <a:chOff x="480" y="2256"/>
                  <a:chExt cx="192" cy="192"/>
                </a:xfrm>
              </p:grpSpPr>
              <p:grpSp>
                <p:nvGrpSpPr>
                  <p:cNvPr id="255012" name="Group 75"/>
                  <p:cNvGrpSpPr>
                    <a:grpSpLocks/>
                  </p:cNvGrpSpPr>
                  <p:nvPr/>
                </p:nvGrpSpPr>
                <p:grpSpPr bwMode="auto">
                  <a:xfrm>
                    <a:off x="480" y="2256"/>
                    <a:ext cx="192" cy="192"/>
                    <a:chOff x="480" y="2256"/>
                    <a:chExt cx="192" cy="192"/>
                  </a:xfrm>
                </p:grpSpPr>
                <p:sp>
                  <p:nvSpPr>
                    <p:cNvPr id="255014" name="Line 76"/>
                    <p:cNvSpPr>
                      <a:spLocks noChangeShapeType="1"/>
                    </p:cNvSpPr>
                    <p:nvPr/>
                  </p:nvSpPr>
                  <p:spPr bwMode="auto">
                    <a:xfrm>
                      <a:off x="480"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15" name="Line 77"/>
                    <p:cNvSpPr>
                      <a:spLocks noChangeShapeType="1"/>
                    </p:cNvSpPr>
                    <p:nvPr/>
                  </p:nvSpPr>
                  <p:spPr bwMode="auto">
                    <a:xfrm>
                      <a:off x="672"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16" name="Line 78"/>
                    <p:cNvSpPr>
                      <a:spLocks noChangeShapeType="1"/>
                    </p:cNvSpPr>
                    <p:nvPr/>
                  </p:nvSpPr>
                  <p:spPr bwMode="auto">
                    <a:xfrm>
                      <a:off x="576"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5013" name="Line 79"/>
                  <p:cNvSpPr>
                    <a:spLocks noChangeShapeType="1"/>
                  </p:cNvSpPr>
                  <p:nvPr/>
                </p:nvSpPr>
                <p:spPr bwMode="auto">
                  <a:xfrm>
                    <a:off x="480" y="2256"/>
                    <a:ext cx="19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5009" name="Oval 80"/>
                <p:cNvSpPr>
                  <a:spLocks noChangeArrowheads="1"/>
                </p:cNvSpPr>
                <p:nvPr/>
              </p:nvSpPr>
              <p:spPr bwMode="auto">
                <a:xfrm>
                  <a:off x="192" y="1248"/>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sp>
              <p:nvSpPr>
                <p:cNvPr id="255010" name="Oval 81"/>
                <p:cNvSpPr>
                  <a:spLocks noChangeArrowheads="1"/>
                </p:cNvSpPr>
                <p:nvPr/>
              </p:nvSpPr>
              <p:spPr bwMode="auto">
                <a:xfrm>
                  <a:off x="192" y="1632"/>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sp>
              <p:nvSpPr>
                <p:cNvPr id="255011" name="Oval 82"/>
                <p:cNvSpPr>
                  <a:spLocks noChangeArrowheads="1"/>
                </p:cNvSpPr>
                <p:nvPr/>
              </p:nvSpPr>
              <p:spPr bwMode="auto">
                <a:xfrm>
                  <a:off x="192" y="2016"/>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grpSp>
        </p:grpSp>
      </p:grpSp>
      <p:grpSp>
        <p:nvGrpSpPr>
          <p:cNvPr id="254986" name="Group 83"/>
          <p:cNvGrpSpPr>
            <a:grpSpLocks/>
          </p:cNvGrpSpPr>
          <p:nvPr/>
        </p:nvGrpSpPr>
        <p:grpSpPr bwMode="auto">
          <a:xfrm rot="5457">
            <a:off x="2743200" y="457200"/>
            <a:ext cx="1295400" cy="3962400"/>
            <a:chOff x="624" y="288"/>
            <a:chExt cx="816" cy="2496"/>
          </a:xfrm>
        </p:grpSpPr>
        <p:sp>
          <p:nvSpPr>
            <p:cNvPr id="254989" name="Freeform 84"/>
            <p:cNvSpPr>
              <a:spLocks/>
            </p:cNvSpPr>
            <p:nvPr/>
          </p:nvSpPr>
          <p:spPr bwMode="auto">
            <a:xfrm>
              <a:off x="960" y="288"/>
              <a:ext cx="344" cy="528"/>
            </a:xfrm>
            <a:custGeom>
              <a:avLst/>
              <a:gdLst>
                <a:gd name="T0" fmla="*/ 0 w 344"/>
                <a:gd name="T1" fmla="*/ 288 h 528"/>
                <a:gd name="T2" fmla="*/ 48 w 344"/>
                <a:gd name="T3" fmla="*/ 432 h 528"/>
                <a:gd name="T4" fmla="*/ 144 w 344"/>
                <a:gd name="T5" fmla="*/ 528 h 528"/>
                <a:gd name="T6" fmla="*/ 288 w 344"/>
                <a:gd name="T7" fmla="*/ 432 h 528"/>
                <a:gd name="T8" fmla="*/ 336 w 344"/>
                <a:gd name="T9" fmla="*/ 288 h 528"/>
                <a:gd name="T10" fmla="*/ 336 w 344"/>
                <a:gd name="T11" fmla="*/ 0 h 528"/>
                <a:gd name="T12" fmla="*/ 0 60000 65536"/>
                <a:gd name="T13" fmla="*/ 0 60000 65536"/>
                <a:gd name="T14" fmla="*/ 0 60000 65536"/>
                <a:gd name="T15" fmla="*/ 0 60000 65536"/>
                <a:gd name="T16" fmla="*/ 0 60000 65536"/>
                <a:gd name="T17" fmla="*/ 0 60000 65536"/>
                <a:gd name="T18" fmla="*/ 0 w 344"/>
                <a:gd name="T19" fmla="*/ 0 h 528"/>
                <a:gd name="T20" fmla="*/ 344 w 344"/>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344" h="528">
                  <a:moveTo>
                    <a:pt x="0" y="288"/>
                  </a:moveTo>
                  <a:cubicBezTo>
                    <a:pt x="12" y="340"/>
                    <a:pt x="24" y="392"/>
                    <a:pt x="48" y="432"/>
                  </a:cubicBezTo>
                  <a:cubicBezTo>
                    <a:pt x="72" y="472"/>
                    <a:pt x="104" y="528"/>
                    <a:pt x="144" y="528"/>
                  </a:cubicBezTo>
                  <a:cubicBezTo>
                    <a:pt x="184" y="528"/>
                    <a:pt x="256" y="472"/>
                    <a:pt x="288" y="432"/>
                  </a:cubicBezTo>
                  <a:cubicBezTo>
                    <a:pt x="320" y="392"/>
                    <a:pt x="328" y="360"/>
                    <a:pt x="336" y="288"/>
                  </a:cubicBezTo>
                  <a:cubicBezTo>
                    <a:pt x="344" y="216"/>
                    <a:pt x="336" y="48"/>
                    <a:pt x="336" y="0"/>
                  </a:cubicBez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54990" name="Group 85"/>
            <p:cNvGrpSpPr>
              <a:grpSpLocks/>
            </p:cNvGrpSpPr>
            <p:nvPr/>
          </p:nvGrpSpPr>
          <p:grpSpPr bwMode="auto">
            <a:xfrm>
              <a:off x="624" y="816"/>
              <a:ext cx="816" cy="1968"/>
              <a:chOff x="-144" y="816"/>
              <a:chExt cx="816" cy="1968"/>
            </a:xfrm>
          </p:grpSpPr>
          <p:sp>
            <p:nvSpPr>
              <p:cNvPr id="254991" name="Text Box 86"/>
              <p:cNvSpPr txBox="1">
                <a:spLocks noChangeArrowheads="1"/>
              </p:cNvSpPr>
              <p:nvPr/>
            </p:nvSpPr>
            <p:spPr bwMode="auto">
              <a:xfrm>
                <a:off x="-144" y="2496"/>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800"/>
                  <a:t>   C C G</a:t>
                </a:r>
              </a:p>
            </p:txBody>
          </p:sp>
          <p:grpSp>
            <p:nvGrpSpPr>
              <p:cNvPr id="254992" name="Group 87"/>
              <p:cNvGrpSpPr>
                <a:grpSpLocks/>
              </p:cNvGrpSpPr>
              <p:nvPr/>
            </p:nvGrpSpPr>
            <p:grpSpPr bwMode="auto">
              <a:xfrm>
                <a:off x="192" y="816"/>
                <a:ext cx="288" cy="1728"/>
                <a:chOff x="192" y="1248"/>
                <a:chExt cx="288" cy="1728"/>
              </a:xfrm>
            </p:grpSpPr>
            <p:sp>
              <p:nvSpPr>
                <p:cNvPr id="254993" name="Oval 88"/>
                <p:cNvSpPr>
                  <a:spLocks noChangeArrowheads="1"/>
                </p:cNvSpPr>
                <p:nvPr/>
              </p:nvSpPr>
              <p:spPr bwMode="auto">
                <a:xfrm>
                  <a:off x="192" y="2400"/>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grpSp>
              <p:nvGrpSpPr>
                <p:cNvPr id="254994" name="Group 89"/>
                <p:cNvGrpSpPr>
                  <a:grpSpLocks/>
                </p:cNvGrpSpPr>
                <p:nvPr/>
              </p:nvGrpSpPr>
              <p:grpSpPr bwMode="auto">
                <a:xfrm>
                  <a:off x="240" y="2784"/>
                  <a:ext cx="192" cy="192"/>
                  <a:chOff x="480" y="2256"/>
                  <a:chExt cx="192" cy="192"/>
                </a:xfrm>
              </p:grpSpPr>
              <p:grpSp>
                <p:nvGrpSpPr>
                  <p:cNvPr id="254998" name="Group 90"/>
                  <p:cNvGrpSpPr>
                    <a:grpSpLocks/>
                  </p:cNvGrpSpPr>
                  <p:nvPr/>
                </p:nvGrpSpPr>
                <p:grpSpPr bwMode="auto">
                  <a:xfrm>
                    <a:off x="480" y="2256"/>
                    <a:ext cx="192" cy="192"/>
                    <a:chOff x="480" y="2256"/>
                    <a:chExt cx="192" cy="192"/>
                  </a:xfrm>
                </p:grpSpPr>
                <p:sp>
                  <p:nvSpPr>
                    <p:cNvPr id="255000" name="Line 91"/>
                    <p:cNvSpPr>
                      <a:spLocks noChangeShapeType="1"/>
                    </p:cNvSpPr>
                    <p:nvPr/>
                  </p:nvSpPr>
                  <p:spPr bwMode="auto">
                    <a:xfrm>
                      <a:off x="480"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01" name="Line 92"/>
                    <p:cNvSpPr>
                      <a:spLocks noChangeShapeType="1"/>
                    </p:cNvSpPr>
                    <p:nvPr/>
                  </p:nvSpPr>
                  <p:spPr bwMode="auto">
                    <a:xfrm>
                      <a:off x="672"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002" name="Line 93"/>
                    <p:cNvSpPr>
                      <a:spLocks noChangeShapeType="1"/>
                    </p:cNvSpPr>
                    <p:nvPr/>
                  </p:nvSpPr>
                  <p:spPr bwMode="auto">
                    <a:xfrm>
                      <a:off x="576"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4999" name="Line 94"/>
                  <p:cNvSpPr>
                    <a:spLocks noChangeShapeType="1"/>
                  </p:cNvSpPr>
                  <p:nvPr/>
                </p:nvSpPr>
                <p:spPr bwMode="auto">
                  <a:xfrm>
                    <a:off x="480" y="2256"/>
                    <a:ext cx="19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4995" name="Oval 95"/>
                <p:cNvSpPr>
                  <a:spLocks noChangeArrowheads="1"/>
                </p:cNvSpPr>
                <p:nvPr/>
              </p:nvSpPr>
              <p:spPr bwMode="auto">
                <a:xfrm>
                  <a:off x="192" y="1248"/>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sp>
              <p:nvSpPr>
                <p:cNvPr id="254996" name="Oval 96"/>
                <p:cNvSpPr>
                  <a:spLocks noChangeArrowheads="1"/>
                </p:cNvSpPr>
                <p:nvPr/>
              </p:nvSpPr>
              <p:spPr bwMode="auto">
                <a:xfrm>
                  <a:off x="192" y="1632"/>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sp>
              <p:nvSpPr>
                <p:cNvPr id="254997" name="Oval 97"/>
                <p:cNvSpPr>
                  <a:spLocks noChangeArrowheads="1"/>
                </p:cNvSpPr>
                <p:nvPr/>
              </p:nvSpPr>
              <p:spPr bwMode="auto">
                <a:xfrm>
                  <a:off x="192" y="2016"/>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grpSp>
        </p:grpSp>
      </p:grpSp>
      <p:sp>
        <p:nvSpPr>
          <p:cNvPr id="254987" name="Rectangle 45"/>
          <p:cNvSpPr>
            <a:spLocks noChangeArrowheads="1"/>
          </p:cNvSpPr>
          <p:nvPr/>
        </p:nvSpPr>
        <p:spPr bwMode="auto">
          <a:xfrm>
            <a:off x="2819400" y="304800"/>
            <a:ext cx="609600" cy="533400"/>
          </a:xfrm>
          <a:prstGeom prst="rect">
            <a:avLst/>
          </a:prstGeom>
          <a:solidFill>
            <a:srgbClr val="FF33CC"/>
          </a:solidFill>
          <a:ln w="9525">
            <a:solidFill>
              <a:schemeClr val="tx1"/>
            </a:solidFill>
            <a:miter lim="800000"/>
            <a:headEnd/>
            <a:tailEnd/>
          </a:ln>
        </p:spPr>
        <p:txBody>
          <a:bodyPr wrap="none" anchor="ctr"/>
          <a:lstStyle/>
          <a:p>
            <a:pPr eaLnBrk="0" hangingPunct="0"/>
            <a:endParaRPr lang="en-US"/>
          </a:p>
        </p:txBody>
      </p:sp>
      <p:sp>
        <p:nvSpPr>
          <p:cNvPr id="3" name="Slide Number Placeholder 2"/>
          <p:cNvSpPr>
            <a:spLocks noGrp="1"/>
          </p:cNvSpPr>
          <p:nvPr>
            <p:ph type="sldNum" sz="quarter" idx="12"/>
          </p:nvPr>
        </p:nvSpPr>
        <p:spPr/>
        <p:txBody>
          <a:bodyPr/>
          <a:lstStyle/>
          <a:p>
            <a:pPr>
              <a:defRPr/>
            </a:pPr>
            <a:fld id="{98F00F62-8BB0-A44B-B037-138AF9D56AC9}" type="slidenum">
              <a:rPr lang="en-US" smtClean="0"/>
              <a:pPr>
                <a:defRPr/>
              </a:pPr>
              <a:t>76</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3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32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4" grpId="0" autoUpdateAnimBg="0"/>
      <p:bldP spid="1132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01" name="Group 2"/>
          <p:cNvGrpSpPr>
            <a:grpSpLocks/>
          </p:cNvGrpSpPr>
          <p:nvPr/>
        </p:nvGrpSpPr>
        <p:grpSpPr bwMode="auto">
          <a:xfrm>
            <a:off x="4876800" y="3810000"/>
            <a:ext cx="1752600" cy="1905000"/>
            <a:chOff x="4860" y="2340"/>
            <a:chExt cx="1440" cy="1800"/>
          </a:xfrm>
        </p:grpSpPr>
        <p:sp>
          <p:nvSpPr>
            <p:cNvPr id="256076" name="Oval 3"/>
            <p:cNvSpPr>
              <a:spLocks noChangeArrowheads="1"/>
            </p:cNvSpPr>
            <p:nvPr/>
          </p:nvSpPr>
          <p:spPr bwMode="auto">
            <a:xfrm>
              <a:off x="4860" y="2340"/>
              <a:ext cx="1440" cy="1440"/>
            </a:xfrm>
            <a:prstGeom prst="ellipse">
              <a:avLst/>
            </a:prstGeom>
            <a:solidFill>
              <a:srgbClr val="CC3300"/>
            </a:solidFill>
            <a:ln w="9525">
              <a:solidFill>
                <a:srgbClr val="000000"/>
              </a:solidFill>
              <a:round/>
              <a:headEnd/>
              <a:tailEnd/>
            </a:ln>
          </p:spPr>
          <p:txBody>
            <a:bodyPr/>
            <a:lstStyle/>
            <a:p>
              <a:pPr eaLnBrk="0" hangingPunct="0"/>
              <a:endParaRPr lang="en-US"/>
            </a:p>
          </p:txBody>
        </p:sp>
        <p:sp>
          <p:nvSpPr>
            <p:cNvPr id="256077" name="Oval 4"/>
            <p:cNvSpPr>
              <a:spLocks noChangeArrowheads="1"/>
            </p:cNvSpPr>
            <p:nvPr/>
          </p:nvSpPr>
          <p:spPr bwMode="auto">
            <a:xfrm>
              <a:off x="5040" y="3240"/>
              <a:ext cx="1080" cy="900"/>
            </a:xfrm>
            <a:prstGeom prst="ellipse">
              <a:avLst/>
            </a:prstGeom>
            <a:solidFill>
              <a:srgbClr val="CC3300"/>
            </a:solidFill>
            <a:ln w="9525">
              <a:solidFill>
                <a:srgbClr val="000000"/>
              </a:solidFill>
              <a:round/>
              <a:headEnd/>
              <a:tailEnd/>
            </a:ln>
          </p:spPr>
          <p:txBody>
            <a:bodyPr/>
            <a:lstStyle/>
            <a:p>
              <a:pPr eaLnBrk="0" hangingPunct="0"/>
              <a:endParaRPr lang="en-US"/>
            </a:p>
          </p:txBody>
        </p:sp>
      </p:grpSp>
      <p:sp>
        <p:nvSpPr>
          <p:cNvPr id="256002" name="Text Box 5"/>
          <p:cNvSpPr txBox="1">
            <a:spLocks noChangeArrowheads="1"/>
          </p:cNvSpPr>
          <p:nvPr/>
        </p:nvSpPr>
        <p:spPr bwMode="auto">
          <a:xfrm>
            <a:off x="1447800" y="48768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1800"/>
          </a:p>
        </p:txBody>
      </p:sp>
      <p:grpSp>
        <p:nvGrpSpPr>
          <p:cNvPr id="256003" name="Group 6"/>
          <p:cNvGrpSpPr>
            <a:grpSpLocks/>
          </p:cNvGrpSpPr>
          <p:nvPr/>
        </p:nvGrpSpPr>
        <p:grpSpPr bwMode="auto">
          <a:xfrm>
            <a:off x="1187624" y="4653136"/>
            <a:ext cx="7086600" cy="914400"/>
            <a:chOff x="768" y="2688"/>
            <a:chExt cx="4464" cy="576"/>
          </a:xfrm>
        </p:grpSpPr>
        <p:grpSp>
          <p:nvGrpSpPr>
            <p:cNvPr id="256050" name="Group 7"/>
            <p:cNvGrpSpPr>
              <a:grpSpLocks/>
            </p:cNvGrpSpPr>
            <p:nvPr/>
          </p:nvGrpSpPr>
          <p:grpSpPr bwMode="auto">
            <a:xfrm>
              <a:off x="768" y="2688"/>
              <a:ext cx="4464" cy="576"/>
              <a:chOff x="768" y="2688"/>
              <a:chExt cx="4464" cy="576"/>
            </a:xfrm>
          </p:grpSpPr>
          <p:sp>
            <p:nvSpPr>
              <p:cNvPr id="256074" name="Rectangle 8"/>
              <p:cNvSpPr>
                <a:spLocks noChangeArrowheads="1"/>
              </p:cNvSpPr>
              <p:nvPr/>
            </p:nvSpPr>
            <p:spPr bwMode="auto">
              <a:xfrm>
                <a:off x="816" y="3120"/>
                <a:ext cx="4320" cy="144"/>
              </a:xfrm>
              <a:prstGeom prst="rect">
                <a:avLst/>
              </a:prstGeom>
              <a:solidFill>
                <a:srgbClr val="FFFF00"/>
              </a:solidFill>
              <a:ln w="9525">
                <a:solidFill>
                  <a:schemeClr val="tx1"/>
                </a:solidFill>
                <a:miter lim="800000"/>
                <a:headEnd/>
                <a:tailEnd/>
              </a:ln>
            </p:spPr>
            <p:txBody>
              <a:bodyPr wrap="none" anchor="ctr"/>
              <a:lstStyle/>
              <a:p>
                <a:pPr eaLnBrk="0" hangingPunct="0"/>
                <a:endParaRPr lang="en-US"/>
              </a:p>
            </p:txBody>
          </p:sp>
          <p:sp>
            <p:nvSpPr>
              <p:cNvPr id="256075" name="Text Box 9"/>
              <p:cNvSpPr txBox="1">
                <a:spLocks noChangeArrowheads="1"/>
              </p:cNvSpPr>
              <p:nvPr/>
            </p:nvSpPr>
            <p:spPr bwMode="auto">
              <a:xfrm>
                <a:off x="768" y="2688"/>
                <a:ext cx="44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800"/>
                  <a:t>A U G G G C U U A A A G  C A G U G C A C G U U</a:t>
                </a:r>
              </a:p>
            </p:txBody>
          </p:sp>
        </p:grpSp>
        <p:sp>
          <p:nvSpPr>
            <p:cNvPr id="256051" name="Line 10"/>
            <p:cNvSpPr>
              <a:spLocks noChangeShapeType="1"/>
            </p:cNvSpPr>
            <p:nvPr/>
          </p:nvSpPr>
          <p:spPr bwMode="auto">
            <a:xfrm>
              <a:off x="91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52" name="Line 11"/>
            <p:cNvSpPr>
              <a:spLocks noChangeShapeType="1"/>
            </p:cNvSpPr>
            <p:nvPr/>
          </p:nvSpPr>
          <p:spPr bwMode="auto">
            <a:xfrm>
              <a:off x="105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53" name="Line 12"/>
            <p:cNvSpPr>
              <a:spLocks noChangeShapeType="1"/>
            </p:cNvSpPr>
            <p:nvPr/>
          </p:nvSpPr>
          <p:spPr bwMode="auto">
            <a:xfrm>
              <a:off x="124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54" name="Line 13"/>
            <p:cNvSpPr>
              <a:spLocks noChangeShapeType="1"/>
            </p:cNvSpPr>
            <p:nvPr/>
          </p:nvSpPr>
          <p:spPr bwMode="auto">
            <a:xfrm>
              <a:off x="144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55" name="Line 14"/>
            <p:cNvSpPr>
              <a:spLocks noChangeShapeType="1"/>
            </p:cNvSpPr>
            <p:nvPr/>
          </p:nvSpPr>
          <p:spPr bwMode="auto">
            <a:xfrm>
              <a:off x="163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56" name="Line 15"/>
            <p:cNvSpPr>
              <a:spLocks noChangeShapeType="1"/>
            </p:cNvSpPr>
            <p:nvPr/>
          </p:nvSpPr>
          <p:spPr bwMode="auto">
            <a:xfrm>
              <a:off x="182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57" name="Line 16"/>
            <p:cNvSpPr>
              <a:spLocks noChangeShapeType="1"/>
            </p:cNvSpPr>
            <p:nvPr/>
          </p:nvSpPr>
          <p:spPr bwMode="auto">
            <a:xfrm>
              <a:off x="201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58" name="Line 17"/>
            <p:cNvSpPr>
              <a:spLocks noChangeShapeType="1"/>
            </p:cNvSpPr>
            <p:nvPr/>
          </p:nvSpPr>
          <p:spPr bwMode="auto">
            <a:xfrm>
              <a:off x="220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59" name="Line 18"/>
            <p:cNvSpPr>
              <a:spLocks noChangeShapeType="1"/>
            </p:cNvSpPr>
            <p:nvPr/>
          </p:nvSpPr>
          <p:spPr bwMode="auto">
            <a:xfrm>
              <a:off x="240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0" name="Line 19"/>
            <p:cNvSpPr>
              <a:spLocks noChangeShapeType="1"/>
            </p:cNvSpPr>
            <p:nvPr/>
          </p:nvSpPr>
          <p:spPr bwMode="auto">
            <a:xfrm>
              <a:off x="254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1" name="Line 20"/>
            <p:cNvSpPr>
              <a:spLocks noChangeShapeType="1"/>
            </p:cNvSpPr>
            <p:nvPr/>
          </p:nvSpPr>
          <p:spPr bwMode="auto">
            <a:xfrm>
              <a:off x="273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2" name="Line 21"/>
            <p:cNvSpPr>
              <a:spLocks noChangeShapeType="1"/>
            </p:cNvSpPr>
            <p:nvPr/>
          </p:nvSpPr>
          <p:spPr bwMode="auto">
            <a:xfrm>
              <a:off x="297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3" name="Line 22"/>
            <p:cNvSpPr>
              <a:spLocks noChangeShapeType="1"/>
            </p:cNvSpPr>
            <p:nvPr/>
          </p:nvSpPr>
          <p:spPr bwMode="auto">
            <a:xfrm>
              <a:off x="316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4" name="Line 23"/>
            <p:cNvSpPr>
              <a:spLocks noChangeShapeType="1"/>
            </p:cNvSpPr>
            <p:nvPr/>
          </p:nvSpPr>
          <p:spPr bwMode="auto">
            <a:xfrm>
              <a:off x="336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5" name="Line 24"/>
            <p:cNvSpPr>
              <a:spLocks noChangeShapeType="1"/>
            </p:cNvSpPr>
            <p:nvPr/>
          </p:nvSpPr>
          <p:spPr bwMode="auto">
            <a:xfrm>
              <a:off x="355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6" name="Line 25"/>
            <p:cNvSpPr>
              <a:spLocks noChangeShapeType="1"/>
            </p:cNvSpPr>
            <p:nvPr/>
          </p:nvSpPr>
          <p:spPr bwMode="auto">
            <a:xfrm>
              <a:off x="3744"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7" name="Line 26"/>
            <p:cNvSpPr>
              <a:spLocks noChangeShapeType="1"/>
            </p:cNvSpPr>
            <p:nvPr/>
          </p:nvSpPr>
          <p:spPr bwMode="auto">
            <a:xfrm>
              <a:off x="393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8" name="Line 27"/>
            <p:cNvSpPr>
              <a:spLocks noChangeShapeType="1"/>
            </p:cNvSpPr>
            <p:nvPr/>
          </p:nvSpPr>
          <p:spPr bwMode="auto">
            <a:xfrm>
              <a:off x="408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9" name="Line 28"/>
            <p:cNvSpPr>
              <a:spLocks noChangeShapeType="1"/>
            </p:cNvSpPr>
            <p:nvPr/>
          </p:nvSpPr>
          <p:spPr bwMode="auto">
            <a:xfrm>
              <a:off x="427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0" name="Line 29"/>
            <p:cNvSpPr>
              <a:spLocks noChangeShapeType="1"/>
            </p:cNvSpPr>
            <p:nvPr/>
          </p:nvSpPr>
          <p:spPr bwMode="auto">
            <a:xfrm>
              <a:off x="4416"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1" name="Line 30"/>
            <p:cNvSpPr>
              <a:spLocks noChangeShapeType="1"/>
            </p:cNvSpPr>
            <p:nvPr/>
          </p:nvSpPr>
          <p:spPr bwMode="auto">
            <a:xfrm>
              <a:off x="4608"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2" name="Line 31"/>
            <p:cNvSpPr>
              <a:spLocks noChangeShapeType="1"/>
            </p:cNvSpPr>
            <p:nvPr/>
          </p:nvSpPr>
          <p:spPr bwMode="auto">
            <a:xfrm>
              <a:off x="4800"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3" name="Line 32"/>
            <p:cNvSpPr>
              <a:spLocks noChangeShapeType="1"/>
            </p:cNvSpPr>
            <p:nvPr/>
          </p:nvSpPr>
          <p:spPr bwMode="auto">
            <a:xfrm>
              <a:off x="4992" y="2928"/>
              <a:ext cx="0" cy="192"/>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004" name="Line 45"/>
          <p:cNvSpPr>
            <a:spLocks noChangeShapeType="1"/>
          </p:cNvSpPr>
          <p:nvPr/>
        </p:nvSpPr>
        <p:spPr bwMode="auto">
          <a:xfrm>
            <a:off x="2590800" y="609600"/>
            <a:ext cx="228600" cy="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05" name="Rectangle 46"/>
          <p:cNvSpPr>
            <a:spLocks noChangeArrowheads="1"/>
          </p:cNvSpPr>
          <p:nvPr/>
        </p:nvSpPr>
        <p:spPr bwMode="auto">
          <a:xfrm>
            <a:off x="1905000" y="304800"/>
            <a:ext cx="685800" cy="5334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56006" name="Rectangle 59"/>
          <p:cNvSpPr>
            <a:spLocks noChangeArrowheads="1"/>
          </p:cNvSpPr>
          <p:nvPr/>
        </p:nvSpPr>
        <p:spPr bwMode="auto">
          <a:xfrm>
            <a:off x="2819400" y="304800"/>
            <a:ext cx="609600" cy="533400"/>
          </a:xfrm>
          <a:prstGeom prst="rect">
            <a:avLst/>
          </a:prstGeom>
          <a:solidFill>
            <a:srgbClr val="FF33CC"/>
          </a:solidFill>
          <a:ln w="9525">
            <a:solidFill>
              <a:schemeClr val="tx1"/>
            </a:solidFill>
            <a:miter lim="800000"/>
            <a:headEnd/>
            <a:tailEnd/>
          </a:ln>
        </p:spPr>
        <p:txBody>
          <a:bodyPr wrap="none" anchor="ctr"/>
          <a:lstStyle/>
          <a:p>
            <a:pPr eaLnBrk="0" hangingPunct="0"/>
            <a:endParaRPr lang="en-US"/>
          </a:p>
        </p:txBody>
      </p:sp>
      <p:sp>
        <p:nvSpPr>
          <p:cNvPr id="256007" name="Line 60"/>
          <p:cNvSpPr>
            <a:spLocks noChangeShapeType="1"/>
          </p:cNvSpPr>
          <p:nvPr/>
        </p:nvSpPr>
        <p:spPr bwMode="auto">
          <a:xfrm>
            <a:off x="3429000" y="609600"/>
            <a:ext cx="228600" cy="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08" name="Line 65"/>
          <p:cNvSpPr>
            <a:spLocks noChangeShapeType="1"/>
          </p:cNvSpPr>
          <p:nvPr/>
        </p:nvSpPr>
        <p:spPr bwMode="auto">
          <a:xfrm>
            <a:off x="4267200" y="609600"/>
            <a:ext cx="304800" cy="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09" name="Line 66"/>
          <p:cNvSpPr>
            <a:spLocks noChangeShapeType="1"/>
          </p:cNvSpPr>
          <p:nvPr/>
        </p:nvSpPr>
        <p:spPr bwMode="auto">
          <a:xfrm>
            <a:off x="5181600" y="609600"/>
            <a:ext cx="381000" cy="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11" name="Rectangle 62"/>
          <p:cNvSpPr>
            <a:spLocks noChangeArrowheads="1"/>
          </p:cNvSpPr>
          <p:nvPr/>
        </p:nvSpPr>
        <p:spPr bwMode="auto">
          <a:xfrm>
            <a:off x="4572000" y="304800"/>
            <a:ext cx="609600" cy="533400"/>
          </a:xfrm>
          <a:prstGeom prst="rect">
            <a:avLst/>
          </a:prstGeom>
          <a:solidFill>
            <a:srgbClr val="0000FF"/>
          </a:solidFill>
          <a:ln w="9525">
            <a:solidFill>
              <a:schemeClr val="tx1"/>
            </a:solidFill>
            <a:miter lim="800000"/>
            <a:headEnd/>
            <a:tailEnd/>
          </a:ln>
        </p:spPr>
        <p:txBody>
          <a:bodyPr wrap="none" anchor="ctr"/>
          <a:lstStyle/>
          <a:p>
            <a:pPr eaLnBrk="0" hangingPunct="0"/>
            <a:endParaRPr lang="en-US"/>
          </a:p>
        </p:txBody>
      </p:sp>
      <p:grpSp>
        <p:nvGrpSpPr>
          <p:cNvPr id="256012" name="Group 83"/>
          <p:cNvGrpSpPr>
            <a:grpSpLocks/>
          </p:cNvGrpSpPr>
          <p:nvPr/>
        </p:nvGrpSpPr>
        <p:grpSpPr bwMode="auto">
          <a:xfrm rot="5457">
            <a:off x="4571644" y="457198"/>
            <a:ext cx="1295400" cy="4411957"/>
            <a:chOff x="624" y="288"/>
            <a:chExt cx="816" cy="2496"/>
          </a:xfrm>
        </p:grpSpPr>
        <p:sp>
          <p:nvSpPr>
            <p:cNvPr id="256036" name="Freeform 84"/>
            <p:cNvSpPr>
              <a:spLocks/>
            </p:cNvSpPr>
            <p:nvPr/>
          </p:nvSpPr>
          <p:spPr bwMode="auto">
            <a:xfrm>
              <a:off x="960" y="288"/>
              <a:ext cx="344" cy="528"/>
            </a:xfrm>
            <a:custGeom>
              <a:avLst/>
              <a:gdLst>
                <a:gd name="T0" fmla="*/ 0 w 344"/>
                <a:gd name="T1" fmla="*/ 288 h 528"/>
                <a:gd name="T2" fmla="*/ 48 w 344"/>
                <a:gd name="T3" fmla="*/ 432 h 528"/>
                <a:gd name="T4" fmla="*/ 144 w 344"/>
                <a:gd name="T5" fmla="*/ 528 h 528"/>
                <a:gd name="T6" fmla="*/ 288 w 344"/>
                <a:gd name="T7" fmla="*/ 432 h 528"/>
                <a:gd name="T8" fmla="*/ 336 w 344"/>
                <a:gd name="T9" fmla="*/ 288 h 528"/>
                <a:gd name="T10" fmla="*/ 336 w 344"/>
                <a:gd name="T11" fmla="*/ 0 h 528"/>
                <a:gd name="T12" fmla="*/ 0 60000 65536"/>
                <a:gd name="T13" fmla="*/ 0 60000 65536"/>
                <a:gd name="T14" fmla="*/ 0 60000 65536"/>
                <a:gd name="T15" fmla="*/ 0 60000 65536"/>
                <a:gd name="T16" fmla="*/ 0 60000 65536"/>
                <a:gd name="T17" fmla="*/ 0 60000 65536"/>
                <a:gd name="T18" fmla="*/ 0 w 344"/>
                <a:gd name="T19" fmla="*/ 0 h 528"/>
                <a:gd name="T20" fmla="*/ 344 w 344"/>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344" h="528">
                  <a:moveTo>
                    <a:pt x="0" y="288"/>
                  </a:moveTo>
                  <a:cubicBezTo>
                    <a:pt x="12" y="340"/>
                    <a:pt x="24" y="392"/>
                    <a:pt x="48" y="432"/>
                  </a:cubicBezTo>
                  <a:cubicBezTo>
                    <a:pt x="72" y="472"/>
                    <a:pt x="104" y="528"/>
                    <a:pt x="144" y="528"/>
                  </a:cubicBezTo>
                  <a:cubicBezTo>
                    <a:pt x="184" y="528"/>
                    <a:pt x="256" y="472"/>
                    <a:pt x="288" y="432"/>
                  </a:cubicBezTo>
                  <a:cubicBezTo>
                    <a:pt x="320" y="392"/>
                    <a:pt x="328" y="360"/>
                    <a:pt x="336" y="288"/>
                  </a:cubicBezTo>
                  <a:cubicBezTo>
                    <a:pt x="344" y="216"/>
                    <a:pt x="336" y="48"/>
                    <a:pt x="336" y="0"/>
                  </a:cubicBez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56037" name="Group 85"/>
            <p:cNvGrpSpPr>
              <a:grpSpLocks/>
            </p:cNvGrpSpPr>
            <p:nvPr/>
          </p:nvGrpSpPr>
          <p:grpSpPr bwMode="auto">
            <a:xfrm>
              <a:off x="624" y="816"/>
              <a:ext cx="816" cy="1968"/>
              <a:chOff x="-144" y="816"/>
              <a:chExt cx="816" cy="1968"/>
            </a:xfrm>
          </p:grpSpPr>
          <p:sp>
            <p:nvSpPr>
              <p:cNvPr id="256038" name="Text Box 86"/>
              <p:cNvSpPr txBox="1">
                <a:spLocks noChangeArrowheads="1"/>
              </p:cNvSpPr>
              <p:nvPr/>
            </p:nvSpPr>
            <p:spPr bwMode="auto">
              <a:xfrm>
                <a:off x="-144" y="2496"/>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800"/>
                  <a:t>   </a:t>
                </a:r>
                <a:r>
                  <a:rPr lang="en-GB" sz="1800">
                    <a:solidFill>
                      <a:srgbClr val="FFFF00"/>
                    </a:solidFill>
                  </a:rPr>
                  <a:t>G U C</a:t>
                </a:r>
              </a:p>
            </p:txBody>
          </p:sp>
          <p:grpSp>
            <p:nvGrpSpPr>
              <p:cNvPr id="256039" name="Group 87"/>
              <p:cNvGrpSpPr>
                <a:grpSpLocks/>
              </p:cNvGrpSpPr>
              <p:nvPr/>
            </p:nvGrpSpPr>
            <p:grpSpPr bwMode="auto">
              <a:xfrm>
                <a:off x="192" y="816"/>
                <a:ext cx="288" cy="1728"/>
                <a:chOff x="192" y="1248"/>
                <a:chExt cx="288" cy="1728"/>
              </a:xfrm>
            </p:grpSpPr>
            <p:sp>
              <p:nvSpPr>
                <p:cNvPr id="256040" name="Oval 88"/>
                <p:cNvSpPr>
                  <a:spLocks noChangeArrowheads="1"/>
                </p:cNvSpPr>
                <p:nvPr/>
              </p:nvSpPr>
              <p:spPr bwMode="auto">
                <a:xfrm>
                  <a:off x="192" y="2400"/>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grpSp>
              <p:nvGrpSpPr>
                <p:cNvPr id="256041" name="Group 89"/>
                <p:cNvGrpSpPr>
                  <a:grpSpLocks/>
                </p:cNvGrpSpPr>
                <p:nvPr/>
              </p:nvGrpSpPr>
              <p:grpSpPr bwMode="auto">
                <a:xfrm>
                  <a:off x="240" y="2784"/>
                  <a:ext cx="192" cy="192"/>
                  <a:chOff x="480" y="2256"/>
                  <a:chExt cx="192" cy="192"/>
                </a:xfrm>
              </p:grpSpPr>
              <p:grpSp>
                <p:nvGrpSpPr>
                  <p:cNvPr id="256045" name="Group 90"/>
                  <p:cNvGrpSpPr>
                    <a:grpSpLocks/>
                  </p:cNvGrpSpPr>
                  <p:nvPr/>
                </p:nvGrpSpPr>
                <p:grpSpPr bwMode="auto">
                  <a:xfrm>
                    <a:off x="480" y="2256"/>
                    <a:ext cx="192" cy="192"/>
                    <a:chOff x="480" y="2256"/>
                    <a:chExt cx="192" cy="192"/>
                  </a:xfrm>
                </p:grpSpPr>
                <p:sp>
                  <p:nvSpPr>
                    <p:cNvPr id="256047" name="Line 91"/>
                    <p:cNvSpPr>
                      <a:spLocks noChangeShapeType="1"/>
                    </p:cNvSpPr>
                    <p:nvPr/>
                  </p:nvSpPr>
                  <p:spPr bwMode="auto">
                    <a:xfrm>
                      <a:off x="480"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48" name="Line 92"/>
                    <p:cNvSpPr>
                      <a:spLocks noChangeShapeType="1"/>
                    </p:cNvSpPr>
                    <p:nvPr/>
                  </p:nvSpPr>
                  <p:spPr bwMode="auto">
                    <a:xfrm>
                      <a:off x="672"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49" name="Line 93"/>
                    <p:cNvSpPr>
                      <a:spLocks noChangeShapeType="1"/>
                    </p:cNvSpPr>
                    <p:nvPr/>
                  </p:nvSpPr>
                  <p:spPr bwMode="auto">
                    <a:xfrm>
                      <a:off x="576"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046" name="Line 94"/>
                  <p:cNvSpPr>
                    <a:spLocks noChangeShapeType="1"/>
                  </p:cNvSpPr>
                  <p:nvPr/>
                </p:nvSpPr>
                <p:spPr bwMode="auto">
                  <a:xfrm>
                    <a:off x="480" y="2256"/>
                    <a:ext cx="19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042" name="Oval 95"/>
                <p:cNvSpPr>
                  <a:spLocks noChangeArrowheads="1"/>
                </p:cNvSpPr>
                <p:nvPr/>
              </p:nvSpPr>
              <p:spPr bwMode="auto">
                <a:xfrm>
                  <a:off x="192" y="1248"/>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sp>
              <p:nvSpPr>
                <p:cNvPr id="256043" name="Oval 96"/>
                <p:cNvSpPr>
                  <a:spLocks noChangeArrowheads="1"/>
                </p:cNvSpPr>
                <p:nvPr/>
              </p:nvSpPr>
              <p:spPr bwMode="auto">
                <a:xfrm>
                  <a:off x="192" y="1632"/>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sp>
              <p:nvSpPr>
                <p:cNvPr id="256044" name="Oval 97"/>
                <p:cNvSpPr>
                  <a:spLocks noChangeArrowheads="1"/>
                </p:cNvSpPr>
                <p:nvPr/>
              </p:nvSpPr>
              <p:spPr bwMode="auto">
                <a:xfrm>
                  <a:off x="192" y="2016"/>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grpSp>
        </p:grpSp>
      </p:grpSp>
      <p:sp>
        <p:nvSpPr>
          <p:cNvPr id="256013" name="Rectangle 63"/>
          <p:cNvSpPr>
            <a:spLocks noChangeArrowheads="1"/>
          </p:cNvSpPr>
          <p:nvPr/>
        </p:nvSpPr>
        <p:spPr bwMode="auto">
          <a:xfrm>
            <a:off x="5486400" y="304800"/>
            <a:ext cx="609600" cy="533400"/>
          </a:xfrm>
          <a:prstGeom prst="rect">
            <a:avLst/>
          </a:prstGeom>
          <a:solidFill>
            <a:srgbClr val="FF9900"/>
          </a:solidFill>
          <a:ln w="9525">
            <a:solidFill>
              <a:schemeClr val="tx1"/>
            </a:solidFill>
            <a:miter lim="800000"/>
            <a:headEnd/>
            <a:tailEnd/>
          </a:ln>
        </p:spPr>
        <p:txBody>
          <a:bodyPr wrap="none" anchor="ctr"/>
          <a:lstStyle/>
          <a:p>
            <a:pPr eaLnBrk="0" hangingPunct="0"/>
            <a:endParaRPr lang="en-US"/>
          </a:p>
        </p:txBody>
      </p:sp>
      <p:sp>
        <p:nvSpPr>
          <p:cNvPr id="256014" name="Rectangle 61"/>
          <p:cNvSpPr>
            <a:spLocks noChangeArrowheads="1"/>
          </p:cNvSpPr>
          <p:nvPr/>
        </p:nvSpPr>
        <p:spPr bwMode="auto">
          <a:xfrm>
            <a:off x="3657600" y="304800"/>
            <a:ext cx="685800" cy="533400"/>
          </a:xfrm>
          <a:prstGeom prst="rect">
            <a:avLst/>
          </a:prstGeom>
          <a:solidFill>
            <a:srgbClr val="FFFF00"/>
          </a:solidFill>
          <a:ln w="9525">
            <a:solidFill>
              <a:schemeClr val="tx1"/>
            </a:solidFill>
            <a:miter lim="800000"/>
            <a:headEnd/>
            <a:tailEnd/>
          </a:ln>
        </p:spPr>
        <p:txBody>
          <a:bodyPr wrap="none" anchor="ctr"/>
          <a:lstStyle/>
          <a:p>
            <a:pPr eaLnBrk="0" hangingPunct="0"/>
            <a:endParaRPr lang="en-US"/>
          </a:p>
        </p:txBody>
      </p:sp>
      <p:grpSp>
        <p:nvGrpSpPr>
          <p:cNvPr id="10" name="Group 113"/>
          <p:cNvGrpSpPr>
            <a:grpSpLocks/>
          </p:cNvGrpSpPr>
          <p:nvPr/>
        </p:nvGrpSpPr>
        <p:grpSpPr bwMode="auto">
          <a:xfrm>
            <a:off x="6248400" y="381000"/>
            <a:ext cx="2286000" cy="3962400"/>
            <a:chOff x="3936" y="240"/>
            <a:chExt cx="1440" cy="2496"/>
          </a:xfrm>
        </p:grpSpPr>
        <p:grpSp>
          <p:nvGrpSpPr>
            <p:cNvPr id="256020" name="Group 98"/>
            <p:cNvGrpSpPr>
              <a:grpSpLocks/>
            </p:cNvGrpSpPr>
            <p:nvPr/>
          </p:nvGrpSpPr>
          <p:grpSpPr bwMode="auto">
            <a:xfrm rot="1465515">
              <a:off x="3936" y="240"/>
              <a:ext cx="816" cy="2496"/>
              <a:chOff x="624" y="288"/>
              <a:chExt cx="816" cy="2496"/>
            </a:xfrm>
          </p:grpSpPr>
          <p:sp>
            <p:nvSpPr>
              <p:cNvPr id="256022" name="Freeform 99"/>
              <p:cNvSpPr>
                <a:spLocks/>
              </p:cNvSpPr>
              <p:nvPr/>
            </p:nvSpPr>
            <p:spPr bwMode="auto">
              <a:xfrm>
                <a:off x="960" y="288"/>
                <a:ext cx="344" cy="528"/>
              </a:xfrm>
              <a:custGeom>
                <a:avLst/>
                <a:gdLst>
                  <a:gd name="T0" fmla="*/ 0 w 344"/>
                  <a:gd name="T1" fmla="*/ 288 h 528"/>
                  <a:gd name="T2" fmla="*/ 48 w 344"/>
                  <a:gd name="T3" fmla="*/ 432 h 528"/>
                  <a:gd name="T4" fmla="*/ 144 w 344"/>
                  <a:gd name="T5" fmla="*/ 528 h 528"/>
                  <a:gd name="T6" fmla="*/ 288 w 344"/>
                  <a:gd name="T7" fmla="*/ 432 h 528"/>
                  <a:gd name="T8" fmla="*/ 336 w 344"/>
                  <a:gd name="T9" fmla="*/ 288 h 528"/>
                  <a:gd name="T10" fmla="*/ 336 w 344"/>
                  <a:gd name="T11" fmla="*/ 0 h 528"/>
                  <a:gd name="T12" fmla="*/ 0 60000 65536"/>
                  <a:gd name="T13" fmla="*/ 0 60000 65536"/>
                  <a:gd name="T14" fmla="*/ 0 60000 65536"/>
                  <a:gd name="T15" fmla="*/ 0 60000 65536"/>
                  <a:gd name="T16" fmla="*/ 0 60000 65536"/>
                  <a:gd name="T17" fmla="*/ 0 60000 65536"/>
                  <a:gd name="T18" fmla="*/ 0 w 344"/>
                  <a:gd name="T19" fmla="*/ 0 h 528"/>
                  <a:gd name="T20" fmla="*/ 344 w 344"/>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344" h="528">
                    <a:moveTo>
                      <a:pt x="0" y="288"/>
                    </a:moveTo>
                    <a:cubicBezTo>
                      <a:pt x="12" y="340"/>
                      <a:pt x="24" y="392"/>
                      <a:pt x="48" y="432"/>
                    </a:cubicBezTo>
                    <a:cubicBezTo>
                      <a:pt x="72" y="472"/>
                      <a:pt x="104" y="528"/>
                      <a:pt x="144" y="528"/>
                    </a:cubicBezTo>
                    <a:cubicBezTo>
                      <a:pt x="184" y="528"/>
                      <a:pt x="256" y="472"/>
                      <a:pt x="288" y="432"/>
                    </a:cubicBezTo>
                    <a:cubicBezTo>
                      <a:pt x="320" y="392"/>
                      <a:pt x="328" y="360"/>
                      <a:pt x="336" y="288"/>
                    </a:cubicBezTo>
                    <a:cubicBezTo>
                      <a:pt x="344" y="216"/>
                      <a:pt x="336" y="48"/>
                      <a:pt x="336" y="0"/>
                    </a:cubicBez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56023" name="Group 100"/>
              <p:cNvGrpSpPr>
                <a:grpSpLocks/>
              </p:cNvGrpSpPr>
              <p:nvPr/>
            </p:nvGrpSpPr>
            <p:grpSpPr bwMode="auto">
              <a:xfrm>
                <a:off x="624" y="816"/>
                <a:ext cx="816" cy="1968"/>
                <a:chOff x="-144" y="816"/>
                <a:chExt cx="816" cy="1968"/>
              </a:xfrm>
            </p:grpSpPr>
            <p:sp>
              <p:nvSpPr>
                <p:cNvPr id="256024" name="Text Box 101"/>
                <p:cNvSpPr txBox="1">
                  <a:spLocks noChangeArrowheads="1"/>
                </p:cNvSpPr>
                <p:nvPr/>
              </p:nvSpPr>
              <p:spPr bwMode="auto">
                <a:xfrm>
                  <a:off x="-144" y="2496"/>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1800"/>
                    <a:t>   </a:t>
                  </a:r>
                  <a:r>
                    <a:rPr lang="en-GB" sz="1800">
                      <a:solidFill>
                        <a:srgbClr val="FFFF00"/>
                      </a:solidFill>
                    </a:rPr>
                    <a:t>A C G </a:t>
                  </a:r>
                </a:p>
              </p:txBody>
            </p:sp>
            <p:grpSp>
              <p:nvGrpSpPr>
                <p:cNvPr id="256025" name="Group 102"/>
                <p:cNvGrpSpPr>
                  <a:grpSpLocks/>
                </p:cNvGrpSpPr>
                <p:nvPr/>
              </p:nvGrpSpPr>
              <p:grpSpPr bwMode="auto">
                <a:xfrm>
                  <a:off x="192" y="816"/>
                  <a:ext cx="288" cy="1728"/>
                  <a:chOff x="192" y="1248"/>
                  <a:chExt cx="288" cy="1728"/>
                </a:xfrm>
              </p:grpSpPr>
              <p:sp>
                <p:nvSpPr>
                  <p:cNvPr id="256026" name="Oval 103"/>
                  <p:cNvSpPr>
                    <a:spLocks noChangeArrowheads="1"/>
                  </p:cNvSpPr>
                  <p:nvPr/>
                </p:nvSpPr>
                <p:spPr bwMode="auto">
                  <a:xfrm>
                    <a:off x="192" y="2400"/>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grpSp>
                <p:nvGrpSpPr>
                  <p:cNvPr id="256027" name="Group 104"/>
                  <p:cNvGrpSpPr>
                    <a:grpSpLocks/>
                  </p:cNvGrpSpPr>
                  <p:nvPr/>
                </p:nvGrpSpPr>
                <p:grpSpPr bwMode="auto">
                  <a:xfrm>
                    <a:off x="240" y="2784"/>
                    <a:ext cx="192" cy="192"/>
                    <a:chOff x="480" y="2256"/>
                    <a:chExt cx="192" cy="192"/>
                  </a:xfrm>
                </p:grpSpPr>
                <p:grpSp>
                  <p:nvGrpSpPr>
                    <p:cNvPr id="256031" name="Group 105"/>
                    <p:cNvGrpSpPr>
                      <a:grpSpLocks/>
                    </p:cNvGrpSpPr>
                    <p:nvPr/>
                  </p:nvGrpSpPr>
                  <p:grpSpPr bwMode="auto">
                    <a:xfrm>
                      <a:off x="480" y="2256"/>
                      <a:ext cx="192" cy="192"/>
                      <a:chOff x="480" y="2256"/>
                      <a:chExt cx="192" cy="192"/>
                    </a:xfrm>
                  </p:grpSpPr>
                  <p:sp>
                    <p:nvSpPr>
                      <p:cNvPr id="256033" name="Line 106"/>
                      <p:cNvSpPr>
                        <a:spLocks noChangeShapeType="1"/>
                      </p:cNvSpPr>
                      <p:nvPr/>
                    </p:nvSpPr>
                    <p:spPr bwMode="auto">
                      <a:xfrm>
                        <a:off x="480"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34" name="Line 107"/>
                      <p:cNvSpPr>
                        <a:spLocks noChangeShapeType="1"/>
                      </p:cNvSpPr>
                      <p:nvPr/>
                    </p:nvSpPr>
                    <p:spPr bwMode="auto">
                      <a:xfrm>
                        <a:off x="672"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35" name="Line 108"/>
                      <p:cNvSpPr>
                        <a:spLocks noChangeShapeType="1"/>
                      </p:cNvSpPr>
                      <p:nvPr/>
                    </p:nvSpPr>
                    <p:spPr bwMode="auto">
                      <a:xfrm>
                        <a:off x="576" y="2256"/>
                        <a:ext cx="0" cy="192"/>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032" name="Line 109"/>
                    <p:cNvSpPr>
                      <a:spLocks noChangeShapeType="1"/>
                    </p:cNvSpPr>
                    <p:nvPr/>
                  </p:nvSpPr>
                  <p:spPr bwMode="auto">
                    <a:xfrm>
                      <a:off x="480" y="2256"/>
                      <a:ext cx="19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028" name="Oval 110"/>
                  <p:cNvSpPr>
                    <a:spLocks noChangeArrowheads="1"/>
                  </p:cNvSpPr>
                  <p:nvPr/>
                </p:nvSpPr>
                <p:spPr bwMode="auto">
                  <a:xfrm>
                    <a:off x="192" y="1248"/>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sp>
                <p:nvSpPr>
                  <p:cNvPr id="256029" name="Oval 111"/>
                  <p:cNvSpPr>
                    <a:spLocks noChangeArrowheads="1"/>
                  </p:cNvSpPr>
                  <p:nvPr/>
                </p:nvSpPr>
                <p:spPr bwMode="auto">
                  <a:xfrm>
                    <a:off x="192" y="1632"/>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sp>
                <p:nvSpPr>
                  <p:cNvPr id="256030" name="Oval 112"/>
                  <p:cNvSpPr>
                    <a:spLocks noChangeArrowheads="1"/>
                  </p:cNvSpPr>
                  <p:nvPr/>
                </p:nvSpPr>
                <p:spPr bwMode="auto">
                  <a:xfrm>
                    <a:off x="192" y="2016"/>
                    <a:ext cx="288" cy="384"/>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ndParaRPr>
                  </a:p>
                </p:txBody>
              </p:sp>
            </p:grpSp>
          </p:grpSp>
        </p:grpSp>
        <p:sp>
          <p:nvSpPr>
            <p:cNvPr id="256021" name="Rectangle 78"/>
            <p:cNvSpPr>
              <a:spLocks noChangeArrowheads="1"/>
            </p:cNvSpPr>
            <p:nvPr/>
          </p:nvSpPr>
          <p:spPr bwMode="auto">
            <a:xfrm rot="1488543">
              <a:off x="4992" y="480"/>
              <a:ext cx="384" cy="336"/>
            </a:xfrm>
            <a:prstGeom prst="rect">
              <a:avLst/>
            </a:prstGeom>
            <a:solidFill>
              <a:srgbClr val="FF0066"/>
            </a:solidFill>
            <a:ln w="9525">
              <a:solidFill>
                <a:schemeClr val="tx1"/>
              </a:solidFill>
              <a:miter lim="800000"/>
              <a:headEnd/>
              <a:tailEnd/>
            </a:ln>
          </p:spPr>
          <p:txBody>
            <a:bodyPr wrap="none" anchor="ctr"/>
            <a:lstStyle/>
            <a:p>
              <a:pPr eaLnBrk="0" hangingPunct="0"/>
              <a:endParaRPr lang="en-US"/>
            </a:p>
          </p:txBody>
        </p:sp>
      </p:grpSp>
      <p:sp>
        <p:nvSpPr>
          <p:cNvPr id="12402" name="Text Box 114"/>
          <p:cNvSpPr txBox="1">
            <a:spLocks noChangeArrowheads="1"/>
          </p:cNvSpPr>
          <p:nvPr/>
        </p:nvSpPr>
        <p:spPr bwMode="auto">
          <a:xfrm>
            <a:off x="0" y="980728"/>
            <a:ext cx="4267200" cy="353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ts val="0"/>
              </a:spcBef>
            </a:pPr>
            <a:r>
              <a:rPr lang="en-GB" sz="2800" dirty="0"/>
              <a:t>The process continues. </a:t>
            </a:r>
            <a:endParaRPr lang="en-GB" sz="2800" dirty="0" smtClean="0"/>
          </a:p>
          <a:p>
            <a:pPr>
              <a:spcBef>
                <a:spcPts val="0"/>
              </a:spcBef>
            </a:pPr>
            <a:r>
              <a:rPr lang="en-GB" sz="2800" dirty="0" smtClean="0"/>
              <a:t>The </a:t>
            </a:r>
            <a:r>
              <a:rPr lang="en-GB" sz="2800" dirty="0"/>
              <a:t>polypeptide chain gets longer</a:t>
            </a:r>
            <a:r>
              <a:rPr lang="en-GB" sz="2800" dirty="0" smtClean="0"/>
              <a:t>.</a:t>
            </a:r>
            <a:r>
              <a:rPr lang="en-GB" sz="2800" dirty="0"/>
              <a:t> </a:t>
            </a:r>
            <a:endParaRPr lang="en-GB" sz="2800" dirty="0" smtClean="0"/>
          </a:p>
          <a:p>
            <a:pPr>
              <a:spcBef>
                <a:spcPts val="0"/>
              </a:spcBef>
            </a:pPr>
            <a:r>
              <a:rPr lang="en-GB" sz="2800" dirty="0" smtClean="0"/>
              <a:t>This </a:t>
            </a:r>
            <a:r>
              <a:rPr lang="en-GB" sz="2800" dirty="0"/>
              <a:t>continues until a termination (stop) codon is reached</a:t>
            </a:r>
            <a:r>
              <a:rPr lang="en-GB" sz="2800" dirty="0" smtClean="0"/>
              <a:t>.</a:t>
            </a:r>
            <a:r>
              <a:rPr lang="en-GB" sz="2800" dirty="0"/>
              <a:t> </a:t>
            </a:r>
            <a:endParaRPr lang="en-GB" sz="2800" dirty="0" smtClean="0"/>
          </a:p>
          <a:p>
            <a:pPr>
              <a:spcBef>
                <a:spcPts val="0"/>
              </a:spcBef>
            </a:pPr>
            <a:r>
              <a:rPr lang="en-GB" sz="2800" dirty="0" smtClean="0"/>
              <a:t>The </a:t>
            </a:r>
            <a:r>
              <a:rPr lang="en-GB" sz="2800" dirty="0"/>
              <a:t>polypeptide is then </a:t>
            </a:r>
            <a:r>
              <a:rPr lang="en-GB" sz="2800" dirty="0" smtClean="0"/>
              <a:t>complete.</a:t>
            </a:r>
            <a:endParaRPr lang="en-GB" sz="2800" dirty="0"/>
          </a:p>
        </p:txBody>
      </p:sp>
      <p:sp>
        <p:nvSpPr>
          <p:cNvPr id="3" name="Slide Number Placeholder 2"/>
          <p:cNvSpPr>
            <a:spLocks noGrp="1"/>
          </p:cNvSpPr>
          <p:nvPr>
            <p:ph type="sldNum" sz="quarter" idx="12"/>
          </p:nvPr>
        </p:nvSpPr>
        <p:spPr/>
        <p:txBody>
          <a:bodyPr/>
          <a:lstStyle/>
          <a:p>
            <a:pPr>
              <a:defRPr/>
            </a:pPr>
            <a:fld id="{98F00F62-8BB0-A44B-B037-138AF9D56AC9}" type="slidenum">
              <a:rPr lang="en-US" smtClean="0"/>
              <a:pPr>
                <a:defRPr/>
              </a:pPr>
              <a:t>77</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4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3"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2"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5" descr="fig1_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8F00F62-8BB0-A44B-B037-138AF9D56AC9}" type="slidenum">
              <a:rPr lang="en-US" smtClean="0"/>
              <a:pPr>
                <a:defRPr/>
              </a:pPr>
              <a:t>78</a:t>
            </a:fld>
            <a:endParaRPr lang="en-US"/>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00" name="Text Box 4"/>
          <p:cNvSpPr txBox="1">
            <a:spLocks noChangeArrowheads="1"/>
          </p:cNvSpPr>
          <p:nvPr/>
        </p:nvSpPr>
        <p:spPr bwMode="auto">
          <a:xfrm>
            <a:off x="468313" y="1268413"/>
            <a:ext cx="8207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endParaRPr lang="en-US" dirty="0"/>
          </a:p>
        </p:txBody>
      </p:sp>
      <p:sp>
        <p:nvSpPr>
          <p:cNvPr id="285701" name="Text Box 5"/>
          <p:cNvSpPr txBox="1">
            <a:spLocks noChangeArrowheads="1"/>
          </p:cNvSpPr>
          <p:nvPr/>
        </p:nvSpPr>
        <p:spPr bwMode="auto">
          <a:xfrm>
            <a:off x="179512" y="1196752"/>
            <a:ext cx="8964488" cy="507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454025" indent="-454025" eaLnBrk="1" hangingPunct="1">
              <a:buFont typeface="+mj-lt"/>
              <a:buAutoNum type="arabicPeriod"/>
            </a:pPr>
            <a:r>
              <a:rPr lang="en-GB" sz="3600" dirty="0" smtClean="0"/>
              <a:t>grind </a:t>
            </a:r>
            <a:r>
              <a:rPr lang="en-GB" sz="3600" dirty="0"/>
              <a:t>up onion tissue in a salt/detergent mixture (to clump DNA and break down cell membranes)</a:t>
            </a:r>
          </a:p>
          <a:p>
            <a:pPr marL="454025" indent="-454025" eaLnBrk="1" hangingPunct="1">
              <a:buFont typeface="+mj-lt"/>
              <a:buAutoNum type="arabicPeriod"/>
            </a:pPr>
            <a:r>
              <a:rPr lang="en-GB" sz="3600" dirty="0" smtClean="0"/>
              <a:t>filter </a:t>
            </a:r>
            <a:r>
              <a:rPr lang="en-GB" sz="3600" dirty="0"/>
              <a:t>the mixture (to remove cell parts); proteins and DNA form the </a:t>
            </a:r>
            <a:r>
              <a:rPr lang="en-GB" sz="3600" dirty="0" smtClean="0"/>
              <a:t>filtrate</a:t>
            </a:r>
          </a:p>
          <a:p>
            <a:pPr marL="454025" indent="-454025" eaLnBrk="1" hangingPunct="1">
              <a:buFont typeface="+mj-lt"/>
              <a:buAutoNum type="arabicPeriod"/>
            </a:pPr>
            <a:r>
              <a:rPr lang="en-GB" sz="3600" dirty="0" smtClean="0"/>
              <a:t>add </a:t>
            </a:r>
            <a:r>
              <a:rPr lang="en-GB" sz="3600" dirty="0"/>
              <a:t>protease enzyme to the filtrate (to remove the protein</a:t>
            </a:r>
            <a:r>
              <a:rPr lang="en-GB" sz="3600" dirty="0" smtClean="0"/>
              <a:t>)</a:t>
            </a:r>
          </a:p>
          <a:p>
            <a:pPr marL="454025" indent="-454025" eaLnBrk="1" hangingPunct="1">
              <a:buFont typeface="+mj-lt"/>
              <a:buAutoNum type="arabicPeriod"/>
            </a:pPr>
            <a:r>
              <a:rPr lang="en-GB" sz="3600" dirty="0" smtClean="0"/>
              <a:t>add </a:t>
            </a:r>
            <a:r>
              <a:rPr lang="en-GB" sz="3600" dirty="0"/>
              <a:t>ice-cold ethanol (to precipitate the insoluble DNA</a:t>
            </a:r>
            <a:r>
              <a:rPr lang="en-GB" sz="3600" dirty="0" smtClean="0"/>
              <a:t>)</a:t>
            </a:r>
            <a:endParaRPr lang="en-GB" sz="3600" dirty="0"/>
          </a:p>
        </p:txBody>
      </p:sp>
      <p:sp>
        <p:nvSpPr>
          <p:cNvPr id="285702" name="Text Box 6"/>
          <p:cNvSpPr txBox="1">
            <a:spLocks noChangeArrowheads="1"/>
          </p:cNvSpPr>
          <p:nvPr/>
        </p:nvSpPr>
        <p:spPr bwMode="auto">
          <a:xfrm>
            <a:off x="2267744" y="-692498"/>
            <a:ext cx="8137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Char char="•"/>
            </a:pPr>
            <a:r>
              <a:rPr lang="en-GB" sz="2800" dirty="0"/>
              <a:t> </a:t>
            </a:r>
            <a:endParaRPr lang="en-US" sz="2800" dirty="0"/>
          </a:p>
        </p:txBody>
      </p:sp>
      <p:sp>
        <p:nvSpPr>
          <p:cNvPr id="2" name="Title 1"/>
          <p:cNvSpPr>
            <a:spLocks noGrp="1"/>
          </p:cNvSpPr>
          <p:nvPr>
            <p:ph type="title"/>
          </p:nvPr>
        </p:nvSpPr>
        <p:spPr/>
        <p:txBody>
          <a:bodyPr>
            <a:normAutofit fontScale="90000"/>
          </a:bodyPr>
          <a:lstStyle/>
          <a:p>
            <a:r>
              <a:rPr lang="en-GB" b="1" dirty="0"/>
              <a:t>To isolate DNA </a:t>
            </a:r>
            <a:r>
              <a:rPr lang="en-GB" dirty="0"/>
              <a:t>from onion cells:</a:t>
            </a:r>
            <a:br>
              <a:rPr lang="en-GB" dirty="0"/>
            </a:br>
            <a:endParaRPr lang="en-US" dirty="0"/>
          </a:p>
        </p:txBody>
      </p:sp>
      <p:sp>
        <p:nvSpPr>
          <p:cNvPr id="4" name="Slide Number Placeholder 3"/>
          <p:cNvSpPr>
            <a:spLocks noGrp="1"/>
          </p:cNvSpPr>
          <p:nvPr>
            <p:ph type="sldNum" sz="quarter" idx="12"/>
          </p:nvPr>
        </p:nvSpPr>
        <p:spPr/>
        <p:txBody>
          <a:bodyPr/>
          <a:lstStyle/>
          <a:p>
            <a:pPr>
              <a:defRPr/>
            </a:pPr>
            <a:fld id="{AAFE6C12-916A-7B48-A13C-14E60BFFF968}" type="slidenum">
              <a:rPr lang="en-US" smtClean="0"/>
              <a:pPr>
                <a:defRPr/>
              </a:pPr>
              <a:t>79</a:t>
            </a:fld>
            <a:endParaRPr lang="en-US"/>
          </a:p>
        </p:txBody>
      </p:sp>
    </p:spTree>
    <p:extLst>
      <p:ext uri="{BB962C8B-B14F-4D97-AF65-F5344CB8AC3E}">
        <p14:creationId xmlns:p14="http://schemas.microsoft.com/office/powerpoint/2010/main" val="1198590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7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57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57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570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88" y="500063"/>
            <a:ext cx="7772400" cy="914400"/>
          </a:xfrm>
        </p:spPr>
        <p:txBody>
          <a:bodyPr>
            <a:normAutofit/>
          </a:bodyPr>
          <a:lstStyle/>
          <a:p>
            <a:pPr marL="54864" algn="ctr" eaLnBrk="1" fontAlgn="auto" hangingPunct="1">
              <a:spcAft>
                <a:spcPts val="0"/>
              </a:spcAft>
              <a:defRPr/>
            </a:pPr>
            <a:r>
              <a:rPr lang="en-IE" sz="4400" b="1" dirty="0" smtClean="0">
                <a:latin typeface="Arial"/>
                <a:ea typeface="+mj-ea"/>
                <a:cs typeface="Arial"/>
              </a:rPr>
              <a:t>Chromosomes</a:t>
            </a:r>
            <a:endParaRPr lang="en-US" sz="4400" b="1" dirty="0">
              <a:latin typeface="Arial"/>
              <a:ea typeface="+mj-ea"/>
              <a:cs typeface="Arial"/>
            </a:endParaRPr>
          </a:p>
        </p:txBody>
      </p:sp>
      <p:pic>
        <p:nvPicPr>
          <p:cNvPr id="43011" name="Picture 3" desc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785938"/>
            <a:ext cx="8172450"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AAFE6C12-916A-7B48-A13C-14E60BFFF968}" type="slidenum">
              <a:rPr lang="en-US" smtClean="0"/>
              <a:pPr>
                <a:defRPr/>
              </a:pPr>
              <a:t>8</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914400"/>
          </a:xfrm>
        </p:spPr>
        <p:txBody>
          <a:bodyPr>
            <a:normAutofit/>
          </a:bodyPr>
          <a:lstStyle/>
          <a:p>
            <a:pPr marL="54864" algn="ctr" eaLnBrk="1" fontAlgn="auto" hangingPunct="1">
              <a:spcAft>
                <a:spcPts val="0"/>
              </a:spcAft>
              <a:defRPr/>
            </a:pPr>
            <a:r>
              <a:rPr lang="en-IE" b="1" dirty="0" smtClean="0">
                <a:solidFill>
                  <a:srgbClr val="000000"/>
                </a:solidFill>
                <a:ea typeface="+mj-ea"/>
                <a:cs typeface="+mj-cs"/>
              </a:rPr>
              <a:t>Chromosomes</a:t>
            </a:r>
            <a:endParaRPr lang="en-US" b="1" dirty="0">
              <a:solidFill>
                <a:srgbClr val="000000"/>
              </a:solidFill>
              <a:ea typeface="+mj-ea"/>
              <a:cs typeface="+mj-cs"/>
            </a:endParaRPr>
          </a:p>
        </p:txBody>
      </p:sp>
      <p:sp>
        <p:nvSpPr>
          <p:cNvPr id="3" name="Content Placeholder 2"/>
          <p:cNvSpPr>
            <a:spLocks noGrp="1"/>
          </p:cNvSpPr>
          <p:nvPr>
            <p:ph idx="1"/>
          </p:nvPr>
        </p:nvSpPr>
        <p:spPr/>
        <p:txBody>
          <a:bodyPr/>
          <a:lstStyle/>
          <a:p>
            <a:pPr marL="742950" indent="-742950" eaLnBrk="1" hangingPunct="1">
              <a:buFont typeface="+mj-lt"/>
              <a:buAutoNum type="arabicPeriod"/>
              <a:defRPr/>
            </a:pPr>
            <a:r>
              <a:rPr lang="en-IE" sz="3600" dirty="0" smtClean="0">
                <a:latin typeface="Arial"/>
                <a:cs typeface="Arial"/>
              </a:rPr>
              <a:t>Thread </a:t>
            </a:r>
            <a:r>
              <a:rPr lang="en-IE" sz="3600" dirty="0">
                <a:latin typeface="Arial"/>
                <a:cs typeface="Arial"/>
              </a:rPr>
              <a:t>like structures</a:t>
            </a:r>
          </a:p>
          <a:p>
            <a:pPr marL="452438" indent="-452438" eaLnBrk="1" hangingPunct="1">
              <a:buFont typeface="+mj-lt"/>
              <a:buAutoNum type="arabicPeriod"/>
              <a:defRPr/>
            </a:pPr>
            <a:r>
              <a:rPr lang="en-IE" sz="3600" dirty="0">
                <a:latin typeface="Arial"/>
                <a:cs typeface="Arial"/>
              </a:rPr>
              <a:t>   Contains 60% DNA</a:t>
            </a:r>
          </a:p>
          <a:p>
            <a:pPr marL="452438" indent="-452438" eaLnBrk="1" hangingPunct="1">
              <a:buFont typeface="+mj-lt"/>
              <a:buAutoNum type="arabicPeriod"/>
              <a:defRPr/>
            </a:pPr>
            <a:r>
              <a:rPr lang="en-IE" sz="3600" dirty="0">
                <a:latin typeface="Arial"/>
                <a:cs typeface="Arial"/>
              </a:rPr>
              <a:t>   Contains 40% Protein</a:t>
            </a:r>
          </a:p>
          <a:p>
            <a:pPr marL="452438" indent="-452438" eaLnBrk="1" hangingPunct="1">
              <a:buFont typeface="+mj-lt"/>
              <a:buAutoNum type="arabicPeriod"/>
              <a:defRPr/>
            </a:pPr>
            <a:r>
              <a:rPr lang="en-IE" sz="3600" dirty="0">
                <a:latin typeface="Arial"/>
                <a:cs typeface="Arial"/>
              </a:rPr>
              <a:t>   Contains Genetic Information </a:t>
            </a:r>
          </a:p>
          <a:p>
            <a:pPr marL="452438" indent="-452438" eaLnBrk="1" hangingPunct="1">
              <a:buFont typeface="+mj-lt"/>
              <a:buAutoNum type="arabicPeriod"/>
              <a:defRPr/>
            </a:pPr>
            <a:r>
              <a:rPr lang="en-IE" sz="3600" dirty="0">
                <a:latin typeface="Arial"/>
                <a:cs typeface="Arial"/>
              </a:rPr>
              <a:t>   Occur in pairs </a:t>
            </a:r>
          </a:p>
          <a:p>
            <a:pPr marL="452438" indent="-452438" eaLnBrk="1" hangingPunct="1">
              <a:buFont typeface="+mj-lt"/>
              <a:buAutoNum type="arabicPeriod"/>
              <a:defRPr/>
            </a:pPr>
            <a:r>
              <a:rPr lang="en-IE" sz="3600" dirty="0">
                <a:latin typeface="Arial"/>
                <a:cs typeface="Arial"/>
              </a:rPr>
              <a:t>   Found in the nucleus of all cells</a:t>
            </a:r>
            <a:endParaRPr lang="en-US" sz="3600" dirty="0">
              <a:latin typeface="Arial"/>
              <a:cs typeface="Arial"/>
            </a:endParaRPr>
          </a:p>
          <a:p>
            <a:pPr marL="514350" indent="-514350" eaLnBrk="1" hangingPunct="1">
              <a:buFont typeface="+mj-lt"/>
              <a:buAutoNum type="arabicPeriod"/>
              <a:defRPr/>
            </a:pPr>
            <a:endParaRPr lang="en-US" dirty="0">
              <a:latin typeface="Constantia" charset="0"/>
            </a:endParaRPr>
          </a:p>
        </p:txBody>
      </p:sp>
      <p:sp>
        <p:nvSpPr>
          <p:cNvPr id="5" name="Slide Number Placeholder 4"/>
          <p:cNvSpPr>
            <a:spLocks noGrp="1"/>
          </p:cNvSpPr>
          <p:nvPr>
            <p:ph type="sldNum" sz="quarter" idx="12"/>
          </p:nvPr>
        </p:nvSpPr>
        <p:spPr/>
        <p:txBody>
          <a:bodyPr/>
          <a:lstStyle/>
          <a:p>
            <a:pPr>
              <a:defRPr/>
            </a:pPr>
            <a:fld id="{AAFE6C12-916A-7B48-A13C-14E60BFFF968}" type="slidenum">
              <a:rPr lang="en-US" smtClean="0"/>
              <a:pPr>
                <a:defRPr/>
              </a:pPr>
              <a:t>9</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6.0&quot;&gt;&lt;object type=&quot;1&quot; unique_id=&quot;10001&quot;&gt;&lt;object type=&quot;2&quot; unique_id=&quot;10002&quot;&gt;&lt;object type=&quot;3&quot; unique_id=&quot;10003&quot;&gt;&lt;property id=&quot;20148&quot; value=&quot;5&quot;/&gt;&lt;property id=&quot;20300&quot; value=&quot;Slide 1 - &amp;quot;Heredity and Gene Expression&amp;quot;&quot;/&gt;&lt;property id=&quot;20307&quot; value=&quot;269&quot;/&gt;&lt;/object&gt;&lt;object type=&quot;3&quot; unique_id=&quot;10004&quot;&gt;&lt;property id=&quot;20148&quot; value=&quot;5&quot;/&gt;&lt;property id=&quot;20300&quot; value=&quot;Slide 2 - &amp;quot;Lesson Objectives&amp;quot;&quot;/&gt;&lt;property id=&quot;20307&quot; value=&quot;270&quot;/&gt;&lt;/object&gt;&lt;object type=&quot;3&quot; unique_id=&quot;10005&quot;&gt;&lt;property id=&quot;20148&quot; value=&quot;5&quot;/&gt;&lt;property id=&quot;20300&quot; value=&quot;Slide 3 - &amp;quot;Heredity&amp;quot;&quot;/&gt;&lt;property id=&quot;20307&quot; value=&quot;266&quot;/&gt;&lt;/object&gt;&lt;object type=&quot;3&quot; unique_id=&quot;10006&quot;&gt;&lt;property id=&quot;20148&quot; value=&quot;5&quot;/&gt;&lt;property id=&quot;20300&quot; value=&quot;Slide 4 - &amp;quot;Genes&amp;quot;&quot;/&gt;&lt;property id=&quot;20307&quot; value=&quot;267&quot;/&gt;&lt;/object&gt;&lt;object type=&quot;3&quot; unique_id=&quot;10007&quot;&gt;&lt;property id=&quot;20148&quot; value=&quot;5&quot;/&gt;&lt;property id=&quot;20300&quot; value=&quot;Slide 5 - &amp;quot;Genes&amp;quot;&quot;/&gt;&lt;property id=&quot;20307&quot; value=&quot;268&quot;/&gt;&lt;/object&gt;&lt;object type=&quot;3&quot; unique_id=&quot;10008&quot;&gt;&lt;property id=&quot;20148&quot; value=&quot;5&quot;/&gt;&lt;property id=&quot;20300&quot; value=&quot;Slide 6 - &amp;quot;Gene Expression&amp;quot;&quot;/&gt;&lt;property id=&quot;20307&quot; value=&quot;257&quot;/&gt;&lt;/object&gt;&lt;object type=&quot;3&quot; unique_id=&quot;10009&quot;&gt;&lt;property id=&quot;20148&quot; value=&quot;5&quot;/&gt;&lt;property id=&quot;20300&quot; value=&quot;Slide 7 - &amp;quot;Characteristics&amp;quot;&quot;/&gt;&lt;property id=&quot;20307&quot; value=&quot;258&quot;/&gt;&lt;/object&gt;&lt;object type=&quot;3&quot; unique_id=&quot;10010&quot;&gt;&lt;property id=&quot;20148&quot; value=&quot;5&quot;/&gt;&lt;property id=&quot;20300&quot; value=&quot;Slide 8 - &amp;quot;Learning Check&amp;quot;&quot;/&gt;&lt;property id=&quot;20307&quot; value=&quot;259&quot;/&gt;&lt;/object&gt;&lt;object type=&quot;3&quot; unique_id=&quot;10011&quot;&gt;&lt;property id=&quot;20148&quot; value=&quot;5&quot;/&gt;&lt;property id=&quot;20300&quot; value=&quot;Slide 9 - &amp;quot;Chromosomes&amp;quot;&quot;/&gt;&lt;property id=&quot;20307&quot; value=&quot;260&quot;/&gt;&lt;/object&gt;&lt;object type=&quot;3&quot; unique_id=&quot;10012&quot;&gt;&lt;property id=&quot;20148&quot; value=&quot;5&quot;/&gt;&lt;property id=&quot;20300&quot; value=&quot;Slide 10 - &amp;quot;Chromosome Structure&amp;quot;&quot;/&gt;&lt;property id=&quot;20307&quot; value=&quot;261&quot;/&gt;&lt;/object&gt;&lt;object type=&quot;3&quot; unique_id=&quot;10013&quot;&gt;&lt;property id=&quot;20148&quot; value=&quot;5&quot;/&gt;&lt;property id=&quot;20300&quot; value=&quot;Slide 11 - &amp;quot;Non Coding DNA&amp;quot;&quot;/&gt;&lt;property id=&quot;20307&quot; value=&quot;262&quot;/&gt;&lt;/object&gt;&lt;object type=&quot;3&quot; unique_id=&quot;10014&quot;&gt;&lt;property id=&quot;20148&quot; value=&quot;5&quot;/&gt;&lt;property id=&quot;20300&quot; value=&quot;Slide 12 - &amp;quot;Chromosome structure&amp;quot;&quot;/&gt;&lt;property id=&quot;20307&quot; value=&quot;263&quot;/&gt;&lt;/object&gt;&lt;object type=&quot;3&quot; unique_id=&quot;10015&quot;&gt;&lt;property id=&quot;20148&quot; value=&quot;5&quot;/&gt;&lt;property id=&quot;20300&quot; value=&quot;Slide 13 - &amp;quot;Chromosomes&amp;quot;&quot;/&gt;&lt;property id=&quot;20307&quot; value=&quot;264&quot;/&gt;&lt;/object&gt;&lt;object type=&quot;3&quot; unique_id=&quot;10016&quot;&gt;&lt;property id=&quot;20148&quot; value=&quot;5&quot;/&gt;&lt;property id=&quot;20300&quot; value=&quot;Slide 14 - &amp;quot;What have you learned?&amp;quot;&quot;/&gt;&lt;property id=&quot;20307&quot; value=&quot;271&quot;/&gt;&lt;/object&gt;&lt;object type=&quot;3&quot; unique_id=&quot;10017&quot;&gt;&lt;property id=&quot;20148&quot; value=&quot;5&quot;/&gt;&lt;property id=&quot;20300&quot; value=&quot;Slide 15 - &amp;quot;End&amp;quot;&quot;/&gt;&lt;property id=&quot;20307&quot; value=&quot;265&quot;/&gt;&lt;/object&gt;&lt;/object&gt;&lt;object type=&quot;8&quot; unique_id=&quot;10034&quot;&gt;&lt;/object&gt;&lt;/object&gt;&lt;/database&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3851</TotalTime>
  <Words>3151</Words>
  <Application>Microsoft Macintosh PowerPoint</Application>
  <PresentationFormat>On-screen Show (4:3)</PresentationFormat>
  <Paragraphs>482</Paragraphs>
  <Slides>79</Slides>
  <Notes>30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79</vt:i4>
      </vt:variant>
    </vt:vector>
  </HeadingPairs>
  <TitlesOfParts>
    <vt:vector size="83" baseType="lpstr">
      <vt:lpstr>Office Theme</vt:lpstr>
      <vt:lpstr>1_Office Theme</vt:lpstr>
      <vt:lpstr>Slide</vt:lpstr>
      <vt:lpstr>Image</vt:lpstr>
      <vt:lpstr>Chapter 15  DNA &amp; RNA</vt:lpstr>
      <vt:lpstr>Lesson Objectives</vt:lpstr>
      <vt:lpstr>Heredity</vt:lpstr>
      <vt:lpstr>Genes</vt:lpstr>
      <vt:lpstr>Gene Expression</vt:lpstr>
      <vt:lpstr>Characteristics</vt:lpstr>
      <vt:lpstr> Recall that genes are located on chromosomes which are located in the nucleus </vt:lpstr>
      <vt:lpstr>Chromosomes</vt:lpstr>
      <vt:lpstr>Chromosomes</vt:lpstr>
      <vt:lpstr>Non Coding &amp; coding DNA</vt:lpstr>
      <vt:lpstr>PowerPoint Presentation</vt:lpstr>
      <vt:lpstr>DNA</vt:lpstr>
      <vt:lpstr>Lesson Objectives</vt:lpstr>
      <vt:lpstr>PowerPoint Presentation</vt:lpstr>
      <vt:lpstr>What is DNA</vt:lpstr>
      <vt:lpstr>Nucleotides</vt:lpstr>
      <vt:lpstr>The  4 Nitrogen containing Bases</vt:lpstr>
      <vt:lpstr>The Base Pair Rule</vt:lpstr>
      <vt:lpstr>Building DNA</vt:lpstr>
      <vt:lpstr>Detailed structure of DNA </vt:lpstr>
      <vt:lpstr>PowerPoint Presentation</vt:lpstr>
      <vt:lpstr>Learning Check 3</vt:lpstr>
      <vt:lpstr>PowerPoint Presentation</vt:lpstr>
      <vt:lpstr>DNA Replication</vt:lpstr>
      <vt:lpstr>Mechanism for DNA Replication</vt:lpstr>
      <vt:lpstr>PowerPoint Presentation</vt:lpstr>
      <vt:lpstr>PowerPoint Presentation</vt:lpstr>
      <vt:lpstr>PowerPoint Presentation</vt:lpstr>
      <vt:lpstr>Accuracy and Repair</vt:lpstr>
      <vt:lpstr>DNA Profiling</vt:lpstr>
      <vt:lpstr>Lesson Objectives</vt:lpstr>
      <vt:lpstr>DNA PROFILING</vt:lpstr>
      <vt:lpstr>DNA PROFILING</vt:lpstr>
      <vt:lpstr>PowerPoint Presentation</vt:lpstr>
      <vt:lpstr>STAGES INVOLVED</vt:lpstr>
      <vt:lpstr>1. DNA EXTRACTION</vt:lpstr>
      <vt:lpstr>PowerPoint Presentation</vt:lpstr>
      <vt:lpstr>PowerPoint Presentation</vt:lpstr>
      <vt:lpstr>ELECTROPHORESIS</vt:lpstr>
      <vt:lpstr>4. DNA TRANSFER</vt:lpstr>
      <vt:lpstr>5. ANALYSIS</vt:lpstr>
      <vt:lpstr>Animation of Electrophoresis </vt:lpstr>
      <vt:lpstr>Applications of DNA profiles </vt:lpstr>
      <vt:lpstr>FAMILY RELATIONSHIPS</vt:lpstr>
      <vt:lpstr>FORENSIC SCIENCE</vt:lpstr>
      <vt:lpstr>Genetic Screening</vt:lpstr>
      <vt:lpstr>Screening Tests</vt:lpstr>
      <vt:lpstr>COMMON CONCERNS</vt:lpstr>
      <vt:lpstr>Learning Check 4</vt:lpstr>
      <vt:lpstr>RNA- Ribonucleic acid </vt:lpstr>
      <vt:lpstr>PowerPoint Presentation</vt:lpstr>
      <vt:lpstr>PROTEIN SYNTHESIS</vt:lpstr>
      <vt:lpstr>Lesson Objectives</vt:lpstr>
      <vt:lpstr>Protein Synthesis</vt:lpstr>
      <vt:lpstr>PowerPoint Presentation</vt:lpstr>
      <vt:lpstr>1. Transcription   </vt:lpstr>
      <vt:lpstr>PowerPoint Presentation</vt:lpstr>
      <vt:lpstr>PowerPoint Presentation</vt:lpstr>
      <vt:lpstr>2. RNA Processing</vt:lpstr>
      <vt:lpstr>2. RNA Processing</vt:lpstr>
      <vt:lpstr>PowerPoint Presentation</vt:lpstr>
      <vt:lpstr>3. Translation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RNA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isolate DNA from onion cells: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Virginia Dooley</cp:lastModifiedBy>
  <cp:revision>240</cp:revision>
  <dcterms:created xsi:type="dcterms:W3CDTF">2008-01-04T11:31:52Z</dcterms:created>
  <dcterms:modified xsi:type="dcterms:W3CDTF">2015-11-25T13:16:36Z</dcterms:modified>
</cp:coreProperties>
</file>