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1.bin" ContentType="audio/unknown"/>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1.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5"/>
  </p:notesMasterIdLst>
  <p:handoutMasterIdLst>
    <p:handoutMasterId r:id="rId126"/>
  </p:handoutMasterIdLst>
  <p:sldIdLst>
    <p:sldId id="256" r:id="rId2"/>
    <p:sldId id="311" r:id="rId3"/>
    <p:sldId id="312" r:id="rId4"/>
    <p:sldId id="364" r:id="rId5"/>
    <p:sldId id="313" r:id="rId6"/>
    <p:sldId id="359" r:id="rId7"/>
    <p:sldId id="357" r:id="rId8"/>
    <p:sldId id="358" r:id="rId9"/>
    <p:sldId id="356" r:id="rId10"/>
    <p:sldId id="360" r:id="rId11"/>
    <p:sldId id="361" r:id="rId12"/>
    <p:sldId id="365" r:id="rId13"/>
    <p:sldId id="366" r:id="rId14"/>
    <p:sldId id="367" r:id="rId15"/>
    <p:sldId id="368" r:id="rId16"/>
    <p:sldId id="369" r:id="rId17"/>
    <p:sldId id="363" r:id="rId18"/>
    <p:sldId id="393" r:id="rId19"/>
    <p:sldId id="370" r:id="rId20"/>
    <p:sldId id="371" r:id="rId21"/>
    <p:sldId id="396" r:id="rId22"/>
    <p:sldId id="406" r:id="rId23"/>
    <p:sldId id="407" r:id="rId24"/>
    <p:sldId id="408" r:id="rId25"/>
    <p:sldId id="409" r:id="rId26"/>
    <p:sldId id="410" r:id="rId27"/>
    <p:sldId id="411" r:id="rId28"/>
    <p:sldId id="412" r:id="rId29"/>
    <p:sldId id="413" r:id="rId30"/>
    <p:sldId id="414" r:id="rId31"/>
    <p:sldId id="415" r:id="rId32"/>
    <p:sldId id="416" r:id="rId33"/>
    <p:sldId id="417" r:id="rId34"/>
    <p:sldId id="418" r:id="rId35"/>
    <p:sldId id="419" r:id="rId36"/>
    <p:sldId id="420" r:id="rId37"/>
    <p:sldId id="421" r:id="rId38"/>
    <p:sldId id="422" r:id="rId39"/>
    <p:sldId id="429" r:id="rId40"/>
    <p:sldId id="423" r:id="rId41"/>
    <p:sldId id="424" r:id="rId42"/>
    <p:sldId id="425" r:id="rId43"/>
    <p:sldId id="426" r:id="rId44"/>
    <p:sldId id="427" r:id="rId45"/>
    <p:sldId id="428" r:id="rId46"/>
    <p:sldId id="397" r:id="rId47"/>
    <p:sldId id="398" r:id="rId48"/>
    <p:sldId id="399" r:id="rId49"/>
    <p:sldId id="400" r:id="rId50"/>
    <p:sldId id="401" r:id="rId51"/>
    <p:sldId id="402" r:id="rId52"/>
    <p:sldId id="372" r:id="rId53"/>
    <p:sldId id="377" r:id="rId54"/>
    <p:sldId id="376" r:id="rId55"/>
    <p:sldId id="379" r:id="rId56"/>
    <p:sldId id="380" r:id="rId57"/>
    <p:sldId id="381" r:id="rId58"/>
    <p:sldId id="382" r:id="rId59"/>
    <p:sldId id="383" r:id="rId60"/>
    <p:sldId id="384" r:id="rId61"/>
    <p:sldId id="385" r:id="rId62"/>
    <p:sldId id="386" r:id="rId63"/>
    <p:sldId id="387" r:id="rId64"/>
    <p:sldId id="388" r:id="rId65"/>
    <p:sldId id="389" r:id="rId66"/>
    <p:sldId id="390" r:id="rId67"/>
    <p:sldId id="378" r:id="rId68"/>
    <p:sldId id="433" r:id="rId69"/>
    <p:sldId id="434" r:id="rId70"/>
    <p:sldId id="435" r:id="rId71"/>
    <p:sldId id="391" r:id="rId72"/>
    <p:sldId id="430" r:id="rId73"/>
    <p:sldId id="431" r:id="rId74"/>
    <p:sldId id="432" r:id="rId75"/>
    <p:sldId id="438" r:id="rId76"/>
    <p:sldId id="439" r:id="rId77"/>
    <p:sldId id="436" r:id="rId78"/>
    <p:sldId id="437" r:id="rId79"/>
    <p:sldId id="440" r:id="rId80"/>
    <p:sldId id="441" r:id="rId81"/>
    <p:sldId id="442" r:id="rId82"/>
    <p:sldId id="446" r:id="rId83"/>
    <p:sldId id="447" r:id="rId84"/>
    <p:sldId id="448" r:id="rId85"/>
    <p:sldId id="449" r:id="rId86"/>
    <p:sldId id="450" r:id="rId87"/>
    <p:sldId id="460" r:id="rId88"/>
    <p:sldId id="461" r:id="rId89"/>
    <p:sldId id="466" r:id="rId90"/>
    <p:sldId id="462" r:id="rId91"/>
    <p:sldId id="463" r:id="rId92"/>
    <p:sldId id="464" r:id="rId93"/>
    <p:sldId id="465" r:id="rId94"/>
    <p:sldId id="467" r:id="rId95"/>
    <p:sldId id="474" r:id="rId96"/>
    <p:sldId id="478" r:id="rId97"/>
    <p:sldId id="469" r:id="rId98"/>
    <p:sldId id="468" r:id="rId99"/>
    <p:sldId id="473" r:id="rId100"/>
    <p:sldId id="475" r:id="rId101"/>
    <p:sldId id="476" r:id="rId102"/>
    <p:sldId id="477" r:id="rId103"/>
    <p:sldId id="479" r:id="rId104"/>
    <p:sldId id="480" r:id="rId105"/>
    <p:sldId id="481" r:id="rId106"/>
    <p:sldId id="482" r:id="rId107"/>
    <p:sldId id="483" r:id="rId108"/>
    <p:sldId id="470" r:id="rId109"/>
    <p:sldId id="484" r:id="rId110"/>
    <p:sldId id="485" r:id="rId111"/>
    <p:sldId id="471" r:id="rId112"/>
    <p:sldId id="472" r:id="rId113"/>
    <p:sldId id="297" r:id="rId114"/>
    <p:sldId id="298" r:id="rId115"/>
    <p:sldId id="299" r:id="rId116"/>
    <p:sldId id="300" r:id="rId117"/>
    <p:sldId id="301" r:id="rId118"/>
    <p:sldId id="302" r:id="rId119"/>
    <p:sldId id="303" r:id="rId120"/>
    <p:sldId id="304" r:id="rId121"/>
    <p:sldId id="308" r:id="rId122"/>
    <p:sldId id="309" r:id="rId123"/>
    <p:sldId id="392" r:id="rId1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720" autoAdjust="0"/>
  </p:normalViewPr>
  <p:slideViewPr>
    <p:cSldViewPr snapToGrid="0" snapToObjects="1">
      <p:cViewPr varScale="1">
        <p:scale>
          <a:sx n="45" d="100"/>
          <a:sy n="45" d="100"/>
        </p:scale>
        <p:origin x="-1672" y="-112"/>
      </p:cViewPr>
      <p:guideLst>
        <p:guide orient="horz" pos="2160"/>
        <p:guide pos="2880"/>
      </p:guideLst>
    </p:cSldViewPr>
  </p:slideViewPr>
  <p:notesTextViewPr>
    <p:cViewPr>
      <p:scale>
        <a:sx n="100" d="100"/>
        <a:sy n="100" d="100"/>
      </p:scale>
      <p:origin x="0" y="0"/>
    </p:cViewPr>
  </p:notesTextViewPr>
  <p:sorterViewPr>
    <p:cViewPr>
      <p:scale>
        <a:sx n="72" d="100"/>
        <a:sy n="72" d="100"/>
      </p:scale>
      <p:origin x="0" y="19168"/>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notesMaster" Target="notesMasters/notesMaster1.xml"/><Relationship Id="rId126" Type="http://schemas.openxmlformats.org/officeDocument/2006/relationships/handoutMaster" Target="handoutMasters/handoutMaster1.xml"/><Relationship Id="rId127" Type="http://schemas.openxmlformats.org/officeDocument/2006/relationships/printerSettings" Target="printerSettings/printerSettings1.bin"/><Relationship Id="rId128" Type="http://schemas.openxmlformats.org/officeDocument/2006/relationships/presProps" Target="presProps.xml"/><Relationship Id="rId12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theme" Target="theme/theme1.xml"/><Relationship Id="rId13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118D66-8B08-3A47-BD18-48A7BA9FA816}" type="datetimeFigureOut">
              <a:rPr lang="en-US" smtClean="0"/>
              <a:t>10/11/16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0326108-5BA9-B041-AC91-818CD3F30EAD}" type="slidenum">
              <a:rPr lang="en-US" smtClean="0"/>
              <a:t>‹#›</a:t>
            </a:fld>
            <a:endParaRPr lang="en-US"/>
          </a:p>
        </p:txBody>
      </p:sp>
    </p:spTree>
    <p:extLst>
      <p:ext uri="{BB962C8B-B14F-4D97-AF65-F5344CB8AC3E}">
        <p14:creationId xmlns:p14="http://schemas.microsoft.com/office/powerpoint/2010/main" val="26866055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D80DC9-8755-6F4B-A233-76A1BFE98B62}" type="datetimeFigureOut">
              <a:rPr lang="en-US" smtClean="0"/>
              <a:t>10/11/16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3C55B6-772B-E54D-BF8D-8A53F6221826}" type="slidenum">
              <a:rPr lang="en-US" smtClean="0"/>
              <a:t>‹#›</a:t>
            </a:fld>
            <a:endParaRPr lang="en-US"/>
          </a:p>
        </p:txBody>
      </p:sp>
    </p:spTree>
    <p:extLst>
      <p:ext uri="{BB962C8B-B14F-4D97-AF65-F5344CB8AC3E}">
        <p14:creationId xmlns:p14="http://schemas.microsoft.com/office/powerpoint/2010/main" val="24502803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5A01E6-356D-AC41-AC5B-860D7825A8A1}" type="slidenum">
              <a:rPr lang="en-GB"/>
              <a:pPr/>
              <a:t>6</a:t>
            </a:fld>
            <a:endParaRPr lang="en-GB"/>
          </a:p>
        </p:txBody>
      </p:sp>
      <p:sp>
        <p:nvSpPr>
          <p:cNvPr id="4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Water is used to make blood and to dissolve and transport substances</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911A5561-F9E2-0F41-8E69-9845B30AEB87}" type="slidenum">
              <a:rPr lang="en-IE" smtClean="0"/>
              <a:pPr>
                <a:defRPr/>
              </a:pPr>
              <a:t>41</a:t>
            </a:fld>
            <a:endParaRPr lang="en-I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32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32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32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3200">
                <a:solidFill>
                  <a:schemeClr val="tx1"/>
                </a:solidFill>
                <a:latin typeface="Arial" charset="0"/>
                <a:ea typeface="ＭＳ Ｐゴシック" charset="0"/>
              </a:defRPr>
            </a:lvl9pPr>
          </a:lstStyle>
          <a:p>
            <a:pPr eaLnBrk="1" hangingPunct="1">
              <a:defRPr/>
            </a:pPr>
            <a:fld id="{56D0BF7C-FF58-EA4D-A77A-25850172F6C8}" type="slidenum">
              <a:rPr lang="en-GB" sz="1200" smtClean="0">
                <a:latin typeface="Times New Roman" charset="0"/>
              </a:rPr>
              <a:pPr eaLnBrk="1" hangingPunct="1">
                <a:defRPr/>
              </a:pPr>
              <a:t>46</a:t>
            </a:fld>
            <a:endParaRPr lang="en-GB" sz="1200" smtClean="0">
              <a:latin typeface="Times New Roman"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b="1" u="sng">
                <a:latin typeface="Times New Roman" charset="0"/>
              </a:rPr>
              <a:t>Slide 9: Introduction to the food pyramid</a:t>
            </a:r>
          </a:p>
          <a:p>
            <a:pPr eaLnBrk="1" hangingPunct="1"/>
            <a:r>
              <a:rPr lang="en-GB" b="1">
                <a:latin typeface="Times New Roman" charset="0"/>
              </a:rPr>
              <a:t>Lesson 2</a:t>
            </a:r>
          </a:p>
          <a:p>
            <a:pPr eaLnBrk="1" hangingPunct="1"/>
            <a:endParaRPr lang="en-GB" b="1">
              <a:latin typeface="Times New Roman" charset="0"/>
            </a:endParaRPr>
          </a:p>
          <a:p>
            <a:pPr eaLnBrk="1" hangingPunct="1">
              <a:buFontTx/>
              <a:buChar char="•"/>
            </a:pPr>
            <a:r>
              <a:rPr lang="en-GB" i="1">
                <a:latin typeface="Times New Roman" charset="0"/>
              </a:rPr>
              <a:t>Discussion of the food pyramid-have the class used one before and what do they think it is used for?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32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32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32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3200">
                <a:solidFill>
                  <a:schemeClr val="tx1"/>
                </a:solidFill>
                <a:latin typeface="Arial" charset="0"/>
                <a:ea typeface="ＭＳ Ｐゴシック" charset="0"/>
              </a:defRPr>
            </a:lvl9pPr>
          </a:lstStyle>
          <a:p>
            <a:pPr eaLnBrk="1" hangingPunct="1">
              <a:defRPr/>
            </a:pPr>
            <a:fld id="{2546A3D0-1687-3644-ADA9-6B88186A5989}" type="slidenum">
              <a:rPr lang="en-GB" sz="1200" smtClean="0">
                <a:latin typeface="Times New Roman" charset="0"/>
              </a:rPr>
              <a:pPr eaLnBrk="1" hangingPunct="1">
                <a:defRPr/>
              </a:pPr>
              <a:t>47</a:t>
            </a:fld>
            <a:endParaRPr lang="en-GB" sz="1200" smtClean="0">
              <a:latin typeface="Times New Roman" charset="0"/>
            </a:endParaRPr>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b="1">
              <a:latin typeface="Times New Roman" charset="0"/>
            </a:endParaRPr>
          </a:p>
          <a:p>
            <a:pPr eaLnBrk="1" hangingPunct="1">
              <a:buFontTx/>
              <a:buChar char="•"/>
            </a:pPr>
            <a:r>
              <a:rPr lang="en-GB">
                <a:latin typeface="Times New Roman" charset="0"/>
              </a:rPr>
              <a:t>Food pyramid is divided up into 5 levels</a:t>
            </a:r>
          </a:p>
          <a:p>
            <a:pPr eaLnBrk="1" hangingPunct="1">
              <a:buFontTx/>
              <a:buChar char="•"/>
            </a:pPr>
            <a:r>
              <a:rPr lang="en-GB">
                <a:latin typeface="Times New Roman" charset="0"/>
              </a:rPr>
              <a:t>Each level contains foods as described above</a:t>
            </a:r>
          </a:p>
          <a:p>
            <a:pPr eaLnBrk="1" hangingPunct="1"/>
            <a:endParaRPr lang="en-GB">
              <a:latin typeface="Times New Roman" charset="0"/>
            </a:endParaRPr>
          </a:p>
          <a:p>
            <a:pPr eaLnBrk="1" hangingPunct="1">
              <a:buFontTx/>
              <a:buChar char="•"/>
            </a:pPr>
            <a:r>
              <a:rPr lang="en-GB" i="1">
                <a:latin typeface="Times New Roman" charset="0"/>
              </a:rPr>
              <a:t>On a blank sheet, get the class to draw a triangle with 5 levels. Get them to draw in where they think each group is located</a:t>
            </a:r>
          </a:p>
          <a:p>
            <a:pPr eaLnBrk="1" hangingPunct="1"/>
            <a:endParaRPr lang="en-GB" i="1">
              <a:latin typeface="Times New Roman" charset="0"/>
            </a:endParaRPr>
          </a:p>
          <a:p>
            <a:pPr eaLnBrk="1" hangingPunct="1"/>
            <a:endParaRPr lang="en-GB">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32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32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32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3200">
                <a:solidFill>
                  <a:schemeClr val="tx1"/>
                </a:solidFill>
                <a:latin typeface="Arial" charset="0"/>
                <a:ea typeface="ＭＳ Ｐゴシック" charset="0"/>
              </a:defRPr>
            </a:lvl9pPr>
          </a:lstStyle>
          <a:p>
            <a:pPr eaLnBrk="1" hangingPunct="1">
              <a:defRPr/>
            </a:pPr>
            <a:fld id="{B65A05C3-E442-0D4D-9427-87904E2D8DD0}" type="slidenum">
              <a:rPr lang="en-GB" sz="1200" smtClean="0">
                <a:latin typeface="Times New Roman" charset="0"/>
              </a:rPr>
              <a:pPr eaLnBrk="1" hangingPunct="1">
                <a:defRPr/>
              </a:pPr>
              <a:t>48</a:t>
            </a:fld>
            <a:endParaRPr lang="en-GB" sz="1200" smtClean="0">
              <a:latin typeface="Times New Roman" charset="0"/>
            </a:endParaRPr>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GB" sz="800" b="1" u="sng">
                <a:latin typeface="Times New Roman" charset="0"/>
              </a:rPr>
              <a:t>Slide 11: What is the food pyramid made up of</a:t>
            </a:r>
          </a:p>
          <a:p>
            <a:pPr eaLnBrk="1" hangingPunct="1">
              <a:lnSpc>
                <a:spcPct val="80000"/>
              </a:lnSpc>
            </a:pPr>
            <a:r>
              <a:rPr lang="en-GB" sz="800" b="1">
                <a:latin typeface="Times New Roman" charset="0"/>
              </a:rPr>
              <a:t>Lesson 2</a:t>
            </a:r>
          </a:p>
          <a:p>
            <a:pPr eaLnBrk="1" hangingPunct="1">
              <a:lnSpc>
                <a:spcPct val="80000"/>
              </a:lnSpc>
            </a:pPr>
            <a:endParaRPr lang="en-GB" sz="800" b="1">
              <a:latin typeface="Times New Roman" charset="0"/>
            </a:endParaRPr>
          </a:p>
          <a:p>
            <a:pPr eaLnBrk="1" hangingPunct="1">
              <a:lnSpc>
                <a:spcPct val="80000"/>
              </a:lnSpc>
              <a:buFontTx/>
              <a:buChar char="•"/>
            </a:pPr>
            <a:r>
              <a:rPr lang="en-GB" sz="800">
                <a:latin typeface="Times New Roman" charset="0"/>
              </a:rPr>
              <a:t>Hand out the food pyramid obtained from the local health board and go through each level, detailing foods and portions as instructed below.</a:t>
            </a:r>
          </a:p>
          <a:p>
            <a:pPr eaLnBrk="1" hangingPunct="1">
              <a:lnSpc>
                <a:spcPct val="80000"/>
              </a:lnSpc>
            </a:pPr>
            <a:endParaRPr lang="en-GB" sz="800">
              <a:latin typeface="Times New Roman" charset="0"/>
            </a:endParaRPr>
          </a:p>
          <a:p>
            <a:pPr eaLnBrk="1" hangingPunct="1">
              <a:lnSpc>
                <a:spcPct val="80000"/>
              </a:lnSpc>
            </a:pPr>
            <a:r>
              <a:rPr lang="en-GB" sz="800" b="1">
                <a:latin typeface="Times New Roman" charset="0"/>
              </a:rPr>
              <a:t>Bottom shelf</a:t>
            </a:r>
            <a:r>
              <a:rPr lang="en-GB" sz="800">
                <a:latin typeface="Times New Roman" charset="0"/>
              </a:rPr>
              <a:t> </a:t>
            </a:r>
            <a:br>
              <a:rPr lang="en-GB" sz="800">
                <a:latin typeface="Times New Roman" charset="0"/>
              </a:rPr>
            </a:br>
            <a:r>
              <a:rPr lang="en-GB" sz="800">
                <a:latin typeface="Times New Roman" charset="0"/>
              </a:rPr>
              <a:t>Breads, cereals, potatoes, pasta and rice (6 or more servings a day) </a:t>
            </a:r>
          </a:p>
          <a:p>
            <a:pPr eaLnBrk="1" hangingPunct="1">
              <a:lnSpc>
                <a:spcPct val="80000"/>
              </a:lnSpc>
            </a:pPr>
            <a:r>
              <a:rPr lang="en-GB" sz="800">
                <a:latin typeface="Times New Roman" charset="0"/>
              </a:rPr>
              <a:t>These foods are high in energy, but low in fat. It's what you put on bread or the sauce you use with pasta or rice that makes them high in fat. Choose wholegrain and wholemeal varieties of bread, rolls and breakfast cereals. Try leaving the skin on potatoes. </a:t>
            </a:r>
            <a:endParaRPr lang="en-GB" sz="800" b="1">
              <a:latin typeface="Times New Roman" charset="0"/>
            </a:endParaRPr>
          </a:p>
          <a:p>
            <a:pPr eaLnBrk="1" hangingPunct="1">
              <a:lnSpc>
                <a:spcPct val="80000"/>
              </a:lnSpc>
            </a:pPr>
            <a:endParaRPr lang="en-GB" sz="800" b="1">
              <a:latin typeface="Times New Roman" charset="0"/>
            </a:endParaRPr>
          </a:p>
          <a:p>
            <a:pPr eaLnBrk="1" hangingPunct="1">
              <a:lnSpc>
                <a:spcPct val="80000"/>
              </a:lnSpc>
            </a:pPr>
            <a:r>
              <a:rPr lang="en-GB" sz="800" b="1">
                <a:latin typeface="Times New Roman" charset="0"/>
              </a:rPr>
              <a:t>Fruit and vegetables </a:t>
            </a:r>
            <a:br>
              <a:rPr lang="en-GB" sz="800" b="1">
                <a:latin typeface="Times New Roman" charset="0"/>
              </a:rPr>
            </a:br>
            <a:r>
              <a:rPr lang="en-GB" sz="800">
                <a:latin typeface="Times New Roman" charset="0"/>
              </a:rPr>
              <a:t>(4 or more servings a day) </a:t>
            </a:r>
            <a:br>
              <a:rPr lang="en-GB" sz="800">
                <a:latin typeface="Times New Roman" charset="0"/>
              </a:rPr>
            </a:br>
            <a:r>
              <a:rPr lang="en-GB" sz="800">
                <a:latin typeface="Times New Roman" charset="0"/>
              </a:rPr>
              <a:t>Fruit and vegetables are almost fat-free, packed with vitamins, minerals and fibre. Overcooking vegetables destroys vitamins. Try steaming, microwaving or boiling vegetables in a little water with the saucepan lid on. Frozen vegetables are just as good as fresh. Try the many ways of enjoying fruit - fresh, dried, stewed, tinned in its own juice or as fruit-juice. </a:t>
            </a:r>
            <a:endParaRPr lang="en-GB" sz="800" b="1">
              <a:latin typeface="Times New Roman" charset="0"/>
            </a:endParaRPr>
          </a:p>
          <a:p>
            <a:pPr eaLnBrk="1" hangingPunct="1">
              <a:lnSpc>
                <a:spcPct val="80000"/>
              </a:lnSpc>
            </a:pPr>
            <a:endParaRPr lang="en-GB" sz="800" b="1">
              <a:latin typeface="Times New Roman" charset="0"/>
            </a:endParaRPr>
          </a:p>
          <a:p>
            <a:pPr eaLnBrk="1" hangingPunct="1">
              <a:lnSpc>
                <a:spcPct val="80000"/>
              </a:lnSpc>
            </a:pPr>
            <a:r>
              <a:rPr lang="en-GB" sz="800" b="1">
                <a:latin typeface="Times New Roman" charset="0"/>
              </a:rPr>
              <a:t>Milk, cheese and yoghurt</a:t>
            </a:r>
            <a:r>
              <a:rPr lang="en-GB" sz="800">
                <a:latin typeface="Times New Roman" charset="0"/>
              </a:rPr>
              <a:t> </a:t>
            </a:r>
            <a:br>
              <a:rPr lang="en-GB" sz="800">
                <a:latin typeface="Times New Roman" charset="0"/>
              </a:rPr>
            </a:br>
            <a:r>
              <a:rPr lang="en-GB" sz="800">
                <a:latin typeface="Times New Roman" charset="0"/>
              </a:rPr>
              <a:t>( 3 servings a day for children and adults and 5 for teenagers or for pregnant or breast-feeding mothers). </a:t>
            </a:r>
            <a:br>
              <a:rPr lang="en-GB" sz="800">
                <a:latin typeface="Times New Roman" charset="0"/>
              </a:rPr>
            </a:br>
            <a:r>
              <a:rPr lang="en-GB" sz="800">
                <a:latin typeface="Times New Roman" charset="0"/>
              </a:rPr>
              <a:t/>
            </a:r>
            <a:br>
              <a:rPr lang="en-GB" sz="800">
                <a:latin typeface="Times New Roman" charset="0"/>
              </a:rPr>
            </a:br>
            <a:r>
              <a:rPr lang="en-GB" sz="800">
                <a:latin typeface="Times New Roman" charset="0"/>
              </a:rPr>
              <a:t>These foods are good sources of calcium and vitamin D for strong bones and protein, the building block for all parts of the body. If you are overweight or have high cholesterol, choose low-fat varieties (they have the same amount of calcium as full fat varieties). </a:t>
            </a:r>
            <a:endParaRPr lang="en-GB" sz="800" b="1">
              <a:latin typeface="Times New Roman" charset="0"/>
            </a:endParaRPr>
          </a:p>
          <a:p>
            <a:pPr eaLnBrk="1" hangingPunct="1">
              <a:lnSpc>
                <a:spcPct val="80000"/>
              </a:lnSpc>
            </a:pPr>
            <a:r>
              <a:rPr lang="en-GB" sz="800" b="1">
                <a:latin typeface="Times New Roman" charset="0"/>
              </a:rPr>
              <a:t>Meat, poultry, fish and alternatives</a:t>
            </a:r>
            <a:r>
              <a:rPr lang="en-GB" sz="800">
                <a:latin typeface="Times New Roman" charset="0"/>
              </a:rPr>
              <a:t> </a:t>
            </a:r>
            <a:br>
              <a:rPr lang="en-GB" sz="800">
                <a:latin typeface="Times New Roman" charset="0"/>
              </a:rPr>
            </a:br>
            <a:r>
              <a:rPr lang="en-GB" sz="800">
                <a:latin typeface="Times New Roman" charset="0"/>
              </a:rPr>
              <a:t>(2 servings a day)These foods are a good source of protein and iron (for healthy blood) - red meat is the richest source of iron. Have oily fish such as sardines, mackerel, trout, herring or salmon at least twice a week. They help thin the blood and prevent clotting. </a:t>
            </a:r>
            <a:endParaRPr lang="en-GB" sz="800" b="1">
              <a:latin typeface="Times New Roman" charset="0"/>
            </a:endParaRPr>
          </a:p>
          <a:p>
            <a:pPr eaLnBrk="1" hangingPunct="1">
              <a:lnSpc>
                <a:spcPct val="80000"/>
              </a:lnSpc>
            </a:pPr>
            <a:endParaRPr lang="en-GB" sz="800" b="1">
              <a:latin typeface="Times New Roman" charset="0"/>
            </a:endParaRPr>
          </a:p>
          <a:p>
            <a:pPr eaLnBrk="1" hangingPunct="1">
              <a:lnSpc>
                <a:spcPct val="80000"/>
              </a:lnSpc>
            </a:pPr>
            <a:r>
              <a:rPr lang="en-GB" sz="800" b="1">
                <a:latin typeface="Times New Roman" charset="0"/>
              </a:rPr>
              <a:t>The top shelf of the Food Pyramid (very small amounts)</a:t>
            </a:r>
            <a:r>
              <a:rPr lang="en-GB" sz="800">
                <a:latin typeface="Times New Roman" charset="0"/>
              </a:rPr>
              <a:t> -</a:t>
            </a:r>
            <a:r>
              <a:rPr lang="en-GB" sz="800" b="1">
                <a:latin typeface="Times New Roman" charset="0"/>
              </a:rPr>
              <a:t>Crisps, savoury snacks, biscuits, cakes, sweets and chocolate</a:t>
            </a:r>
            <a:r>
              <a:rPr lang="en-GB" sz="800">
                <a:latin typeface="Times New Roman" charset="0"/>
              </a:rPr>
              <a:t> – </a:t>
            </a:r>
          </a:p>
          <a:p>
            <a:pPr eaLnBrk="1" hangingPunct="1">
              <a:lnSpc>
                <a:spcPct val="80000"/>
              </a:lnSpc>
            </a:pPr>
            <a:r>
              <a:rPr lang="en-GB" sz="800">
                <a:latin typeface="Times New Roman" charset="0"/>
              </a:rPr>
              <a:t>These foods are high in saturated fat. Too much saturated fat in the diet increases cholesterol levels. Many savoury snacks are also high in salt, which may cause high blood pressure. They should not replace meals but you can enjoy them as an occasional treat. </a:t>
            </a:r>
            <a:endParaRPr lang="en-GB" sz="800" b="1">
              <a:latin typeface="Times New Roman" charset="0"/>
            </a:endParaRPr>
          </a:p>
          <a:p>
            <a:pPr eaLnBrk="1" hangingPunct="1">
              <a:lnSpc>
                <a:spcPct val="80000"/>
              </a:lnSpc>
            </a:pPr>
            <a:endParaRPr lang="en-GB" sz="800">
              <a:latin typeface="Times New Roman" charset="0"/>
            </a:endParaRPr>
          </a:p>
          <a:p>
            <a:pPr eaLnBrk="1" hangingPunct="1">
              <a:lnSpc>
                <a:spcPct val="80000"/>
              </a:lnSpc>
              <a:buFontTx/>
              <a:buChar char="•"/>
            </a:pPr>
            <a:r>
              <a:rPr lang="en-GB" sz="800" b="1" i="1">
                <a:latin typeface="Times New Roman" charset="0"/>
              </a:rPr>
              <a:t>Does your diet add up?</a:t>
            </a:r>
            <a:r>
              <a:rPr lang="en-GB" sz="800">
                <a:latin typeface="Times New Roman" charset="0"/>
              </a:rPr>
              <a:t> </a:t>
            </a:r>
            <a:br>
              <a:rPr lang="en-GB" sz="800">
                <a:latin typeface="Times New Roman" charset="0"/>
              </a:rPr>
            </a:br>
            <a:r>
              <a:rPr lang="en-GB" sz="800" i="1">
                <a:latin typeface="Times New Roman" charset="0"/>
              </a:rPr>
              <a:t>Do the foods you eat every day add up to the Food Pyramid way? J</a:t>
            </a:r>
          </a:p>
          <a:p>
            <a:pPr eaLnBrk="1" hangingPunct="1">
              <a:lnSpc>
                <a:spcPct val="80000"/>
              </a:lnSpc>
            </a:pPr>
            <a:r>
              <a:rPr lang="en-GB" sz="800" i="1">
                <a:latin typeface="Times New Roman" charset="0"/>
              </a:rPr>
              <a:t>Get the class to  write down everything you had to eat or drink yesterday as homework. Then add up the number of servings for each shelf and compare them with the plate servings on the Pyramid. How did you do? What changes could you make? </a:t>
            </a:r>
          </a:p>
          <a:p>
            <a:pPr eaLnBrk="1" hangingPunct="1">
              <a:lnSpc>
                <a:spcPct val="80000"/>
              </a:lnSpc>
            </a:pPr>
            <a:endParaRPr lang="en-GB" sz="800" i="1">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fontScale="85000" lnSpcReduction="20000"/>
          </a:bodyPr>
          <a:lstStyle/>
          <a:p>
            <a:pPr eaLnBrk="1" hangingPunct="1">
              <a:lnSpc>
                <a:spcPct val="80000"/>
              </a:lnSpc>
              <a:defRPr/>
            </a:pPr>
            <a:r>
              <a:rPr lang="en-GB" b="1" dirty="0" smtClean="0">
                <a:latin typeface="Times New Roman" charset="0"/>
              </a:rPr>
              <a:t>Bottom shelf</a:t>
            </a:r>
            <a:r>
              <a:rPr lang="en-GB" dirty="0" smtClean="0">
                <a:latin typeface="Times New Roman" charset="0"/>
              </a:rPr>
              <a:t> </a:t>
            </a:r>
            <a:br>
              <a:rPr lang="en-GB" dirty="0" smtClean="0">
                <a:latin typeface="Times New Roman" charset="0"/>
              </a:rPr>
            </a:br>
            <a:r>
              <a:rPr lang="en-GB" dirty="0" smtClean="0">
                <a:latin typeface="Times New Roman" charset="0"/>
              </a:rPr>
              <a:t>Breads, cereals, potatoes, pasta and rice (6 or more servings a day) </a:t>
            </a:r>
          </a:p>
          <a:p>
            <a:pPr eaLnBrk="1" hangingPunct="1">
              <a:lnSpc>
                <a:spcPct val="80000"/>
              </a:lnSpc>
              <a:defRPr/>
            </a:pPr>
            <a:r>
              <a:rPr lang="en-GB" dirty="0" smtClean="0">
                <a:latin typeface="Times New Roman" charset="0"/>
              </a:rPr>
              <a:t>These foods are high in energy, but low in fat. It's what you put on bread or the sauce you use with pasta or rice that makes them high in fat. Choose wholegrain and wholemeal varieties of bread, rolls and breakfast cereals. Try leaving the skin on potatoes. </a:t>
            </a:r>
            <a:endParaRPr lang="en-GB" b="1" dirty="0" smtClean="0">
              <a:latin typeface="Times New Roman" charset="0"/>
            </a:endParaRPr>
          </a:p>
          <a:p>
            <a:pPr eaLnBrk="1" hangingPunct="1">
              <a:lnSpc>
                <a:spcPct val="80000"/>
              </a:lnSpc>
              <a:defRPr/>
            </a:pPr>
            <a:endParaRPr lang="en-GB" b="1" dirty="0" smtClean="0">
              <a:latin typeface="Times New Roman" charset="0"/>
            </a:endParaRPr>
          </a:p>
          <a:p>
            <a:pPr eaLnBrk="1" hangingPunct="1">
              <a:lnSpc>
                <a:spcPct val="80000"/>
              </a:lnSpc>
              <a:defRPr/>
            </a:pPr>
            <a:r>
              <a:rPr lang="en-GB" b="1" dirty="0" smtClean="0">
                <a:latin typeface="Times New Roman" charset="0"/>
              </a:rPr>
              <a:t>Fruit and vegetables </a:t>
            </a:r>
            <a:br>
              <a:rPr lang="en-GB" b="1" dirty="0" smtClean="0">
                <a:latin typeface="Times New Roman" charset="0"/>
              </a:rPr>
            </a:br>
            <a:r>
              <a:rPr lang="en-GB" dirty="0" smtClean="0">
                <a:latin typeface="Times New Roman" charset="0"/>
              </a:rPr>
              <a:t>(4 or more servings a day) </a:t>
            </a:r>
            <a:br>
              <a:rPr lang="en-GB" dirty="0" smtClean="0">
                <a:latin typeface="Times New Roman" charset="0"/>
              </a:rPr>
            </a:br>
            <a:r>
              <a:rPr lang="en-GB" dirty="0" smtClean="0">
                <a:latin typeface="Times New Roman" charset="0"/>
              </a:rPr>
              <a:t>Fruit and vegetables are almost fat-free, packed with vitamins, minerals and fibre. Overcooking vegetables destroys vitamins. Try steaming, microwaving or boiling vegetables in a little water with the saucepan lid on. Frozen vegetables are just as good as fresh. Try the many ways of enjoying fruit - fresh, dried, stewed, tinned in its own juice or as fruit-juice. </a:t>
            </a:r>
            <a:endParaRPr lang="en-GB" b="1" dirty="0" smtClean="0">
              <a:latin typeface="Times New Roman" charset="0"/>
            </a:endParaRPr>
          </a:p>
          <a:p>
            <a:pPr eaLnBrk="1" hangingPunct="1">
              <a:lnSpc>
                <a:spcPct val="80000"/>
              </a:lnSpc>
              <a:defRPr/>
            </a:pPr>
            <a:endParaRPr lang="en-GB" b="1" dirty="0" smtClean="0">
              <a:latin typeface="Times New Roman" charset="0"/>
            </a:endParaRPr>
          </a:p>
          <a:p>
            <a:pPr eaLnBrk="1" hangingPunct="1">
              <a:lnSpc>
                <a:spcPct val="80000"/>
              </a:lnSpc>
              <a:defRPr/>
            </a:pPr>
            <a:r>
              <a:rPr lang="en-GB" b="1" dirty="0" smtClean="0">
                <a:latin typeface="Times New Roman" charset="0"/>
              </a:rPr>
              <a:t>Milk, cheese and yoghurt</a:t>
            </a:r>
            <a:r>
              <a:rPr lang="en-GB" dirty="0" smtClean="0">
                <a:latin typeface="Times New Roman" charset="0"/>
              </a:rPr>
              <a:t> </a:t>
            </a:r>
            <a:br>
              <a:rPr lang="en-GB" dirty="0" smtClean="0">
                <a:latin typeface="Times New Roman" charset="0"/>
              </a:rPr>
            </a:br>
            <a:r>
              <a:rPr lang="en-GB" dirty="0" smtClean="0">
                <a:latin typeface="Times New Roman" charset="0"/>
              </a:rPr>
              <a:t>( 3 servings a day for children and adults and 5 for teenagers or for pregnant or breast-feeding mothers). </a:t>
            </a:r>
            <a:br>
              <a:rPr lang="en-GB" dirty="0" smtClean="0">
                <a:latin typeface="Times New Roman" charset="0"/>
              </a:rPr>
            </a:br>
            <a:r>
              <a:rPr lang="en-GB" dirty="0" smtClean="0">
                <a:latin typeface="Times New Roman" charset="0"/>
              </a:rPr>
              <a:t/>
            </a:r>
            <a:br>
              <a:rPr lang="en-GB" dirty="0" smtClean="0">
                <a:latin typeface="Times New Roman" charset="0"/>
              </a:rPr>
            </a:br>
            <a:r>
              <a:rPr lang="en-GB" dirty="0" smtClean="0">
                <a:latin typeface="Times New Roman" charset="0"/>
              </a:rPr>
              <a:t>These foods are good sources of calcium and vitamin D for strong bones and protein, the building block for all parts of the body. If you are overweight or have high cholesterol, choose low-fat varieties (they have the same amount of calcium as full fat varieties). </a:t>
            </a:r>
            <a:endParaRPr lang="en-GB" b="1" dirty="0" smtClean="0">
              <a:latin typeface="Times New Roman" charset="0"/>
            </a:endParaRPr>
          </a:p>
          <a:p>
            <a:pPr eaLnBrk="1" hangingPunct="1">
              <a:lnSpc>
                <a:spcPct val="80000"/>
              </a:lnSpc>
              <a:defRPr/>
            </a:pPr>
            <a:r>
              <a:rPr lang="en-GB" b="1" dirty="0" smtClean="0">
                <a:latin typeface="Times New Roman" charset="0"/>
              </a:rPr>
              <a:t>Meat, poultry, fish and alternatives</a:t>
            </a:r>
            <a:r>
              <a:rPr lang="en-GB" dirty="0" smtClean="0">
                <a:latin typeface="Times New Roman" charset="0"/>
              </a:rPr>
              <a:t> </a:t>
            </a:r>
            <a:br>
              <a:rPr lang="en-GB" dirty="0" smtClean="0">
                <a:latin typeface="Times New Roman" charset="0"/>
              </a:rPr>
            </a:br>
            <a:r>
              <a:rPr lang="en-GB" dirty="0" smtClean="0">
                <a:latin typeface="Times New Roman" charset="0"/>
              </a:rPr>
              <a:t>(2 servings a day)These foods are a good source of protein and iron (for healthy blood) - red meat is the richest source of iron. Have oily fish such as sardines, mackerel, trout, herring or salmon at least twice a week. They help thin the blood and prevent clotting. </a:t>
            </a:r>
            <a:endParaRPr lang="en-GB" b="1" dirty="0" smtClean="0">
              <a:latin typeface="Times New Roman" charset="0"/>
            </a:endParaRPr>
          </a:p>
          <a:p>
            <a:pPr eaLnBrk="1" hangingPunct="1">
              <a:lnSpc>
                <a:spcPct val="80000"/>
              </a:lnSpc>
              <a:defRPr/>
            </a:pPr>
            <a:endParaRPr lang="en-GB" b="1" dirty="0" smtClean="0">
              <a:latin typeface="Times New Roman" charset="0"/>
            </a:endParaRPr>
          </a:p>
          <a:p>
            <a:pPr eaLnBrk="1" hangingPunct="1">
              <a:lnSpc>
                <a:spcPct val="80000"/>
              </a:lnSpc>
              <a:defRPr/>
            </a:pPr>
            <a:r>
              <a:rPr lang="en-GB" b="1" dirty="0" smtClean="0">
                <a:latin typeface="Times New Roman" charset="0"/>
              </a:rPr>
              <a:t>The top shelf of the Food Pyramid (very small amounts)</a:t>
            </a:r>
            <a:r>
              <a:rPr lang="en-GB" dirty="0" smtClean="0">
                <a:latin typeface="Times New Roman" charset="0"/>
              </a:rPr>
              <a:t> -</a:t>
            </a:r>
            <a:r>
              <a:rPr lang="en-GB" b="1" dirty="0" smtClean="0">
                <a:latin typeface="Times New Roman" charset="0"/>
              </a:rPr>
              <a:t>Crisps, savoury snacks, biscuits, cakes, sweets and chocolate</a:t>
            </a:r>
            <a:r>
              <a:rPr lang="en-GB" dirty="0" smtClean="0">
                <a:latin typeface="Times New Roman" charset="0"/>
              </a:rPr>
              <a:t> – </a:t>
            </a:r>
          </a:p>
          <a:p>
            <a:pPr eaLnBrk="1" hangingPunct="1">
              <a:lnSpc>
                <a:spcPct val="80000"/>
              </a:lnSpc>
              <a:defRPr/>
            </a:pPr>
            <a:r>
              <a:rPr lang="en-GB" dirty="0" smtClean="0">
                <a:latin typeface="Times New Roman" charset="0"/>
              </a:rPr>
              <a:t>These foods are high in saturated fat. Too much saturated fat in the diet increases cholesterol levels. Many savoury snacks are also high in salt, which may cause high blood pressure. They should not replace meals but you can enjoy them as an occasional treat. </a:t>
            </a:r>
            <a:endParaRPr lang="en-GB" b="1" dirty="0" smtClean="0">
              <a:latin typeface="Times New Roman" charset="0"/>
            </a:endParaRPr>
          </a:p>
          <a:p>
            <a:pPr eaLnBrk="1" hangingPunct="1">
              <a:lnSpc>
                <a:spcPct val="80000"/>
              </a:lnSpc>
              <a:defRPr/>
            </a:pPr>
            <a:endParaRPr lang="en-GB" dirty="0" smtClean="0">
              <a:latin typeface="Times New Roman" charset="0"/>
            </a:endParaRPr>
          </a:p>
          <a:p>
            <a:pPr eaLnBrk="1" hangingPunct="1">
              <a:lnSpc>
                <a:spcPct val="80000"/>
              </a:lnSpc>
              <a:buFontTx/>
              <a:buChar char="•"/>
              <a:defRPr/>
            </a:pPr>
            <a:r>
              <a:rPr lang="en-GB" b="1" i="1" dirty="0" smtClean="0">
                <a:latin typeface="Times New Roman" charset="0"/>
              </a:rPr>
              <a:t>Does your diet add up?</a:t>
            </a:r>
            <a:r>
              <a:rPr lang="en-GB" dirty="0" smtClean="0">
                <a:latin typeface="Times New Roman" charset="0"/>
              </a:rPr>
              <a:t> </a:t>
            </a:r>
            <a:br>
              <a:rPr lang="en-GB" dirty="0" smtClean="0">
                <a:latin typeface="Times New Roman" charset="0"/>
              </a:rPr>
            </a:br>
            <a:r>
              <a:rPr lang="en-GB" i="1" dirty="0" smtClean="0">
                <a:latin typeface="Times New Roman" charset="0"/>
              </a:rPr>
              <a:t>Do the foods you eat every day add up to the Food Pyramid way? J</a:t>
            </a:r>
          </a:p>
          <a:p>
            <a:pPr eaLnBrk="1" hangingPunct="1">
              <a:lnSpc>
                <a:spcPct val="80000"/>
              </a:lnSpc>
              <a:defRPr/>
            </a:pPr>
            <a:r>
              <a:rPr lang="en-GB" i="1" dirty="0" smtClean="0">
                <a:latin typeface="Times New Roman" charset="0"/>
              </a:rPr>
              <a:t>Get the class to  write down everything you had to eat or drink yesterday as homework. Then add up the number of servings for each shelf and compare them with the plate servings on the Pyramid. How did you do? What changes could you make? </a:t>
            </a:r>
          </a:p>
          <a:p>
            <a:pPr>
              <a:defRPr/>
            </a:pPr>
            <a:endParaRPr lang="en-US" dirty="0"/>
          </a:p>
        </p:txBody>
      </p:sp>
      <p:sp>
        <p:nvSpPr>
          <p:cNvPr id="4" name="Slide Number Placeholder 3"/>
          <p:cNvSpPr>
            <a:spLocks noGrp="1"/>
          </p:cNvSpPr>
          <p:nvPr>
            <p:ph type="sldNum" sz="quarter" idx="5"/>
          </p:nvPr>
        </p:nvSpPr>
        <p:spPr/>
        <p:txBody>
          <a:bodyPr/>
          <a:lstStyle/>
          <a:p>
            <a:pPr>
              <a:defRPr/>
            </a:pPr>
            <a:fld id="{30C47BCC-3D53-BC4B-AC31-BEB94EAD9C6C}" type="slidenum">
              <a:rPr lang="en-IE" smtClean="0"/>
              <a:pPr>
                <a:defRPr/>
              </a:pPr>
              <a:t>49</a:t>
            </a:fld>
            <a:endParaRPr lang="en-I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32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32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32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3200">
                <a:solidFill>
                  <a:schemeClr val="tx1"/>
                </a:solidFill>
                <a:latin typeface="Arial" charset="0"/>
                <a:ea typeface="ＭＳ Ｐゴシック" charset="0"/>
              </a:defRPr>
            </a:lvl9pPr>
          </a:lstStyle>
          <a:p>
            <a:pPr eaLnBrk="1" hangingPunct="1">
              <a:defRPr/>
            </a:pPr>
            <a:fld id="{1668DE93-425F-0240-AE63-48C9D09B0617}" type="slidenum">
              <a:rPr lang="en-GB" sz="1200" smtClean="0">
                <a:latin typeface="Times New Roman" charset="0"/>
              </a:rPr>
              <a:pPr eaLnBrk="1" hangingPunct="1">
                <a:defRPr/>
              </a:pPr>
              <a:t>50</a:t>
            </a:fld>
            <a:endParaRPr lang="en-GB" sz="1200" smtClean="0">
              <a:latin typeface="Times New Roman" charset="0"/>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b="1">
              <a:latin typeface="Times New Roman" charset="0"/>
            </a:endParaRPr>
          </a:p>
          <a:p>
            <a:pPr eaLnBrk="1" hangingPunct="1"/>
            <a:r>
              <a:rPr lang="en-GB" b="1">
                <a:latin typeface="Times New Roman" charset="0"/>
              </a:rPr>
              <a:t>Benefits of a balanced diet</a:t>
            </a:r>
          </a:p>
          <a:p>
            <a:pPr eaLnBrk="1" hangingPunct="1">
              <a:buFontTx/>
              <a:buChar char="•"/>
            </a:pPr>
            <a:r>
              <a:rPr lang="en-GB">
                <a:latin typeface="Times New Roman" charset="0"/>
              </a:rPr>
              <a:t>Can the class think of any more?</a:t>
            </a:r>
          </a:p>
          <a:p>
            <a:pPr eaLnBrk="1" hangingPunct="1"/>
            <a:endParaRPr lang="en-GB" b="1">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32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32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32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3200">
                <a:solidFill>
                  <a:schemeClr val="tx1"/>
                </a:solidFill>
                <a:latin typeface="Arial" charset="0"/>
                <a:ea typeface="ＭＳ Ｐゴシック" charset="0"/>
              </a:defRPr>
            </a:lvl9pPr>
          </a:lstStyle>
          <a:p>
            <a:pPr eaLnBrk="1" hangingPunct="1">
              <a:defRPr/>
            </a:pPr>
            <a:fld id="{41A399B1-9D74-C64C-9346-E5A080CCB59C}" type="slidenum">
              <a:rPr lang="en-GB" sz="1200" smtClean="0">
                <a:latin typeface="Times New Roman" charset="0"/>
              </a:rPr>
              <a:pPr eaLnBrk="1" hangingPunct="1">
                <a:defRPr/>
              </a:pPr>
              <a:t>51</a:t>
            </a:fld>
            <a:endParaRPr lang="en-GB" sz="1200" smtClean="0">
              <a:latin typeface="Times New Roman" charset="0"/>
            </a:endParaRPr>
          </a:p>
        </p:txBody>
      </p:sp>
      <p:sp>
        <p:nvSpPr>
          <p:cNvPr id="45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GB">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32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32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32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3200">
                <a:solidFill>
                  <a:schemeClr val="tx1"/>
                </a:solidFill>
                <a:latin typeface="Arial" charset="0"/>
                <a:ea typeface="ＭＳ Ｐゴシック" charset="0"/>
              </a:defRPr>
            </a:lvl9pPr>
          </a:lstStyle>
          <a:p>
            <a:pPr eaLnBrk="1" hangingPunct="1">
              <a:defRPr/>
            </a:pPr>
            <a:fld id="{8F7DDDE7-EF12-674F-9BDF-11BE0DE9E00F}" type="slidenum">
              <a:rPr lang="en-GB" sz="1200" smtClean="0">
                <a:latin typeface="Times New Roman" charset="0"/>
              </a:rPr>
              <a:pPr eaLnBrk="1" hangingPunct="1">
                <a:defRPr/>
              </a:pPr>
              <a:t>72</a:t>
            </a:fld>
            <a:endParaRPr lang="en-GB" sz="1200" smtClean="0">
              <a:latin typeface="Times New Roman" charset="0"/>
            </a:endParaRPr>
          </a:p>
        </p:txBody>
      </p:sp>
      <p:sp>
        <p:nvSpPr>
          <p:cNvPr id="829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b="1">
              <a:latin typeface="Times New Roman" charset="0"/>
            </a:endParaRPr>
          </a:p>
          <a:p>
            <a:pPr eaLnBrk="1" hangingPunct="1">
              <a:buFontTx/>
              <a:buChar char="•"/>
            </a:pPr>
            <a:r>
              <a:rPr lang="en-GB">
                <a:latin typeface="Times New Roman" charset="0"/>
              </a:rPr>
              <a:t>It is very important that we can all read food labels and understand them</a:t>
            </a:r>
          </a:p>
          <a:p>
            <a:pPr eaLnBrk="1" hangingPunct="1">
              <a:buFontTx/>
              <a:buChar char="•"/>
            </a:pPr>
            <a:r>
              <a:rPr lang="en-GB">
                <a:latin typeface="Times New Roman" charset="0"/>
              </a:rPr>
              <a:t>They tell you exactly what you are eating!</a:t>
            </a:r>
          </a:p>
          <a:p>
            <a:pPr eaLnBrk="1" hangingPunct="1">
              <a:buFontTx/>
              <a:buChar char="•"/>
            </a:pPr>
            <a:r>
              <a:rPr lang="en-GB">
                <a:latin typeface="Times New Roman" charset="0"/>
              </a:rPr>
              <a:t>Does anyone in the class read food labels? Start collecting some and we will discuss them in class</a:t>
            </a:r>
          </a:p>
          <a:p>
            <a:pPr eaLnBrk="1" hangingPunct="1"/>
            <a:endParaRPr lang="en-GB">
              <a:latin typeface="Times New Roman" charset="0"/>
            </a:endParaRPr>
          </a:p>
          <a:p>
            <a:pPr eaLnBrk="1" hangingPunct="1"/>
            <a:endParaRPr lang="en-GB">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32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32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32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3200">
                <a:solidFill>
                  <a:schemeClr val="tx1"/>
                </a:solidFill>
                <a:latin typeface="Arial" charset="0"/>
                <a:ea typeface="ＭＳ Ｐゴシック" charset="0"/>
              </a:defRPr>
            </a:lvl9pPr>
          </a:lstStyle>
          <a:p>
            <a:pPr eaLnBrk="1" hangingPunct="1">
              <a:defRPr/>
            </a:pPr>
            <a:fld id="{56244478-5606-DC44-94AE-EADAEAAAACFE}" type="slidenum">
              <a:rPr lang="en-GB" sz="1200" smtClean="0">
                <a:latin typeface="Times New Roman" charset="0"/>
              </a:rPr>
              <a:pPr eaLnBrk="1" hangingPunct="1">
                <a:defRPr/>
              </a:pPr>
              <a:t>73</a:t>
            </a:fld>
            <a:endParaRPr lang="en-GB" sz="1200" smtClean="0">
              <a:latin typeface="Times New Roman" charset="0"/>
            </a:endParaRPr>
          </a:p>
        </p:txBody>
      </p:sp>
      <p:sp>
        <p:nvSpPr>
          <p:cNvPr id="849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endParaRPr lang="en-GB" sz="1000">
              <a:latin typeface="Times New Roman" charset="0"/>
            </a:endParaRPr>
          </a:p>
          <a:p>
            <a:pPr marL="228600" indent="-228600" eaLnBrk="1" hangingPunct="1">
              <a:buFontTx/>
              <a:buChar char="•"/>
            </a:pPr>
            <a:r>
              <a:rPr lang="en-GB" sz="1000">
                <a:latin typeface="Times New Roman" charset="0"/>
              </a:rPr>
              <a:t>The nutritional information is where you find what</a:t>
            </a:r>
            <a:r>
              <a:rPr lang="ja-JP" altLang="en-GB" sz="1000">
                <a:latin typeface="Times New Roman" charset="0"/>
              </a:rPr>
              <a:t>’</a:t>
            </a:r>
            <a:r>
              <a:rPr lang="en-GB" altLang="ja-JP" sz="1000">
                <a:latin typeface="Times New Roman" charset="0"/>
              </a:rPr>
              <a:t>s in your food</a:t>
            </a:r>
          </a:p>
          <a:p>
            <a:pPr marL="228600" indent="-228600" eaLnBrk="1" hangingPunct="1">
              <a:buFontTx/>
              <a:buChar char="•"/>
            </a:pPr>
            <a:r>
              <a:rPr lang="en-GB" sz="1000">
                <a:latin typeface="Times New Roman" charset="0"/>
              </a:rPr>
              <a:t>Some notes below:</a:t>
            </a:r>
          </a:p>
          <a:p>
            <a:pPr marL="228600" indent="-228600" eaLnBrk="1" hangingPunct="1">
              <a:buFontTx/>
              <a:buChar char="•"/>
            </a:pPr>
            <a:endParaRPr lang="en-GB" sz="1000">
              <a:latin typeface="Times New Roman" charset="0"/>
            </a:endParaRPr>
          </a:p>
          <a:p>
            <a:pPr marL="228600" indent="-228600" eaLnBrk="1" hangingPunct="1">
              <a:buFontTx/>
              <a:buAutoNum type="arabicPeriod"/>
            </a:pPr>
            <a:r>
              <a:rPr lang="en-GB" sz="1000">
                <a:latin typeface="Times New Roman" charset="0"/>
              </a:rPr>
              <a:t>It is not obligatory unless a company makes a health claim.</a:t>
            </a:r>
          </a:p>
          <a:p>
            <a:pPr marL="228600" indent="-228600" eaLnBrk="1" hangingPunct="1"/>
            <a:r>
              <a:rPr lang="en-GB" sz="1000" i="1">
                <a:latin typeface="Times New Roman" charset="0"/>
              </a:rPr>
              <a:t>http://www.indi.ie/assets/81/AA381A38-D17C-188B-6431C488B6AB8EB7_document/food_label_factsheet.pdf</a:t>
            </a:r>
          </a:p>
          <a:p>
            <a:pPr marL="228600" indent="-228600" eaLnBrk="1" hangingPunct="1"/>
            <a:r>
              <a:rPr lang="en-GB" sz="1000">
                <a:latin typeface="Times New Roman" charset="0"/>
              </a:rPr>
              <a:t>2.</a:t>
            </a:r>
            <a:r>
              <a:rPr lang="en-GB" sz="1000" b="1" i="1">
                <a:latin typeface="Times New Roman" charset="0"/>
              </a:rPr>
              <a:t> </a:t>
            </a:r>
            <a:r>
              <a:rPr lang="en-GB" sz="1000" b="1">
                <a:latin typeface="Times New Roman" charset="0"/>
              </a:rPr>
              <a:t>Fats</a:t>
            </a:r>
            <a:r>
              <a:rPr lang="en-GB" sz="1000">
                <a:latin typeface="Times New Roman" charset="0"/>
              </a:rPr>
              <a:t> :saturated &amp; unsaturated</a:t>
            </a:r>
          </a:p>
          <a:p>
            <a:pPr marL="228600" indent="-228600" eaLnBrk="1" hangingPunct="1"/>
            <a:r>
              <a:rPr lang="en-GB" sz="1000">
                <a:latin typeface="Times New Roman" charset="0"/>
              </a:rPr>
              <a:t>3. </a:t>
            </a:r>
            <a:r>
              <a:rPr lang="en-GB" sz="1000" b="1">
                <a:latin typeface="Times New Roman" charset="0"/>
              </a:rPr>
              <a:t>Carbohydrate</a:t>
            </a:r>
            <a:r>
              <a:rPr lang="en-GB" sz="1000">
                <a:latin typeface="Times New Roman" charset="0"/>
              </a:rPr>
              <a:t>:</a:t>
            </a:r>
            <a:r>
              <a:rPr lang="ja-JP" altLang="en-GB" sz="1000">
                <a:latin typeface="Times New Roman" charset="0"/>
              </a:rPr>
              <a:t>‘</a:t>
            </a:r>
            <a:r>
              <a:rPr lang="en-GB" altLang="ja-JP" sz="1000">
                <a:latin typeface="Times New Roman" charset="0"/>
              </a:rPr>
              <a:t>Of which sugars</a:t>
            </a:r>
            <a:r>
              <a:rPr lang="ja-JP" altLang="en-GB" sz="1000">
                <a:latin typeface="Times New Roman" charset="0"/>
              </a:rPr>
              <a:t>’</a:t>
            </a:r>
            <a:r>
              <a:rPr lang="en-GB" altLang="ja-JP" sz="1000">
                <a:latin typeface="Times New Roman" charset="0"/>
              </a:rPr>
              <a:t> indicates the amount of refined carbohydrate compared to complex carbohydrate – this should be less than 10g.</a:t>
            </a:r>
          </a:p>
          <a:p>
            <a:pPr marL="228600" indent="-228600" eaLnBrk="1" hangingPunct="1"/>
            <a:r>
              <a:rPr lang="en-GB" sz="1000">
                <a:latin typeface="Times New Roman" charset="0"/>
              </a:rPr>
              <a:t>4. Contrary to popular belief, E numbers are additives that have passed EU safety tests.</a:t>
            </a:r>
          </a:p>
          <a:p>
            <a:pPr marL="228600" indent="-228600" eaLnBrk="1" hangingPunct="1"/>
            <a:r>
              <a:rPr lang="en-GB" sz="1000">
                <a:latin typeface="Times New Roman" charset="0"/>
              </a:rPr>
              <a:t>5. </a:t>
            </a:r>
            <a:r>
              <a:rPr lang="en-GB" sz="1000" b="1">
                <a:latin typeface="Times New Roman" charset="0"/>
              </a:rPr>
              <a:t>Low Fat / 95 % Fat Free </a:t>
            </a:r>
            <a:r>
              <a:rPr lang="en-GB" sz="1000">
                <a:latin typeface="Times New Roman" charset="0"/>
              </a:rPr>
              <a:t>= Less than 5g fat in 100g</a:t>
            </a:r>
          </a:p>
          <a:p>
            <a:pPr marL="228600" indent="-228600" eaLnBrk="1" hangingPunct="1"/>
            <a:r>
              <a:rPr lang="en-GB" sz="1000" b="1">
                <a:latin typeface="Times New Roman" charset="0"/>
              </a:rPr>
              <a:t>Virtually Fat Free = </a:t>
            </a:r>
            <a:r>
              <a:rPr lang="en-GB" sz="1000">
                <a:latin typeface="Times New Roman" charset="0"/>
              </a:rPr>
              <a:t>Less than 0.3g fat in 100g</a:t>
            </a:r>
          </a:p>
          <a:p>
            <a:pPr marL="228600" indent="-228600" eaLnBrk="1" hangingPunct="1"/>
            <a:r>
              <a:rPr lang="en-GB" sz="1000" b="1">
                <a:latin typeface="Times New Roman" charset="0"/>
              </a:rPr>
              <a:t>Low Sugar </a:t>
            </a:r>
            <a:r>
              <a:rPr lang="en-GB" sz="1000">
                <a:latin typeface="Times New Roman" charset="0"/>
              </a:rPr>
              <a:t>= Less than 5g sugar in 100g</a:t>
            </a:r>
          </a:p>
          <a:p>
            <a:pPr marL="228600" indent="-228600" eaLnBrk="1" hangingPunct="1"/>
            <a:r>
              <a:rPr lang="en-GB" sz="1000" b="1">
                <a:latin typeface="Times New Roman" charset="0"/>
              </a:rPr>
              <a:t>Reduced Sodium (salt) </a:t>
            </a:r>
            <a:r>
              <a:rPr lang="en-GB" sz="1000">
                <a:latin typeface="Times New Roman" charset="0"/>
              </a:rPr>
              <a:t>= At least 25% less sodium (salt) than standard product</a:t>
            </a:r>
          </a:p>
          <a:p>
            <a:pPr marL="228600" indent="-228600" eaLnBrk="1" hangingPunct="1"/>
            <a:r>
              <a:rPr lang="en-GB" sz="1000">
                <a:latin typeface="Times New Roman" charset="0"/>
              </a:rPr>
              <a:t>The terms </a:t>
            </a:r>
            <a:r>
              <a:rPr lang="ja-JP" altLang="en-GB" sz="1000">
                <a:latin typeface="Times New Roman" charset="0"/>
              </a:rPr>
              <a:t>‘</a:t>
            </a:r>
            <a:r>
              <a:rPr lang="en-GB" altLang="ja-JP" sz="1000">
                <a:latin typeface="Times New Roman" charset="0"/>
              </a:rPr>
              <a:t>light</a:t>
            </a:r>
            <a:r>
              <a:rPr lang="ja-JP" altLang="en-GB" sz="1000">
                <a:latin typeface="Times New Roman" charset="0"/>
              </a:rPr>
              <a:t>’</a:t>
            </a:r>
            <a:r>
              <a:rPr lang="en-GB" altLang="ja-JP" sz="1000">
                <a:latin typeface="Times New Roman" charset="0"/>
              </a:rPr>
              <a:t> and </a:t>
            </a:r>
            <a:r>
              <a:rPr lang="ja-JP" altLang="en-GB" sz="1000">
                <a:latin typeface="Times New Roman" charset="0"/>
              </a:rPr>
              <a:t>‘</a:t>
            </a:r>
            <a:r>
              <a:rPr lang="en-GB" altLang="ja-JP" sz="1000">
                <a:latin typeface="Times New Roman" charset="0"/>
              </a:rPr>
              <a:t>lite</a:t>
            </a:r>
            <a:r>
              <a:rPr lang="ja-JP" altLang="en-GB" sz="1000">
                <a:latin typeface="Times New Roman" charset="0"/>
              </a:rPr>
              <a:t>’</a:t>
            </a:r>
            <a:r>
              <a:rPr lang="en-GB" altLang="ja-JP" sz="1000">
                <a:latin typeface="Times New Roman" charset="0"/>
              </a:rPr>
              <a:t> don</a:t>
            </a:r>
            <a:r>
              <a:rPr lang="ja-JP" altLang="en-GB" sz="1000">
                <a:latin typeface="Times New Roman" charset="0"/>
              </a:rPr>
              <a:t>’</a:t>
            </a:r>
            <a:r>
              <a:rPr lang="en-GB" altLang="ja-JP" sz="1000">
                <a:latin typeface="Times New Roman" charset="0"/>
              </a:rPr>
              <a:t>t mean anything in relation to food and can be used by anyone</a:t>
            </a:r>
          </a:p>
          <a:p>
            <a:pPr marL="228600" indent="-228600" eaLnBrk="1" hangingPunct="1"/>
            <a:r>
              <a:rPr lang="en-GB" sz="1000">
                <a:latin typeface="Times New Roman" charset="0"/>
              </a:rPr>
              <a:t>on any product.</a:t>
            </a:r>
          </a:p>
          <a:p>
            <a:pPr marL="228600" indent="-228600" eaLnBrk="1" hangingPunct="1"/>
            <a:endParaRPr lang="en-GB" sz="1000">
              <a:latin typeface="Times New Roman" charset="0"/>
            </a:endParaRPr>
          </a:p>
          <a:p>
            <a:pPr marL="228600" indent="-228600" eaLnBrk="1" hangingPunct="1"/>
            <a:endParaRPr lang="en-GB" sz="1000">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32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32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32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3200">
                <a:solidFill>
                  <a:schemeClr val="tx1"/>
                </a:solidFill>
                <a:latin typeface="Arial" charset="0"/>
                <a:ea typeface="ＭＳ Ｐゴシック" charset="0"/>
              </a:defRPr>
            </a:lvl9pPr>
          </a:lstStyle>
          <a:p>
            <a:pPr eaLnBrk="1" hangingPunct="1">
              <a:defRPr/>
            </a:pPr>
            <a:fld id="{C82A40CA-F732-B44C-A31D-82CD228FF523}" type="slidenum">
              <a:rPr lang="en-GB" sz="1200" smtClean="0">
                <a:latin typeface="Times New Roman" charset="0"/>
              </a:rPr>
              <a:pPr eaLnBrk="1" hangingPunct="1">
                <a:defRPr/>
              </a:pPr>
              <a:t>74</a:t>
            </a:fld>
            <a:endParaRPr lang="en-GB" sz="1200" smtClean="0">
              <a:latin typeface="Times New Roman" charset="0"/>
            </a:endParaRPr>
          </a:p>
        </p:txBody>
      </p:sp>
      <p:sp>
        <p:nvSpPr>
          <p:cNvPr id="870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atin typeface="Times New Roman" charset="0"/>
            </a:endParaRPr>
          </a:p>
          <a:p>
            <a:pPr eaLnBrk="1" hangingPunct="1"/>
            <a:r>
              <a:rPr lang="en-GB">
                <a:latin typeface="Times New Roman" charset="0"/>
              </a:rPr>
              <a:t>Using the above label:</a:t>
            </a:r>
          </a:p>
          <a:p>
            <a:pPr eaLnBrk="1" hangingPunct="1">
              <a:buFontTx/>
              <a:buChar char="•"/>
            </a:pPr>
            <a:r>
              <a:rPr lang="en-GB">
                <a:latin typeface="Times New Roman" charset="0"/>
              </a:rPr>
              <a:t>What is the classes overall impression of this food stuff?</a:t>
            </a:r>
          </a:p>
          <a:p>
            <a:pPr eaLnBrk="1" hangingPunct="1">
              <a:buFontTx/>
              <a:buChar char="•"/>
            </a:pPr>
            <a:r>
              <a:rPr lang="en-GB">
                <a:latin typeface="Times New Roman" charset="0"/>
              </a:rPr>
              <a:t>Name 3 good things that they can see about it</a:t>
            </a:r>
          </a:p>
          <a:p>
            <a:pPr eaLnBrk="1" hangingPunct="1">
              <a:buFontTx/>
              <a:buChar char="•"/>
            </a:pPr>
            <a:r>
              <a:rPr lang="en-GB">
                <a:latin typeface="Arial" charset="0"/>
              </a:rPr>
              <a:t>identify the food</a:t>
            </a:r>
            <a:r>
              <a:rPr lang="en-IE">
                <a:latin typeface="Arial" charset="0"/>
              </a:rPr>
              <a:t> </a:t>
            </a:r>
            <a:r>
              <a:rPr lang="en-GB">
                <a:latin typeface="Arial" charset="0"/>
              </a:rPr>
              <a:t>types on the label that form part of a</a:t>
            </a:r>
            <a:r>
              <a:rPr lang="en-IE">
                <a:latin typeface="Arial" charset="0"/>
              </a:rPr>
              <a:t> </a:t>
            </a:r>
            <a:r>
              <a:rPr lang="en-GB">
                <a:latin typeface="Arial" charset="0"/>
              </a:rPr>
              <a:t>balanced diet</a:t>
            </a:r>
          </a:p>
          <a:p>
            <a:pPr eaLnBrk="1" hangingPunct="1">
              <a:buFontTx/>
              <a:buChar char="•"/>
            </a:pPr>
            <a:r>
              <a:rPr lang="en-GB">
                <a:latin typeface="Arial" charset="0"/>
              </a:rPr>
              <a:t>Ask students to bring in their own food labels &amp; we will discuss them next class</a:t>
            </a:r>
          </a:p>
          <a:p>
            <a:pPr eaLnBrk="1" hangingPunct="1">
              <a:buFontTx/>
              <a:buChar char="•"/>
            </a:pPr>
            <a:r>
              <a:rPr lang="en-GB">
                <a:latin typeface="Times New Roman" charset="0"/>
              </a:rPr>
              <a:t>Do you calculate the correct calorie intake for the portion size you eat? </a:t>
            </a:r>
          </a:p>
          <a:p>
            <a:pPr lvl="1" eaLnBrk="1" hangingPunct="1">
              <a:buFontTx/>
              <a:buChar char="•"/>
            </a:pPr>
            <a:r>
              <a:rPr lang="en-GB">
                <a:latin typeface="Times New Roman" charset="0"/>
              </a:rPr>
              <a:t>Examine this nutrition panel. If you eat 200g, you take in 4 servings and 4 times the calories and other nutrients i.e. 16.2 g fat and 716 calories compared with 4.1g fat and 179 kcals. This can easily happen with snack food like crisps or nuts.</a:t>
            </a:r>
          </a:p>
          <a:p>
            <a:pPr eaLnBrk="1" hangingPunct="1"/>
            <a:endParaRPr lang="en-GB">
              <a:latin typeface="Times New Roman" charset="0"/>
            </a:endParaRPr>
          </a:p>
          <a:p>
            <a:pPr eaLnBrk="1" hangingPunct="1">
              <a:buFontTx/>
              <a:buChar char="•"/>
            </a:pPr>
            <a:r>
              <a:rPr lang="en-GB">
                <a:latin typeface="Times New Roman" charset="0"/>
              </a:rPr>
              <a:t>Examine labels from class</a:t>
            </a:r>
          </a:p>
          <a:p>
            <a:pPr eaLnBrk="1" hangingPunct="1"/>
            <a:endParaRPr lang="en-GB">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psychcentral.com</a:t>
            </a:r>
            <a:r>
              <a:rPr lang="en-US" dirty="0" smtClean="0"/>
              <a:t>/disorders/</a:t>
            </a:r>
            <a:endParaRPr lang="en-US" dirty="0"/>
          </a:p>
        </p:txBody>
      </p:sp>
      <p:sp>
        <p:nvSpPr>
          <p:cNvPr id="4" name="Slide Number Placeholder 3"/>
          <p:cNvSpPr>
            <a:spLocks noGrp="1"/>
          </p:cNvSpPr>
          <p:nvPr>
            <p:ph type="sldNum" sz="quarter" idx="10"/>
          </p:nvPr>
        </p:nvSpPr>
        <p:spPr/>
        <p:txBody>
          <a:bodyPr/>
          <a:lstStyle/>
          <a:p>
            <a:fld id="{E23C55B6-772B-E54D-BF8D-8A53F6221826}" type="slidenum">
              <a:rPr lang="en-US" smtClean="0"/>
              <a:t>7</a:t>
            </a:fld>
            <a:endParaRPr lang="en-US"/>
          </a:p>
        </p:txBody>
      </p:sp>
    </p:spTree>
    <p:extLst>
      <p:ext uri="{BB962C8B-B14F-4D97-AF65-F5344CB8AC3E}">
        <p14:creationId xmlns:p14="http://schemas.microsoft.com/office/powerpoint/2010/main" val="414110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EF4EF9C5-C15B-426D-AC4B-DF60A4566AA2}" type="slidenum">
              <a:rPr lang="en-IE" smtClean="0"/>
              <a:t>78</a:t>
            </a:fld>
            <a:endParaRPr lang="en-IE"/>
          </a:p>
        </p:txBody>
      </p:sp>
    </p:spTree>
    <p:extLst>
      <p:ext uri="{BB962C8B-B14F-4D97-AF65-F5344CB8AC3E}">
        <p14:creationId xmlns:p14="http://schemas.microsoft.com/office/powerpoint/2010/main" val="2168553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3:12mins</a:t>
            </a:r>
          </a:p>
          <a:p>
            <a:endParaRPr lang="en-US" dirty="0"/>
          </a:p>
        </p:txBody>
      </p:sp>
      <p:sp>
        <p:nvSpPr>
          <p:cNvPr id="4" name="Slide Number Placeholder 3"/>
          <p:cNvSpPr>
            <a:spLocks noGrp="1"/>
          </p:cNvSpPr>
          <p:nvPr>
            <p:ph type="sldNum" sz="quarter" idx="10"/>
          </p:nvPr>
        </p:nvSpPr>
        <p:spPr/>
        <p:txBody>
          <a:bodyPr/>
          <a:lstStyle/>
          <a:p>
            <a:fld id="{E23C55B6-772B-E54D-BF8D-8A53F6221826}" type="slidenum">
              <a:rPr lang="en-US" smtClean="0"/>
              <a:t>87</a:t>
            </a:fld>
            <a:endParaRPr lang="en-US"/>
          </a:p>
        </p:txBody>
      </p:sp>
    </p:spTree>
    <p:extLst>
      <p:ext uri="{BB962C8B-B14F-4D97-AF65-F5344CB8AC3E}">
        <p14:creationId xmlns:p14="http://schemas.microsoft.com/office/powerpoint/2010/main" val="3618666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AE0481-6065-A243-805A-06E6AB6EA4B8}" type="slidenum">
              <a:rPr lang="en-US" sz="1200">
                <a:latin typeface="Calibri" charset="0"/>
              </a:rPr>
              <a:pPr eaLnBrk="1" hangingPunct="1"/>
              <a:t>96</a:t>
            </a:fld>
            <a:endParaRPr lang="en-US" sz="1200">
              <a:latin typeface="Calibri" charset="0"/>
            </a:endParaRPr>
          </a:p>
        </p:txBody>
      </p:sp>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Alexander Fleming (6th August 1881 - 11th March 1955) was a Scottish biologist and pharmacologist. Fleming published many articles on bacteriology, immunology and chemotherapy. His best-known achievements are the discovery of the enzyme lysozyme in 1923 and the antibiotic substance penicillin from the fungus Penicillium notatum in 1928, for which he shared the Nobel Prize in Physiology or Medicine in 1945 with Howard Walter Florey and Ernst Boris Chain. Fleming's discovery and isolation of penicillin in September 1928 marks the start of modern antibiotics. In 1955, Fleming died at his home in London of a heart attack. He was cremated and his ashes interred in St Paul's Cathedral a week later. Fleming was knighted in 1944. Fleming received the Nobel Prize in Medicine in 1945. 7mins.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B907EA-0AE3-F346-BF0C-EFD420887AAC}" type="slidenum">
              <a:rPr lang="en-US" sz="1200">
                <a:latin typeface="Calibri" charset="0"/>
              </a:rPr>
              <a:pPr eaLnBrk="1" hangingPunct="1"/>
              <a:t>99</a:t>
            </a:fld>
            <a:endParaRPr lang="en-US" sz="1200">
              <a:latin typeface="Calibri" charset="0"/>
            </a:endParaRPr>
          </a:p>
        </p:txBody>
      </p:sp>
      <p:sp>
        <p:nvSpPr>
          <p:cNvPr id="1269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4D3305-189C-2F4E-9520-296F8542BFF6}" type="slidenum">
              <a:rPr lang="en-US" sz="1200">
                <a:latin typeface="Calibri" charset="0"/>
              </a:rPr>
              <a:pPr eaLnBrk="1" hangingPunct="1"/>
              <a:t>100</a:t>
            </a:fld>
            <a:endParaRPr lang="en-US" sz="1200">
              <a:latin typeface="Calibri" charset="0"/>
            </a:endParaRPr>
          </a:p>
        </p:txBody>
      </p:sp>
      <p:sp>
        <p:nvSpPr>
          <p:cNvPr id="1310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400A4A-79FE-9F47-8CA8-3DB91A703C96}" type="slidenum">
              <a:rPr lang="en-US" sz="1200">
                <a:latin typeface="Calibri" charset="0"/>
              </a:rPr>
              <a:pPr eaLnBrk="1" hangingPunct="1"/>
              <a:t>101</a:t>
            </a:fld>
            <a:endParaRPr lang="en-US" sz="1200">
              <a:latin typeface="Calibri" charset="0"/>
            </a:endParaRPr>
          </a:p>
        </p:txBody>
      </p:sp>
      <p:sp>
        <p:nvSpPr>
          <p:cNvPr id="133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56D778-05A7-E547-B29E-F579B0ABC2F6}" type="slidenum">
              <a:rPr lang="en-US" sz="1200">
                <a:latin typeface="Calibri" charset="0"/>
              </a:rPr>
              <a:pPr eaLnBrk="1" hangingPunct="1"/>
              <a:t>103</a:t>
            </a:fld>
            <a:endParaRPr lang="en-US" sz="1200">
              <a:latin typeface="Calibri" charset="0"/>
            </a:endParaRPr>
          </a:p>
        </p:txBody>
      </p:sp>
      <p:sp>
        <p:nvSpPr>
          <p:cNvPr id="1372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CE4650-8F2C-E04D-9B3B-354510017937}" type="slidenum">
              <a:rPr lang="en-US" sz="1200">
                <a:latin typeface="Calibri" charset="0"/>
              </a:rPr>
              <a:pPr eaLnBrk="1" hangingPunct="1"/>
              <a:t>104</a:t>
            </a:fld>
            <a:endParaRPr lang="en-US" sz="1200">
              <a:latin typeface="Calibri" charset="0"/>
            </a:endParaRPr>
          </a:p>
        </p:txBody>
      </p:sp>
      <p:sp>
        <p:nvSpPr>
          <p:cNvPr id="146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C3C7E2-985B-7F49-A091-F2BC984A1DAB}" type="slidenum">
              <a:rPr lang="en-US" sz="1200">
                <a:latin typeface="Calibri" charset="0"/>
              </a:rPr>
              <a:pPr eaLnBrk="1" hangingPunct="1"/>
              <a:t>105</a:t>
            </a:fld>
            <a:endParaRPr lang="en-US" sz="1200">
              <a:latin typeface="Calibri" charset="0"/>
            </a:endParaRPr>
          </a:p>
        </p:txBody>
      </p:sp>
      <p:sp>
        <p:nvSpPr>
          <p:cNvPr id="148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942AA6-427C-C94A-9FDD-10781401AB59}" type="slidenum">
              <a:rPr lang="en-US" sz="1200">
                <a:latin typeface="Calibri" charset="0"/>
              </a:rPr>
              <a:pPr eaLnBrk="1" hangingPunct="1"/>
              <a:t>106</a:t>
            </a:fld>
            <a:endParaRPr lang="en-US" sz="1200">
              <a:latin typeface="Calibri" charset="0"/>
            </a:endParaRPr>
          </a:p>
        </p:txBody>
      </p:sp>
      <p:sp>
        <p:nvSpPr>
          <p:cNvPr id="150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41B7BE-67DA-714C-951D-7CF9BEA1C628}" type="slidenum">
              <a:rPr lang="en-GB"/>
              <a:pPr/>
              <a:t>8</a:t>
            </a:fld>
            <a:endParaRPr lang="en-GB"/>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6BEB8C-37DD-4D49-8236-F4715C4A82B6}" type="slidenum">
              <a:rPr lang="en-US" sz="1200">
                <a:latin typeface="Calibri" charset="0"/>
              </a:rPr>
              <a:pPr eaLnBrk="1" hangingPunct="1"/>
              <a:t>107</a:t>
            </a:fld>
            <a:endParaRPr lang="en-US" sz="1200">
              <a:latin typeface="Calibri" charset="0"/>
            </a:endParaRPr>
          </a:p>
        </p:txBody>
      </p:sp>
      <p:sp>
        <p:nvSpPr>
          <p:cNvPr id="156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6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dirty="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DAB16C-9BD0-244B-83DB-8AF8813ED466}" type="slidenum">
              <a:rPr lang="en-US" sz="1200">
                <a:latin typeface="Calibri" charset="0"/>
              </a:rPr>
              <a:pPr eaLnBrk="1" hangingPunct="1"/>
              <a:t>109</a:t>
            </a:fld>
            <a:endParaRPr lang="en-US" sz="1200">
              <a:latin typeface="Calibri" charset="0"/>
            </a:endParaRPr>
          </a:p>
        </p:txBody>
      </p:sp>
      <p:sp>
        <p:nvSpPr>
          <p:cNvPr id="2109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09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CC2BB7-16C0-4947-B08A-4C6BA20907D2}" type="slidenum">
              <a:rPr lang="en-US" sz="1200">
                <a:latin typeface="Calibri" charset="0"/>
              </a:rPr>
              <a:pPr eaLnBrk="1" hangingPunct="1"/>
              <a:t>110</a:t>
            </a:fld>
            <a:endParaRPr lang="en-US" sz="1200">
              <a:latin typeface="Calibri" charset="0"/>
            </a:endParaRPr>
          </a:p>
        </p:txBody>
      </p:sp>
      <p:sp>
        <p:nvSpPr>
          <p:cNvPr id="2129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IE">
              <a:latin typeface="Calibri" charset="0"/>
            </a:endParaRPr>
          </a:p>
        </p:txBody>
      </p:sp>
      <p:sp>
        <p:nvSpPr>
          <p:cNvPr id="79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5D53C7-2944-CC43-920D-5E2DDADEE325}" type="slidenum">
              <a:rPr lang="en-IE" sz="1200"/>
              <a:pPr eaLnBrk="1" hangingPunct="1"/>
              <a:t>119</a:t>
            </a:fld>
            <a:endParaRPr lang="en-IE"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19E855-AC83-F34E-9C11-359C62ECE9A4}" type="slidenum">
              <a:rPr lang="en-GB"/>
              <a:pPr>
                <a:defRPr/>
              </a:pPr>
              <a:t>121</a:t>
            </a:fld>
            <a:endParaRPr lang="en-GB"/>
          </a:p>
        </p:txBody>
      </p:sp>
      <p:sp>
        <p:nvSpPr>
          <p:cNvPr id="89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GB">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32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32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32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3200">
                <a:solidFill>
                  <a:schemeClr val="tx1"/>
                </a:solidFill>
                <a:latin typeface="Arial" charset="0"/>
                <a:ea typeface="ＭＳ Ｐゴシック" charset="0"/>
              </a:defRPr>
            </a:lvl9pPr>
          </a:lstStyle>
          <a:p>
            <a:pPr eaLnBrk="1" hangingPunct="1">
              <a:defRPr/>
            </a:pPr>
            <a:fld id="{EE9E73C3-116E-5142-A158-F76B63DE3B16}" type="slidenum">
              <a:rPr lang="en-GB" sz="1200" smtClean="0">
                <a:latin typeface="Times New Roman" charset="0"/>
              </a:rPr>
              <a:pPr eaLnBrk="1" hangingPunct="1">
                <a:defRPr/>
              </a:pPr>
              <a:t>122</a:t>
            </a:fld>
            <a:endParaRPr lang="en-GB" sz="1200" smtClean="0">
              <a:latin typeface="Times New Roman" charset="0"/>
            </a:endParaRPr>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b="1" u="sng">
                <a:latin typeface="Times New Roman" charset="0"/>
              </a:rPr>
              <a:t>Slide 25: Revision</a:t>
            </a:r>
          </a:p>
          <a:p>
            <a:pPr eaLnBrk="1" hangingPunct="1"/>
            <a:r>
              <a:rPr lang="en-GB" b="1">
                <a:latin typeface="Times New Roman" charset="0"/>
              </a:rPr>
              <a:t>Lesson 6</a:t>
            </a:r>
          </a:p>
          <a:p>
            <a:pPr eaLnBrk="1" hangingPunct="1"/>
            <a:endParaRPr lang="en-GB" b="1">
              <a:latin typeface="Times New Roman" charset="0"/>
            </a:endParaRPr>
          </a:p>
          <a:p>
            <a:pPr eaLnBrk="1" hangingPunct="1">
              <a:buFontTx/>
              <a:buChar char="•"/>
            </a:pPr>
            <a:r>
              <a:rPr lang="en-GB">
                <a:latin typeface="Times New Roman" charset="0"/>
              </a:rPr>
              <a:t>Revise the chapter using the handout given in the previous class</a:t>
            </a:r>
          </a:p>
          <a:p>
            <a:pPr eaLnBrk="1" hangingPunct="1">
              <a:buFontTx/>
              <a:buChar char="•"/>
            </a:pPr>
            <a:r>
              <a:rPr lang="en-GB">
                <a:latin typeface="Times New Roman" charset="0"/>
              </a:rPr>
              <a:t>Answer any questions</a:t>
            </a:r>
          </a:p>
          <a:p>
            <a:pPr eaLnBrk="1" hangingPunct="1">
              <a:buFontTx/>
              <a:buChar char="•"/>
            </a:pPr>
            <a:r>
              <a:rPr lang="en-GB">
                <a:latin typeface="Times New Roman" charset="0"/>
              </a:rPr>
              <a:t>Assignment is given in the next class</a:t>
            </a:r>
          </a:p>
          <a:p>
            <a:pPr eaLnBrk="1" hangingPunct="1"/>
            <a:endParaRPr lang="en-GB">
              <a:latin typeface="Times New Roman" charset="0"/>
            </a:endParaRPr>
          </a:p>
          <a:p>
            <a:pPr eaLnBrk="1" hangingPunct="1"/>
            <a:endParaRPr lang="en-GB">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psychcentral.com</a:t>
            </a:r>
            <a:r>
              <a:rPr lang="en-US" dirty="0" smtClean="0"/>
              <a:t>/disorders/</a:t>
            </a:r>
            <a:endParaRPr lang="en-US" dirty="0"/>
          </a:p>
        </p:txBody>
      </p:sp>
      <p:sp>
        <p:nvSpPr>
          <p:cNvPr id="4" name="Slide Number Placeholder 3"/>
          <p:cNvSpPr>
            <a:spLocks noGrp="1"/>
          </p:cNvSpPr>
          <p:nvPr>
            <p:ph type="sldNum" sz="quarter" idx="10"/>
          </p:nvPr>
        </p:nvSpPr>
        <p:spPr/>
        <p:txBody>
          <a:bodyPr/>
          <a:lstStyle/>
          <a:p>
            <a:fld id="{E23C55B6-772B-E54D-BF8D-8A53F6221826}" type="slidenum">
              <a:rPr lang="en-US" smtClean="0"/>
              <a:t>9</a:t>
            </a:fld>
            <a:endParaRPr lang="en-US"/>
          </a:p>
        </p:txBody>
      </p:sp>
    </p:spTree>
    <p:extLst>
      <p:ext uri="{BB962C8B-B14F-4D97-AF65-F5344CB8AC3E}">
        <p14:creationId xmlns:p14="http://schemas.microsoft.com/office/powerpoint/2010/main" val="41411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sz="1200" b="1" i="1" dirty="0" smtClean="0">
                <a:solidFill>
                  <a:srgbClr val="009900"/>
                </a:solidFill>
                <a:latin typeface="Monotype Corsiva" charset="0"/>
              </a:rPr>
              <a:t>Some  diseases  like  </a:t>
            </a:r>
            <a:r>
              <a:rPr lang="en-US" sz="1200" b="1" i="1" dirty="0" err="1" smtClean="0">
                <a:solidFill>
                  <a:srgbClr val="009900"/>
                </a:solidFill>
                <a:latin typeface="Monotype Corsiva" charset="0"/>
              </a:rPr>
              <a:t>colorblindness,haemophilia</a:t>
            </a:r>
            <a:endParaRPr lang="en-US" sz="1200" b="1" i="1" dirty="0" smtClean="0">
              <a:solidFill>
                <a:srgbClr val="009900"/>
              </a:solidFill>
              <a:latin typeface="Monotype Corsiva" charset="0"/>
            </a:endParaRPr>
          </a:p>
          <a:p>
            <a:pPr>
              <a:spcBef>
                <a:spcPct val="50000"/>
              </a:spcBef>
            </a:pPr>
            <a:r>
              <a:rPr lang="en-US" sz="1200" b="1" i="1" dirty="0" smtClean="0">
                <a:solidFill>
                  <a:srgbClr val="009900"/>
                </a:solidFill>
                <a:latin typeface="Monotype Corsiva" charset="0"/>
              </a:rPr>
              <a:t>Diabetes </a:t>
            </a:r>
            <a:r>
              <a:rPr lang="en-US" sz="1200" b="1" i="1" dirty="0" err="1" smtClean="0">
                <a:solidFill>
                  <a:srgbClr val="009900"/>
                </a:solidFill>
                <a:latin typeface="Monotype Corsiva" charset="0"/>
              </a:rPr>
              <a:t>etc.transfer</a:t>
            </a:r>
            <a:r>
              <a:rPr lang="en-US" sz="1200" b="1" i="1" dirty="0" smtClean="0">
                <a:solidFill>
                  <a:srgbClr val="009900"/>
                </a:solidFill>
                <a:latin typeface="Monotype Corsiva" charset="0"/>
              </a:rPr>
              <a:t>  from  one  generation  to  other  Generation,  these  situations  called   hereditary-factors.</a:t>
            </a:r>
          </a:p>
          <a:p>
            <a:endParaRPr lang="en-US" dirty="0"/>
          </a:p>
        </p:txBody>
      </p:sp>
      <p:sp>
        <p:nvSpPr>
          <p:cNvPr id="4" name="Slide Number Placeholder 3"/>
          <p:cNvSpPr>
            <a:spLocks noGrp="1"/>
          </p:cNvSpPr>
          <p:nvPr>
            <p:ph type="sldNum" sz="quarter" idx="10"/>
          </p:nvPr>
        </p:nvSpPr>
        <p:spPr/>
        <p:txBody>
          <a:bodyPr/>
          <a:lstStyle/>
          <a:p>
            <a:fld id="{E23C55B6-772B-E54D-BF8D-8A53F6221826}" type="slidenum">
              <a:rPr lang="en-US" smtClean="0"/>
              <a:t>11</a:t>
            </a:fld>
            <a:endParaRPr lang="en-US"/>
          </a:p>
        </p:txBody>
      </p:sp>
    </p:spTree>
    <p:extLst>
      <p:ext uri="{BB962C8B-B14F-4D97-AF65-F5344CB8AC3E}">
        <p14:creationId xmlns:p14="http://schemas.microsoft.com/office/powerpoint/2010/main" val="675280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cystic fibrosis,, Fragile X syndrome, muscular dystrophy, or </a:t>
            </a:r>
            <a:endParaRPr lang="en-US" dirty="0"/>
          </a:p>
        </p:txBody>
      </p:sp>
      <p:sp>
        <p:nvSpPr>
          <p:cNvPr id="4" name="Slide Number Placeholder 3"/>
          <p:cNvSpPr>
            <a:spLocks noGrp="1"/>
          </p:cNvSpPr>
          <p:nvPr>
            <p:ph type="sldNum" sz="quarter" idx="10"/>
          </p:nvPr>
        </p:nvSpPr>
        <p:spPr/>
        <p:txBody>
          <a:bodyPr/>
          <a:lstStyle/>
          <a:p>
            <a:fld id="{E23C55B6-772B-E54D-BF8D-8A53F6221826}" type="slidenum">
              <a:rPr lang="en-US" smtClean="0"/>
              <a:t>14</a:t>
            </a:fld>
            <a:endParaRPr lang="en-US"/>
          </a:p>
        </p:txBody>
      </p:sp>
    </p:spTree>
    <p:extLst>
      <p:ext uri="{BB962C8B-B14F-4D97-AF65-F5344CB8AC3E}">
        <p14:creationId xmlns:p14="http://schemas.microsoft.com/office/powerpoint/2010/main" val="817588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32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32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32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3200">
                <a:solidFill>
                  <a:schemeClr val="tx1"/>
                </a:solidFill>
                <a:latin typeface="Arial" charset="0"/>
                <a:ea typeface="ＭＳ Ｐゴシック" charset="0"/>
              </a:defRPr>
            </a:lvl9pPr>
          </a:lstStyle>
          <a:p>
            <a:pPr eaLnBrk="1" hangingPunct="1">
              <a:defRPr/>
            </a:pPr>
            <a:fld id="{BE4046F6-C161-0343-9D85-D169A64C16A9}" type="slidenum">
              <a:rPr lang="en-GB" sz="1200" smtClean="0">
                <a:latin typeface="Times New Roman" charset="0"/>
              </a:rPr>
              <a:pPr eaLnBrk="1" hangingPunct="1">
                <a:defRPr/>
              </a:pPr>
              <a:t>18</a:t>
            </a:fld>
            <a:endParaRPr lang="en-GB" sz="1200" smtClean="0">
              <a:latin typeface="Times New Roman" charset="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IE" b="1" u="sng">
                <a:latin typeface="Arial" charset="0"/>
              </a:rPr>
              <a:t>Slide 1: Introduction to topic</a:t>
            </a:r>
          </a:p>
          <a:p>
            <a:pPr eaLnBrk="1" hangingPunct="1"/>
            <a:r>
              <a:rPr lang="en-IE" b="1">
                <a:latin typeface="Arial" charset="0"/>
              </a:rPr>
              <a:t>Lesson 1</a:t>
            </a:r>
          </a:p>
          <a:p>
            <a:pPr eaLnBrk="1" hangingPunct="1"/>
            <a:endParaRPr lang="en-IE" b="1">
              <a:latin typeface="Arial" charset="0"/>
            </a:endParaRPr>
          </a:p>
          <a:p>
            <a:pPr eaLnBrk="1" hangingPunct="1">
              <a:buFontTx/>
              <a:buChar char="•"/>
            </a:pPr>
            <a:r>
              <a:rPr lang="en-GB">
                <a:latin typeface="Times New Roman" charset="0"/>
              </a:rPr>
              <a:t>General introduction to food</a:t>
            </a:r>
          </a:p>
          <a:p>
            <a:pPr eaLnBrk="1" hangingPunct="1"/>
            <a:endParaRPr lang="en-GB">
              <a:latin typeface="Times New Roman" charset="0"/>
            </a:endParaRPr>
          </a:p>
          <a:p>
            <a:pPr eaLnBrk="1" hangingPunct="1">
              <a:buFontTx/>
              <a:buChar char="•"/>
            </a:pPr>
            <a:r>
              <a:rPr lang="en-GB">
                <a:latin typeface="Times New Roman" charset="0"/>
              </a:rPr>
              <a:t>Ask class what they think the answer is to question posed by bullet point 1</a:t>
            </a:r>
          </a:p>
          <a:p>
            <a:pPr eaLnBrk="1" hangingPunct="1">
              <a:buFontTx/>
              <a:buChar char="•"/>
            </a:pPr>
            <a:r>
              <a:rPr lang="en-GB">
                <a:latin typeface="Times New Roman" charset="0"/>
              </a:rPr>
              <a:t>Ask class what do they think food is necessary for.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C55B6-772B-E54D-BF8D-8A53F6221826}" type="slidenum">
              <a:rPr lang="en-US" smtClean="0"/>
              <a:t>19</a:t>
            </a:fld>
            <a:endParaRPr lang="en-US"/>
          </a:p>
        </p:txBody>
      </p:sp>
    </p:spTree>
    <p:extLst>
      <p:ext uri="{BB962C8B-B14F-4D97-AF65-F5344CB8AC3E}">
        <p14:creationId xmlns:p14="http://schemas.microsoft.com/office/powerpoint/2010/main" val="675280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32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32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32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3200">
                <a:solidFill>
                  <a:schemeClr val="tx1"/>
                </a:solidFill>
                <a:latin typeface="Arial" charset="0"/>
                <a:ea typeface="ＭＳ Ｐゴシック" charset="0"/>
              </a:defRPr>
            </a:lvl9pPr>
          </a:lstStyle>
          <a:p>
            <a:pPr eaLnBrk="1" hangingPunct="1">
              <a:defRPr/>
            </a:pPr>
            <a:fld id="{C42A90CC-7AE9-E144-8B16-F18A12CB1483}" type="slidenum">
              <a:rPr lang="en-GB" sz="1200" smtClean="0">
                <a:latin typeface="Times New Roman" charset="0"/>
              </a:rPr>
              <a:pPr eaLnBrk="1" hangingPunct="1">
                <a:defRPr/>
              </a:pPr>
              <a:t>22</a:t>
            </a:fld>
            <a:endParaRPr lang="en-GB" sz="1200" smtClean="0">
              <a:latin typeface="Times New Roman" charset="0"/>
            </a:endParaRPr>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atin typeface="Times New Roman" charset="0"/>
            </a:endParaRPr>
          </a:p>
          <a:p>
            <a:pPr eaLnBrk="1" hangingPunct="1">
              <a:buFontTx/>
              <a:buChar char="•"/>
            </a:pPr>
            <a:r>
              <a:rPr lang="en-IE">
                <a:latin typeface="Times New Roman" charset="0"/>
              </a:rPr>
              <a:t>Using the example above. Get  class to identify which level of the food pyramid the foods come from</a:t>
            </a:r>
          </a:p>
          <a:p>
            <a:pPr eaLnBrk="1" hangingPunct="1">
              <a:buFontTx/>
              <a:buChar char="•"/>
            </a:pPr>
            <a:r>
              <a:rPr lang="en-IE">
                <a:latin typeface="Times New Roman" charset="0"/>
              </a:rPr>
              <a:t>Come up with some more healthy lunch ideas and write these up on the whiteboard</a:t>
            </a:r>
            <a:endParaRPr lang="en-GB">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p>
            <a:fld id="{B728D589-8D2D-564B-A893-3CF30590D9CE}" type="datetime1">
              <a:rPr lang="en-IE"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8A848-0D65-8248-A87E-0A79E96572C9}" type="slidenum">
              <a:rPr lang="en-US" smtClean="0"/>
              <a:t>‹#›</a:t>
            </a:fld>
            <a:endParaRPr lang="en-US"/>
          </a:p>
        </p:txBody>
      </p:sp>
    </p:spTree>
    <p:extLst>
      <p:ext uri="{BB962C8B-B14F-4D97-AF65-F5344CB8AC3E}">
        <p14:creationId xmlns:p14="http://schemas.microsoft.com/office/powerpoint/2010/main" val="4032550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C3C31731-1B90-7A49-91F0-CB0FEB0B57BE}" type="datetime1">
              <a:rPr lang="en-IE"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8A848-0D65-8248-A87E-0A79E96572C9}" type="slidenum">
              <a:rPr lang="en-US" smtClean="0"/>
              <a:t>‹#›</a:t>
            </a:fld>
            <a:endParaRPr lang="en-US"/>
          </a:p>
        </p:txBody>
      </p:sp>
    </p:spTree>
    <p:extLst>
      <p:ext uri="{BB962C8B-B14F-4D97-AF65-F5344CB8AC3E}">
        <p14:creationId xmlns:p14="http://schemas.microsoft.com/office/powerpoint/2010/main" val="58620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E342AAF3-9F61-0043-B905-EA5B26ABB6C8}" type="datetime1">
              <a:rPr lang="en-IE"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8A848-0D65-8248-A87E-0A79E96572C9}" type="slidenum">
              <a:rPr lang="en-US" smtClean="0"/>
              <a:t>‹#›</a:t>
            </a:fld>
            <a:endParaRPr lang="en-US"/>
          </a:p>
        </p:txBody>
      </p:sp>
    </p:spTree>
    <p:extLst>
      <p:ext uri="{BB962C8B-B14F-4D97-AF65-F5344CB8AC3E}">
        <p14:creationId xmlns:p14="http://schemas.microsoft.com/office/powerpoint/2010/main" val="331102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ga-IE"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a:lstStyle/>
          <a:p>
            <a:pPr lvl="0"/>
            <a:endParaRPr lang="en-US" noProof="0"/>
          </a:p>
        </p:txBody>
      </p:sp>
      <p:sp>
        <p:nvSpPr>
          <p:cNvPr id="5" name="Date Placeholder 4"/>
          <p:cNvSpPr>
            <a:spLocks noGrp="1"/>
          </p:cNvSpPr>
          <p:nvPr>
            <p:ph type="dt" sz="half" idx="10"/>
          </p:nvPr>
        </p:nvSpPr>
        <p:spPr>
          <a:xfrm>
            <a:off x="1162050" y="6243638"/>
            <a:ext cx="1905000" cy="457200"/>
          </a:xfrm>
        </p:spPr>
        <p:txBody>
          <a:bodyPr/>
          <a:lstStyle>
            <a:lvl1pPr>
              <a:defRPr/>
            </a:lvl1pPr>
          </a:lstStyle>
          <a:p>
            <a:pPr>
              <a:defRPr/>
            </a:pPr>
            <a:fld id="{45C93202-18E7-5441-94BE-2383082BBA73}" type="datetime1">
              <a:rPr lang="en-IE" smtClean="0"/>
              <a:t>10/11/16</a:t>
            </a:fld>
            <a:endParaRPr lang="en-GB"/>
          </a:p>
        </p:txBody>
      </p:sp>
      <p:sp>
        <p:nvSpPr>
          <p:cNvPr id="6" name="Footer Placeholder 5"/>
          <p:cNvSpPr>
            <a:spLocks noGrp="1"/>
          </p:cNvSpPr>
          <p:nvPr>
            <p:ph type="ftr" sz="quarter" idx="11"/>
          </p:nvPr>
        </p:nvSpPr>
        <p:spPr>
          <a:xfrm>
            <a:off x="3657600" y="6243638"/>
            <a:ext cx="2895600" cy="457200"/>
          </a:xfrm>
        </p:spPr>
        <p:txBody>
          <a:bodyPr/>
          <a:lstStyle>
            <a:lvl1pPr>
              <a:defRPr/>
            </a:lvl1pPr>
          </a:lstStyle>
          <a:p>
            <a:pPr>
              <a:defRPr/>
            </a:pPr>
            <a:endParaRPr lang="en-GB"/>
          </a:p>
        </p:txBody>
      </p:sp>
      <p:sp>
        <p:nvSpPr>
          <p:cNvPr id="7" name="Slide Number Placeholder 6"/>
          <p:cNvSpPr>
            <a:spLocks noGrp="1"/>
          </p:cNvSpPr>
          <p:nvPr>
            <p:ph type="sldNum" sz="quarter" idx="12"/>
          </p:nvPr>
        </p:nvSpPr>
        <p:spPr>
          <a:xfrm>
            <a:off x="7042150" y="6243638"/>
            <a:ext cx="1905000" cy="457200"/>
          </a:xfrm>
        </p:spPr>
        <p:txBody>
          <a:bodyPr/>
          <a:lstStyle>
            <a:lvl1pPr>
              <a:defRPr/>
            </a:lvl1pPr>
          </a:lstStyle>
          <a:p>
            <a:pPr>
              <a:defRPr/>
            </a:pPr>
            <a:fld id="{1C42EFC7-6158-414D-BCD6-6170E74A1050}" type="slidenum">
              <a:rPr lang="en-GB"/>
              <a:pPr>
                <a:defRPr/>
              </a:pPr>
              <a:t>‹#›</a:t>
            </a:fld>
            <a:endParaRPr lang="en-GB"/>
          </a:p>
        </p:txBody>
      </p:sp>
    </p:spTree>
    <p:extLst>
      <p:ext uri="{BB962C8B-B14F-4D97-AF65-F5344CB8AC3E}">
        <p14:creationId xmlns:p14="http://schemas.microsoft.com/office/powerpoint/2010/main" val="1742041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914400"/>
          </a:xfrm>
        </p:spPr>
        <p:txBody>
          <a:bodyPr/>
          <a:lstStyle/>
          <a:p>
            <a:r>
              <a:rPr lang="ga-IE" smtClean="0"/>
              <a:t>Click to edit Master title style</a:t>
            </a:r>
            <a:endParaRPr lang="en-US"/>
          </a:p>
        </p:txBody>
      </p:sp>
      <p:sp>
        <p:nvSpPr>
          <p:cNvPr id="3" name="Text Placeholder 2"/>
          <p:cNvSpPr>
            <a:spLocks noGrp="1"/>
          </p:cNvSpPr>
          <p:nvPr>
            <p:ph type="body" sz="half" idx="1"/>
          </p:nvPr>
        </p:nvSpPr>
        <p:spPr>
          <a:xfrm>
            <a:off x="152400" y="1066800"/>
            <a:ext cx="4305300" cy="54864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10100" y="1066800"/>
            <a:ext cx="4305300" cy="54864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4"/>
          <p:cNvSpPr>
            <a:spLocks noGrp="1"/>
          </p:cNvSpPr>
          <p:nvPr>
            <p:ph type="dt" sz="half" idx="10"/>
          </p:nvPr>
        </p:nvSpPr>
        <p:spPr>
          <a:xfrm>
            <a:off x="660400" y="6689725"/>
            <a:ext cx="1778000" cy="168275"/>
          </a:xfrm>
        </p:spPr>
        <p:txBody>
          <a:bodyPr/>
          <a:lstStyle>
            <a:lvl1pPr>
              <a:defRPr/>
            </a:lvl1pPr>
          </a:lstStyle>
          <a:p>
            <a:endParaRPr lang="en-US"/>
          </a:p>
        </p:txBody>
      </p:sp>
      <p:sp>
        <p:nvSpPr>
          <p:cNvPr id="6" name="Footer Placeholder 5"/>
          <p:cNvSpPr>
            <a:spLocks noGrp="1"/>
          </p:cNvSpPr>
          <p:nvPr>
            <p:ph type="ftr" sz="quarter" idx="11"/>
          </p:nvPr>
        </p:nvSpPr>
        <p:spPr>
          <a:xfrm>
            <a:off x="3606800" y="6689725"/>
            <a:ext cx="2413000" cy="168275"/>
          </a:xfrm>
        </p:spPr>
        <p:txBody>
          <a:bodyPr/>
          <a:lstStyle>
            <a:lvl1pPr>
              <a:defRPr/>
            </a:lvl1pPr>
          </a:lstStyle>
          <a:p>
            <a:endParaRPr lang="en-US"/>
          </a:p>
        </p:txBody>
      </p:sp>
      <p:sp>
        <p:nvSpPr>
          <p:cNvPr id="7" name="Slide Number Placeholder 6"/>
          <p:cNvSpPr>
            <a:spLocks noGrp="1"/>
          </p:cNvSpPr>
          <p:nvPr>
            <p:ph type="sldNum" sz="quarter" idx="12"/>
          </p:nvPr>
        </p:nvSpPr>
        <p:spPr>
          <a:xfrm>
            <a:off x="7061200" y="6689725"/>
            <a:ext cx="1778000" cy="168275"/>
          </a:xfrm>
        </p:spPr>
        <p:txBody>
          <a:bodyPr/>
          <a:lstStyle>
            <a:lvl1pPr>
              <a:defRPr/>
            </a:lvl1pPr>
          </a:lstStyle>
          <a:p>
            <a:fld id="{BB7FEADE-53D8-FE44-AD35-8719FBFC4DFC}" type="slidenum">
              <a:rPr lang="en-US"/>
              <a:pPr/>
              <a:t>‹#›</a:t>
            </a:fld>
            <a:endParaRPr lang="en-US"/>
          </a:p>
        </p:txBody>
      </p:sp>
    </p:spTree>
    <p:extLst>
      <p:ext uri="{BB962C8B-B14F-4D97-AF65-F5344CB8AC3E}">
        <p14:creationId xmlns:p14="http://schemas.microsoft.com/office/powerpoint/2010/main" val="129137167"/>
      </p:ext>
    </p:extLst>
  </p:cSld>
  <p:clrMapOvr>
    <a:masterClrMapping/>
  </p:clrMapOvr>
  <p:transition xmlns:p14="http://schemas.microsoft.com/office/powerpoint/2010/mai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57200" y="1600200"/>
            <a:ext cx="8229600" cy="4525963"/>
          </a:xfrm>
        </p:spPr>
        <p:txBody>
          <a:bodyPr/>
          <a:lstStyle/>
          <a:p>
            <a:pPr lvl="0"/>
            <a:endParaRPr lang="en-IE" noProof="0" smtClean="0"/>
          </a:p>
        </p:txBody>
      </p:sp>
      <p:sp>
        <p:nvSpPr>
          <p:cNvPr id="4" name="Rectangle 4"/>
          <p:cNvSpPr>
            <a:spLocks noGrp="1" noChangeArrowheads="1"/>
          </p:cNvSpPr>
          <p:nvPr>
            <p:ph type="dt" sz="half" idx="10"/>
          </p:nvPr>
        </p:nvSpPr>
        <p:spPr>
          <a:ln/>
        </p:spPr>
        <p:txBody>
          <a:bodyPr/>
          <a:lstStyle>
            <a:lvl1pPr>
              <a:defRPr/>
            </a:lvl1pPr>
          </a:lstStyle>
          <a:p>
            <a:pPr>
              <a:defRPr/>
            </a:pPr>
            <a:fld id="{D3FF638C-B345-EC47-B33E-25D6F46A709F}" type="datetime1">
              <a:rPr lang="en-IE" smtClean="0"/>
              <a:t>10/11/16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3F2185-5729-5843-AEC2-203C1386C743}" type="slidenum">
              <a:rPr lang="en-US"/>
              <a:pPr>
                <a:defRPr/>
              </a:pPr>
              <a:t>‹#›</a:t>
            </a:fld>
            <a:endParaRPr lang="en-US"/>
          </a:p>
        </p:txBody>
      </p:sp>
    </p:spTree>
    <p:extLst>
      <p:ext uri="{BB962C8B-B14F-4D97-AF65-F5344CB8AC3E}">
        <p14:creationId xmlns:p14="http://schemas.microsoft.com/office/powerpoint/2010/main" val="3985037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fontAlgn="auto">
              <a:spcBef>
                <a:spcPts val="0"/>
              </a:spcBef>
              <a:spcAft>
                <a:spcPts val="0"/>
              </a:spcAft>
              <a:defRPr>
                <a:solidFill>
                  <a:schemeClr val="tx2">
                    <a:shade val="90000"/>
                  </a:schemeClr>
                </a:solidFill>
                <a:latin typeface="+mn-lt"/>
                <a:ea typeface="+mn-ea"/>
              </a:defRPr>
            </a:lvl1pPr>
          </a:lstStyle>
          <a:p>
            <a:pPr>
              <a:defRPr/>
            </a:pPr>
            <a:fld id="{A010C87C-BC3B-D146-8190-601BFA154785}" type="datetime1">
              <a:rPr lang="en-IE"/>
              <a:pPr>
                <a:defRPr/>
              </a:pPr>
              <a:t>10/11/16</a:t>
            </a:fld>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00FE4AF-4D63-3646-B02C-B28692AEF2C9}" type="slidenum">
              <a:rPr lang="en-US"/>
              <a:pPr>
                <a:defRPr/>
              </a:pPr>
              <a:t>‹#›</a:t>
            </a:fld>
            <a:endParaRPr lang="en-US"/>
          </a:p>
        </p:txBody>
      </p:sp>
    </p:spTree>
    <p:extLst>
      <p:ext uri="{BB962C8B-B14F-4D97-AF65-F5344CB8AC3E}">
        <p14:creationId xmlns:p14="http://schemas.microsoft.com/office/powerpoint/2010/main" val="1573564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38425C1F-80E1-7344-BBD7-158B5BDCC3E3}" type="datetime1">
              <a:rPr lang="en-IE"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8A848-0D65-8248-A87E-0A79E96572C9}" type="slidenum">
              <a:rPr lang="en-US" smtClean="0"/>
              <a:t>‹#›</a:t>
            </a:fld>
            <a:endParaRPr lang="en-US"/>
          </a:p>
        </p:txBody>
      </p:sp>
    </p:spTree>
    <p:extLst>
      <p:ext uri="{BB962C8B-B14F-4D97-AF65-F5344CB8AC3E}">
        <p14:creationId xmlns:p14="http://schemas.microsoft.com/office/powerpoint/2010/main" val="2937611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p>
            <a:fld id="{35BAA8C3-7D97-CE47-9D24-04F6CBDCC276}" type="datetime1">
              <a:rPr lang="en-IE"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8A848-0D65-8248-A87E-0A79E96572C9}" type="slidenum">
              <a:rPr lang="en-US" smtClean="0"/>
              <a:t>‹#›</a:t>
            </a:fld>
            <a:endParaRPr lang="en-US"/>
          </a:p>
        </p:txBody>
      </p:sp>
    </p:spTree>
    <p:extLst>
      <p:ext uri="{BB962C8B-B14F-4D97-AF65-F5344CB8AC3E}">
        <p14:creationId xmlns:p14="http://schemas.microsoft.com/office/powerpoint/2010/main" val="790238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4"/>
          <p:cNvSpPr>
            <a:spLocks noGrp="1"/>
          </p:cNvSpPr>
          <p:nvPr>
            <p:ph type="dt" sz="half" idx="10"/>
          </p:nvPr>
        </p:nvSpPr>
        <p:spPr/>
        <p:txBody>
          <a:bodyPr/>
          <a:lstStyle/>
          <a:p>
            <a:fld id="{3405C7FD-6927-3541-94DC-226CCB279175}" type="datetime1">
              <a:rPr lang="en-IE"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8A848-0D65-8248-A87E-0A79E96572C9}" type="slidenum">
              <a:rPr lang="en-US" smtClean="0"/>
              <a:t>‹#›</a:t>
            </a:fld>
            <a:endParaRPr lang="en-US"/>
          </a:p>
        </p:txBody>
      </p:sp>
    </p:spTree>
    <p:extLst>
      <p:ext uri="{BB962C8B-B14F-4D97-AF65-F5344CB8AC3E}">
        <p14:creationId xmlns:p14="http://schemas.microsoft.com/office/powerpoint/2010/main" val="3088285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6"/>
          <p:cNvSpPr>
            <a:spLocks noGrp="1"/>
          </p:cNvSpPr>
          <p:nvPr>
            <p:ph type="dt" sz="half" idx="10"/>
          </p:nvPr>
        </p:nvSpPr>
        <p:spPr/>
        <p:txBody>
          <a:bodyPr/>
          <a:lstStyle/>
          <a:p>
            <a:fld id="{C21714AE-15C1-E046-9301-B88FCE9D773D}" type="datetime1">
              <a:rPr lang="en-IE" smtClean="0"/>
              <a:t>10/11/16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48A848-0D65-8248-A87E-0A79E96572C9}" type="slidenum">
              <a:rPr lang="en-US" smtClean="0"/>
              <a:t>‹#›</a:t>
            </a:fld>
            <a:endParaRPr lang="en-US"/>
          </a:p>
        </p:txBody>
      </p:sp>
    </p:spTree>
    <p:extLst>
      <p:ext uri="{BB962C8B-B14F-4D97-AF65-F5344CB8AC3E}">
        <p14:creationId xmlns:p14="http://schemas.microsoft.com/office/powerpoint/2010/main" val="119529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Date Placeholder 2"/>
          <p:cNvSpPr>
            <a:spLocks noGrp="1"/>
          </p:cNvSpPr>
          <p:nvPr>
            <p:ph type="dt" sz="half" idx="10"/>
          </p:nvPr>
        </p:nvSpPr>
        <p:spPr/>
        <p:txBody>
          <a:bodyPr/>
          <a:lstStyle/>
          <a:p>
            <a:fld id="{377ADB33-8F17-6C4F-AF7B-91888815B474}" type="datetime1">
              <a:rPr lang="en-IE" smtClean="0"/>
              <a:t>10/11/16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48A848-0D65-8248-A87E-0A79E96572C9}" type="slidenum">
              <a:rPr lang="en-US" smtClean="0"/>
              <a:t>‹#›</a:t>
            </a:fld>
            <a:endParaRPr lang="en-US"/>
          </a:p>
        </p:txBody>
      </p:sp>
    </p:spTree>
    <p:extLst>
      <p:ext uri="{BB962C8B-B14F-4D97-AF65-F5344CB8AC3E}">
        <p14:creationId xmlns:p14="http://schemas.microsoft.com/office/powerpoint/2010/main" val="3001101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C7E0C-3FEB-D248-A201-F0F27F837FB9}" type="datetime1">
              <a:rPr lang="en-IE" smtClean="0"/>
              <a:t>10/11/16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48A848-0D65-8248-A87E-0A79E96572C9}" type="slidenum">
              <a:rPr lang="en-US" smtClean="0"/>
              <a:t>‹#›</a:t>
            </a:fld>
            <a:endParaRPr lang="en-US"/>
          </a:p>
        </p:txBody>
      </p:sp>
    </p:spTree>
    <p:extLst>
      <p:ext uri="{BB962C8B-B14F-4D97-AF65-F5344CB8AC3E}">
        <p14:creationId xmlns:p14="http://schemas.microsoft.com/office/powerpoint/2010/main" val="2055679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A4D76514-369C-DC41-8B9F-50200525C273}" type="datetime1">
              <a:rPr lang="en-IE"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8A848-0D65-8248-A87E-0A79E96572C9}" type="slidenum">
              <a:rPr lang="en-US" smtClean="0"/>
              <a:t>‹#›</a:t>
            </a:fld>
            <a:endParaRPr lang="en-US"/>
          </a:p>
        </p:txBody>
      </p:sp>
    </p:spTree>
    <p:extLst>
      <p:ext uri="{BB962C8B-B14F-4D97-AF65-F5344CB8AC3E}">
        <p14:creationId xmlns:p14="http://schemas.microsoft.com/office/powerpoint/2010/main" val="92597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999F7FD5-413B-A942-A77D-BFB52E5C3628}" type="datetime1">
              <a:rPr lang="en-IE"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8A848-0D65-8248-A87E-0A79E96572C9}" type="slidenum">
              <a:rPr lang="en-US" smtClean="0"/>
              <a:t>‹#›</a:t>
            </a:fld>
            <a:endParaRPr lang="en-US"/>
          </a:p>
        </p:txBody>
      </p:sp>
    </p:spTree>
    <p:extLst>
      <p:ext uri="{BB962C8B-B14F-4D97-AF65-F5344CB8AC3E}">
        <p14:creationId xmlns:p14="http://schemas.microsoft.com/office/powerpoint/2010/main" val="6208419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alpha val="5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48359-C6CE-FB47-8581-9CD7F2859C82}" type="datetime1">
              <a:rPr lang="en-IE" smtClean="0"/>
              <a:t>10/11/16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8A848-0D65-8248-A87E-0A79E96572C9}" type="slidenum">
              <a:rPr lang="en-US" smtClean="0"/>
              <a:t>‹#›</a:t>
            </a:fld>
            <a:endParaRPr lang="en-US"/>
          </a:p>
        </p:txBody>
      </p:sp>
    </p:spTree>
    <p:extLst>
      <p:ext uri="{BB962C8B-B14F-4D97-AF65-F5344CB8AC3E}">
        <p14:creationId xmlns:p14="http://schemas.microsoft.com/office/powerpoint/2010/main" val="2704679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w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youtube.com/watch?v=zjR6L38yReE" TargetMode="External"/><Relationship Id="rId3" Type="http://schemas.openxmlformats.org/officeDocument/2006/relationships/image" Target="../media/image6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4.png"/></Relationships>
</file>

<file path=ppt/slides/_rels/slide10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107.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hyperlink" Target="http://www.youtube.com/watch?v=PXwLddA4Ctw&amp;feature=youtube_gdata_player"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hyperlink" Target="file://localhost/Volumes/Home/vohehir/Documents/2%20Leaving%20Cert.%20Biology/5.%20Biology%20DVD%202011/03%20Unit%203/3.1%20Diversity%20of%20Organisms/3.1.4%20Fungi/5%20Extra%20Material/Animations/3.1.4%20Brewing%20Beer.wmv" TargetMode="External"/><Relationship Id="rId5" Type="http://schemas.openxmlformats.org/officeDocument/2006/relationships/oleObject" Target="../embeddings/oleObject1.bin"/><Relationship Id="rId6" Type="http://schemas.openxmlformats.org/officeDocument/2006/relationships/image" Target="../media/image68.png"/><Relationship Id="rId7" Type="http://schemas.openxmlformats.org/officeDocument/2006/relationships/image" Target="../media/image69.jpeg"/><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w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w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121.xml.rels><?xml version="1.0" encoding="UTF-8" standalone="yes"?>
<Relationships xmlns="http://schemas.openxmlformats.org/package/2006/relationships"><Relationship Id="rId3" Type="http://schemas.openxmlformats.org/officeDocument/2006/relationships/hyperlink" Target="..%5C..%5C..%5C..%5C07970544%5CLocal%20Settings%5CTemporary%20Internet%20Files%5CContent.IE5%5CU72945UD%5Cbvnbvnbv" TargetMode="External"/><Relationship Id="rId4" Type="http://schemas.openxmlformats.org/officeDocument/2006/relationships/image" Target="../media/image79.wmf"/><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23.xml.rels><?xml version="1.0" encoding="UTF-8" standalone="yes"?>
<Relationships xmlns="http://schemas.openxmlformats.org/package/2006/relationships"><Relationship Id="rId3" Type="http://schemas.openxmlformats.org/officeDocument/2006/relationships/hyperlink" Target="http://www.lifebytes.gov.uk/teachers/lb_teachers-eat.htm" TargetMode="External"/><Relationship Id="rId4" Type="http://schemas.openxmlformats.org/officeDocument/2006/relationships/hyperlink" Target="http://www.wiredforhealth.gov.uk/cat.php?catid=886&amp;docid=7219" TargetMode="External"/><Relationship Id="rId5" Type="http://schemas.openxmlformats.org/officeDocument/2006/relationships/hyperlink" Target="http://www.food.gov.uk/interactivetools/educational/bashstreetdiet/" TargetMode="External"/><Relationship Id="rId6" Type="http://schemas.openxmlformats.org/officeDocument/2006/relationships/hyperlink" Target="http://www.eatwell.gov.uk/foodlabels/" TargetMode="External"/><Relationship Id="rId7" Type="http://schemas.openxmlformats.org/officeDocument/2006/relationships/hyperlink" Target="http://kidshealth.org/kid/stay_healthy/food/vitamin.html" TargetMode="External"/><Relationship Id="rId8" Type="http://schemas.openxmlformats.org/officeDocument/2006/relationships/hyperlink" Target="http://www.dole5aday.com/MusicAndPlay/M_Games.jsp?topmenu=6" TargetMode="External"/><Relationship Id="rId9" Type="http://schemas.openxmlformats.org/officeDocument/2006/relationships/hyperlink" Target="http://www.elllo.org/yeartwo/jan17th/vivian/fruit.htm" TargetMode="External"/><Relationship Id="rId10" Type="http://schemas.openxmlformats.org/officeDocument/2006/relationships/image" Target="../media/image46.png"/><Relationship Id="rId11" Type="http://schemas.openxmlformats.org/officeDocument/2006/relationships/slide" Target="slide2.xml"/><Relationship Id="rId1" Type="http://schemas.openxmlformats.org/officeDocument/2006/relationships/slideLayout" Target="../slideLayouts/slideLayout13.xml"/><Relationship Id="rId2" Type="http://schemas.openxmlformats.org/officeDocument/2006/relationships/hyperlink" Target="http://www.bbc.co.uk/northernireland/schools/4_11/uptoyou/"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wmf"/></Relationships>
</file>

<file path=ppt/slides/_rels/slide18.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eg"/><Relationship Id="rId3" Type="http://schemas.openxmlformats.org/officeDocument/2006/relationships/image" Target="../media/image2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gif"/><Relationship Id="rId5" Type="http://schemas.openxmlformats.org/officeDocument/2006/relationships/image" Target="../media/image31.gif"/><Relationship Id="rId6" Type="http://schemas.openxmlformats.org/officeDocument/2006/relationships/image" Target="../media/image32.gif"/><Relationship Id="rId7" Type="http://schemas.openxmlformats.org/officeDocument/2006/relationships/image" Target="../media/image33.gi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1.xml.rels><?xml version="1.0" encoding="UTF-8" standalone="yes"?>
<Relationships xmlns="http://schemas.openxmlformats.org/package/2006/relationships"><Relationship Id="rId3" Type="http://schemas.openxmlformats.org/officeDocument/2006/relationships/hyperlink" Target="http://www.choosemyplate.gov/myplate-quizzes-0" TargetMode="External"/><Relationship Id="rId4" Type="http://schemas.openxmlformats.org/officeDocument/2006/relationships/hyperlink" Target="http://www.choosemyplate.gov/about"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njoyhealthyeating.info/questionnaire"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slide" Target="slide98.xml"/><Relationship Id="rId5" Type="http://schemas.openxmlformats.org/officeDocument/2006/relationships/image" Target="../media/image42.gif"/><Relationship Id="rId6" Type="http://schemas.openxmlformats.org/officeDocument/2006/relationships/slide" Target="slide108.xml"/><Relationship Id="rId7" Type="http://schemas.openxmlformats.org/officeDocument/2006/relationships/image" Target="../media/image43.gif"/><Relationship Id="rId8" Type="http://schemas.openxmlformats.org/officeDocument/2006/relationships/slide" Target="slide111.xml"/><Relationship Id="rId9" Type="http://schemas.openxmlformats.org/officeDocument/2006/relationships/image" Target="../media/image44.gif"/><Relationship Id="rId10"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slide" Target="slide9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afefood.eu/Healthy-Eating/What-is-a-balanced-diet/The-Food-Pyramid.aspx"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9.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youtube.com/watch?v=8KLufFAFC9w"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rcjcs.com/micro_organisms.swf"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5Xi2Nc1UicQ" TargetMode="External"/><Relationship Id="rId3" Type="http://schemas.openxmlformats.org/officeDocument/2006/relationships/image" Target="../media/image5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96.xml.rels><?xml version="1.0" encoding="UTF-8" standalone="yes"?>
<Relationships xmlns="http://schemas.openxmlformats.org/package/2006/relationships"><Relationship Id="rId3" Type="http://schemas.openxmlformats.org/officeDocument/2006/relationships/hyperlink" Target="http://www.dailymotion.com/video/xfuvkj_alexander-flemming-1881-1955_tech" TargetMode="External"/><Relationship Id="rId4" Type="http://schemas.openxmlformats.org/officeDocument/2006/relationships/image" Target="../media/image57.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jJwGNPRmyTI" TargetMode="External"/><Relationship Id="rId3" Type="http://schemas.openxmlformats.org/officeDocument/2006/relationships/image" Target="../media/image5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23749"/>
            <a:ext cx="7772400" cy="2276702"/>
          </a:xfrm>
        </p:spPr>
        <p:txBody>
          <a:bodyPr>
            <a:normAutofit/>
          </a:bodyPr>
          <a:lstStyle/>
          <a:p>
            <a:r>
              <a:rPr lang="en-US" b="1" dirty="0" smtClean="0"/>
              <a:t>Chapter 9 </a:t>
            </a:r>
            <a:br>
              <a:rPr lang="en-US" b="1" dirty="0" smtClean="0"/>
            </a:br>
            <a:r>
              <a:rPr lang="en-US" b="1" dirty="0" smtClean="0"/>
              <a:t>Factors affecting Human Health</a:t>
            </a:r>
            <a:endParaRPr lang="en-US" b="1" dirty="0"/>
          </a:p>
        </p:txBody>
      </p:sp>
      <p:sp>
        <p:nvSpPr>
          <p:cNvPr id="3" name="Slide Number Placeholder 2"/>
          <p:cNvSpPr>
            <a:spLocks noGrp="1"/>
          </p:cNvSpPr>
          <p:nvPr>
            <p:ph type="sldNum" sz="quarter" idx="12"/>
          </p:nvPr>
        </p:nvSpPr>
        <p:spPr/>
        <p:txBody>
          <a:bodyPr/>
          <a:lstStyle/>
          <a:p>
            <a:fld id="{5648A848-0D65-8248-A87E-0A79E96572C9}" type="slidenum">
              <a:rPr lang="en-US" smtClean="0"/>
              <a:t>1</a:t>
            </a:fld>
            <a:endParaRPr lang="en-US"/>
          </a:p>
        </p:txBody>
      </p:sp>
    </p:spTree>
    <p:extLst>
      <p:ext uri="{BB962C8B-B14F-4D97-AF65-F5344CB8AC3E}">
        <p14:creationId xmlns:p14="http://schemas.microsoft.com/office/powerpoint/2010/main" val="27576370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Program Files\Common Files\Microsoft Shared\Clipart\cagcat50\pe02622_.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875905"/>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7"/>
            <a:ext cx="8229600" cy="1810725"/>
          </a:xfrm>
        </p:spPr>
        <p:txBody>
          <a:bodyPr>
            <a:noAutofit/>
          </a:bodyPr>
          <a:lstStyle/>
          <a:p>
            <a:r>
              <a:rPr lang="en-US" b="1" dirty="0"/>
              <a:t>What Factors affecting our Health?</a:t>
            </a:r>
            <a:br>
              <a:rPr lang="en-US" b="1" dirty="0"/>
            </a:br>
            <a:endParaRPr lang="en-US" dirty="0"/>
          </a:p>
        </p:txBody>
      </p:sp>
      <p:sp>
        <p:nvSpPr>
          <p:cNvPr id="3" name="Content Placeholder 2"/>
          <p:cNvSpPr>
            <a:spLocks noGrp="1"/>
          </p:cNvSpPr>
          <p:nvPr>
            <p:ph idx="1"/>
          </p:nvPr>
        </p:nvSpPr>
        <p:spPr>
          <a:xfrm>
            <a:off x="208894" y="1869151"/>
            <a:ext cx="8229600" cy="2055124"/>
          </a:xfrm>
        </p:spPr>
        <p:txBody>
          <a:bodyPr/>
          <a:lstStyle/>
          <a:p>
            <a:pPr marL="514350" indent="-514350">
              <a:spcBef>
                <a:spcPct val="50000"/>
              </a:spcBef>
              <a:buFont typeface="+mj-lt"/>
              <a:buAutoNum type="arabicPeriod"/>
            </a:pPr>
            <a:r>
              <a:rPr lang="en-US" dirty="0"/>
              <a:t> Inherited factors </a:t>
            </a:r>
          </a:p>
          <a:p>
            <a:pPr marL="514350" indent="-514350">
              <a:spcBef>
                <a:spcPct val="50000"/>
              </a:spcBef>
              <a:buFont typeface="+mj-lt"/>
              <a:buAutoNum type="arabicPeriod"/>
            </a:pPr>
            <a:r>
              <a:rPr lang="en-US" dirty="0" smtClean="0"/>
              <a:t> Environmental  </a:t>
            </a:r>
            <a:r>
              <a:rPr lang="en-US" dirty="0"/>
              <a:t>factors </a:t>
            </a:r>
          </a:p>
          <a:p>
            <a:pPr marL="514350" indent="-514350">
              <a:spcBef>
                <a:spcPct val="50000"/>
              </a:spcBef>
              <a:buFont typeface="+mj-lt"/>
              <a:buAutoNum type="arabicPeriod"/>
            </a:pPr>
            <a:r>
              <a:rPr lang="en-US" dirty="0"/>
              <a:t> Personal </a:t>
            </a:r>
            <a:r>
              <a:rPr lang="en-US" dirty="0" smtClean="0"/>
              <a:t>Behaviour</a:t>
            </a:r>
            <a:endParaRPr lang="en-US" dirty="0"/>
          </a:p>
        </p:txBody>
      </p:sp>
    </p:spTree>
    <p:extLst>
      <p:ext uri="{BB962C8B-B14F-4D97-AF65-F5344CB8AC3E}">
        <p14:creationId xmlns:p14="http://schemas.microsoft.com/office/powerpoint/2010/main" val="29021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3"/>
          <p:cNvSpPr>
            <a:spLocks noGrp="1" noChangeArrowheads="1"/>
          </p:cNvSpPr>
          <p:nvPr>
            <p:ph type="body" idx="1"/>
          </p:nvPr>
        </p:nvSpPr>
        <p:spPr>
          <a:xfrm>
            <a:off x="0" y="0"/>
            <a:ext cx="9144000" cy="6553200"/>
          </a:xfrm>
        </p:spPr>
        <p:txBody>
          <a:bodyPr/>
          <a:lstStyle/>
          <a:p>
            <a:pPr>
              <a:lnSpc>
                <a:spcPct val="120000"/>
              </a:lnSpc>
            </a:pPr>
            <a:r>
              <a:rPr lang="en-GB" sz="3000" b="1">
                <a:latin typeface="Arial" charset="0"/>
              </a:rPr>
              <a:t>Mutations</a:t>
            </a:r>
            <a:r>
              <a:rPr lang="en-GB" sz="3000">
                <a:latin typeface="Arial" charset="0"/>
              </a:rPr>
              <a:t> in bacterial genes can allow bacteria to develop </a:t>
            </a:r>
            <a:r>
              <a:rPr lang="en-GB" sz="3000" b="1">
                <a:latin typeface="Arial" charset="0"/>
              </a:rPr>
              <a:t>antibiotic resistance.</a:t>
            </a:r>
          </a:p>
          <a:p>
            <a:pPr>
              <a:lnSpc>
                <a:spcPct val="120000"/>
              </a:lnSpc>
            </a:pPr>
            <a:r>
              <a:rPr lang="en-GB" sz="3000">
                <a:latin typeface="Arial" charset="0"/>
              </a:rPr>
              <a:t>Antibiotics will then kill ‘sensitive’ bacteria and favour resistant bacteria. </a:t>
            </a:r>
          </a:p>
          <a:p>
            <a:pPr>
              <a:lnSpc>
                <a:spcPct val="120000"/>
              </a:lnSpc>
            </a:pPr>
            <a:r>
              <a:rPr lang="en-GB" sz="3000">
                <a:latin typeface="Arial" charset="0"/>
              </a:rPr>
              <a:t>Bacterial strains have emerged which are resistant to almost all known antibiotics </a:t>
            </a:r>
            <a:r>
              <a:rPr lang="en-GB" sz="3000" b="1">
                <a:latin typeface="Arial" charset="0"/>
              </a:rPr>
              <a:t>(multi-resistant). </a:t>
            </a:r>
            <a:r>
              <a:rPr lang="en-GB" sz="3000">
                <a:latin typeface="Arial" charset="0"/>
              </a:rPr>
              <a:t>As a result present day antibiotics become ineffective.</a:t>
            </a:r>
            <a:r>
              <a:rPr lang="en-GB" sz="3000" b="1">
                <a:latin typeface="Arial" charset="0"/>
              </a:rPr>
              <a:t> MRSA </a:t>
            </a:r>
            <a:r>
              <a:rPr lang="en-GB" sz="3000">
                <a:latin typeface="Arial" charset="0"/>
              </a:rPr>
              <a:t>is one example.</a:t>
            </a:r>
          </a:p>
          <a:p>
            <a:pPr>
              <a:lnSpc>
                <a:spcPct val="120000"/>
              </a:lnSpc>
            </a:pPr>
            <a:r>
              <a:rPr lang="en-GB" sz="3000">
                <a:latin typeface="Arial" charset="0"/>
              </a:rPr>
              <a:t>Methicillin-resistant Staphylococcus aureus (MRSA) is a bacterium responsible for several difficult-to-treat infections in humans.</a:t>
            </a:r>
          </a:p>
          <a:p>
            <a:endParaRPr lang="en-US" sz="3200">
              <a:latin typeface="Arial" charset="0"/>
            </a:endParaRPr>
          </a:p>
        </p:txBody>
      </p:sp>
      <p:sp>
        <p:nvSpPr>
          <p:cNvPr id="13005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32F4C2-5BE8-5148-A5A0-427A6DD694C6}" type="slidenum">
              <a:rPr lang="en-US" sz="1200">
                <a:solidFill>
                  <a:srgbClr val="045C75"/>
                </a:solidFill>
              </a:rPr>
              <a:pPr eaLnBrk="1" hangingPunct="1"/>
              <a:t>100</a:t>
            </a:fld>
            <a:endParaRPr lang="en-US" sz="1200">
              <a:solidFill>
                <a:srgbClr val="045C75"/>
              </a:solidFill>
            </a:endParaRPr>
          </a:p>
        </p:txBody>
      </p:sp>
    </p:spTree>
    <p:extLst>
      <p:ext uri="{BB962C8B-B14F-4D97-AF65-F5344CB8AC3E}">
        <p14:creationId xmlns:p14="http://schemas.microsoft.com/office/powerpoint/2010/main" val="238927895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2259">
                                            <p:txEl>
                                              <p:pRg st="0" end="0"/>
                                            </p:txEl>
                                          </p:spTgt>
                                        </p:tgtEl>
                                        <p:attrNameLst>
                                          <p:attrName>style.visibility</p:attrName>
                                        </p:attrNameLst>
                                      </p:cBhvr>
                                      <p:to>
                                        <p:strVal val="visible"/>
                                      </p:to>
                                    </p:set>
                                    <p:animEffect transition="in" filter="wipe(left)">
                                      <p:cBhvr>
                                        <p:cTn id="7" dur="500"/>
                                        <p:tgtEl>
                                          <p:spTgt spid="352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2259">
                                            <p:txEl>
                                              <p:pRg st="1" end="1"/>
                                            </p:txEl>
                                          </p:spTgt>
                                        </p:tgtEl>
                                        <p:attrNameLst>
                                          <p:attrName>style.visibility</p:attrName>
                                        </p:attrNameLst>
                                      </p:cBhvr>
                                      <p:to>
                                        <p:strVal val="visible"/>
                                      </p:to>
                                    </p:set>
                                    <p:animEffect transition="in" filter="wipe(left)">
                                      <p:cBhvr>
                                        <p:cTn id="12" dur="500"/>
                                        <p:tgtEl>
                                          <p:spTgt spid="3522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2259">
                                            <p:txEl>
                                              <p:pRg st="2" end="2"/>
                                            </p:txEl>
                                          </p:spTgt>
                                        </p:tgtEl>
                                        <p:attrNameLst>
                                          <p:attrName>style.visibility</p:attrName>
                                        </p:attrNameLst>
                                      </p:cBhvr>
                                      <p:to>
                                        <p:strVal val="visible"/>
                                      </p:to>
                                    </p:set>
                                    <p:animEffect transition="in" filter="wipe(left)">
                                      <p:cBhvr>
                                        <p:cTn id="17" dur="500"/>
                                        <p:tgtEl>
                                          <p:spTgt spid="3522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2259">
                                            <p:txEl>
                                              <p:pRg st="3" end="3"/>
                                            </p:txEl>
                                          </p:spTgt>
                                        </p:tgtEl>
                                        <p:attrNameLst>
                                          <p:attrName>style.visibility</p:attrName>
                                        </p:attrNameLst>
                                      </p:cBhvr>
                                      <p:to>
                                        <p:strVal val="visible"/>
                                      </p:to>
                                    </p:set>
                                    <p:animEffect transition="in" filter="wipe(left)">
                                      <p:cBhvr>
                                        <p:cTn id="22" dur="500"/>
                                        <p:tgtEl>
                                          <p:spTgt spid="3522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9"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0"/>
          <p:cNvSpPr>
            <a:spLocks noGrp="1" noChangeArrowheads="1"/>
          </p:cNvSpPr>
          <p:nvPr>
            <p:ph type="body" idx="1"/>
          </p:nvPr>
        </p:nvSpPr>
        <p:spPr>
          <a:xfrm>
            <a:off x="0" y="762000"/>
            <a:ext cx="8763000" cy="3581400"/>
          </a:xfrm>
        </p:spPr>
        <p:txBody>
          <a:bodyPr/>
          <a:lstStyle/>
          <a:p>
            <a:pPr>
              <a:lnSpc>
                <a:spcPct val="110000"/>
              </a:lnSpc>
            </a:pPr>
            <a:r>
              <a:rPr lang="en-IE" sz="3200">
                <a:latin typeface="Arial" charset="0"/>
              </a:rPr>
              <a:t>This results in the increased growth of antibiotic resistant bacteria</a:t>
            </a:r>
          </a:p>
          <a:p>
            <a:pPr>
              <a:lnSpc>
                <a:spcPct val="110000"/>
              </a:lnSpc>
            </a:pPr>
            <a:r>
              <a:rPr lang="en-IE" sz="3200">
                <a:latin typeface="Arial" charset="0"/>
              </a:rPr>
              <a:t>Failure of some patients to complete a course of antibiotics prescribed to them by a doctor allows the bacteria to survive and re-grow</a:t>
            </a:r>
            <a:endParaRPr lang="en-US" sz="3200">
              <a:latin typeface="Arial" charset="0"/>
            </a:endParaRPr>
          </a:p>
        </p:txBody>
      </p:sp>
      <p:sp>
        <p:nvSpPr>
          <p:cNvPr id="1320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04B95D-C962-CF43-BBEF-DB1579639989}" type="slidenum">
              <a:rPr lang="en-US" sz="1200">
                <a:solidFill>
                  <a:srgbClr val="045C75"/>
                </a:solidFill>
              </a:rPr>
              <a:pPr eaLnBrk="1" hangingPunct="1"/>
              <a:t>101</a:t>
            </a:fld>
            <a:endParaRPr lang="en-US" sz="1200">
              <a:solidFill>
                <a:srgbClr val="045C75"/>
              </a:solidFill>
            </a:endParaRPr>
          </a:p>
        </p:txBody>
      </p:sp>
      <p:pic>
        <p:nvPicPr>
          <p:cNvPr id="1320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571875"/>
            <a:ext cx="38354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8600" y="29204"/>
            <a:ext cx="8915400" cy="1323439"/>
          </a:xfrm>
          <a:prstGeom prst="rect">
            <a:avLst/>
          </a:prstGeom>
          <a:noFill/>
        </p:spPr>
        <p:txBody>
          <a:bodyPr>
            <a:spAutoFit/>
          </a:bodyPr>
          <a:lstStyle/>
          <a:p>
            <a:pPr>
              <a:defRPr/>
            </a:pPr>
            <a:r>
              <a:rPr lang="en-IE" sz="4000" b="1" dirty="0">
                <a:ln w="12700">
                  <a:solidFill>
                    <a:schemeClr val="tx2">
                      <a:satMod val="155000"/>
                    </a:schemeClr>
                  </a:solidFill>
                  <a:prstDash val="solid"/>
                </a:ln>
                <a:effectLst>
                  <a:outerShdw blurRad="41275" dist="20320" dir="1800000" algn="tl" rotWithShape="0">
                    <a:srgbClr val="000000">
                      <a:alpha val="40000"/>
                    </a:srgbClr>
                  </a:outerShdw>
                </a:effectLst>
              </a:rPr>
              <a:t>Misuse &amp; Overuse of antibiotics</a:t>
            </a:r>
            <a:br>
              <a:rPr lang="en-IE" sz="4000" b="1" dirty="0">
                <a:ln w="12700">
                  <a:solidFill>
                    <a:schemeClr val="tx2">
                      <a:satMod val="155000"/>
                    </a:schemeClr>
                  </a:solidFill>
                  <a:prstDash val="solid"/>
                </a:ln>
                <a:effectLst>
                  <a:outerShdw blurRad="41275" dist="20320" dir="1800000" algn="tl" rotWithShape="0">
                    <a:srgbClr val="000000">
                      <a:alpha val="40000"/>
                    </a:srgbClr>
                  </a:outerShdw>
                </a:effectLst>
              </a:rPr>
            </a:br>
            <a:endParaRPr lang="en-US" sz="40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3444116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80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800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p:cNvSpPr>
            <a:spLocks noGrp="1" noChangeArrowheads="1"/>
          </p:cNvSpPr>
          <p:nvPr>
            <p:ph type="body" idx="4294967295"/>
          </p:nvPr>
        </p:nvSpPr>
        <p:spPr>
          <a:xfrm>
            <a:off x="228600" y="533400"/>
            <a:ext cx="8599488" cy="762000"/>
          </a:xfrm>
        </p:spPr>
        <p:txBody>
          <a:bodyPr/>
          <a:lstStyle/>
          <a:p>
            <a:pPr marL="0" indent="0" algn="ctr">
              <a:buFont typeface="Wingdings 2" charset="0"/>
              <a:buNone/>
            </a:pPr>
            <a:r>
              <a:rPr lang="en-IE" sz="3600" b="1">
                <a:latin typeface="Trebuchet MS" charset="0"/>
              </a:rPr>
              <a:t>Antibiotics</a:t>
            </a:r>
          </a:p>
        </p:txBody>
      </p:sp>
      <p:sp>
        <p:nvSpPr>
          <p:cNvPr id="2" name="Slide Number Placeholder 1"/>
          <p:cNvSpPr>
            <a:spLocks noGrp="1"/>
          </p:cNvSpPr>
          <p:nvPr>
            <p:ph type="sldNum" sz="quarter" idx="12"/>
          </p:nvPr>
        </p:nvSpPr>
        <p:spPr/>
        <p:txBody>
          <a:bodyPr/>
          <a:lstStyle/>
          <a:p>
            <a:pPr>
              <a:defRPr/>
            </a:pPr>
            <a:fld id="{D6DAA01D-86CA-E043-AB0B-5594B955AA7B}" type="slidenum">
              <a:rPr lang="en-US" smtClean="0"/>
              <a:pPr>
                <a:defRPr/>
              </a:pPr>
              <a:t>102</a:t>
            </a:fld>
            <a:endParaRPr lang="en-US"/>
          </a:p>
        </p:txBody>
      </p:sp>
      <p:sp>
        <p:nvSpPr>
          <p:cNvPr id="4" name="Rectangle 3"/>
          <p:cNvSpPr>
            <a:spLocks noChangeArrowheads="1"/>
          </p:cNvSpPr>
          <p:nvPr/>
        </p:nvSpPr>
        <p:spPr bwMode="auto">
          <a:xfrm rot="10800000" flipV="1">
            <a:off x="268288" y="5873750"/>
            <a:ext cx="84185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dirty="0">
                <a:hlinkClick r:id="rId2"/>
              </a:rPr>
              <a:t>Antibiotics </a:t>
            </a:r>
            <a:endParaRPr lang="en-US" sz="3600" dirty="0"/>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76400"/>
            <a:ext cx="55626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383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2706">
                                            <p:txEl>
                                              <p:pRg st="0" end="0"/>
                                            </p:txEl>
                                          </p:spTgt>
                                        </p:tgtEl>
                                        <p:attrNameLst>
                                          <p:attrName>style.visibility</p:attrName>
                                        </p:attrNameLst>
                                      </p:cBhvr>
                                      <p:to>
                                        <p:strVal val="visible"/>
                                      </p:to>
                                    </p:set>
                                    <p:anim calcmode="lin" valueType="num">
                                      <p:cBhvr additive="base">
                                        <p:cTn id="7" dur="1000" fill="hold"/>
                                        <p:tgtEl>
                                          <p:spTgt spid="712706">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1270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79321C-85A6-2B4F-9CA9-65A5358F3616}" type="slidenum">
              <a:rPr lang="en-US" sz="1200">
                <a:solidFill>
                  <a:srgbClr val="045C75"/>
                </a:solidFill>
              </a:rPr>
              <a:pPr eaLnBrk="1" hangingPunct="1"/>
              <a:t>103</a:t>
            </a:fld>
            <a:endParaRPr lang="en-US" sz="1200">
              <a:solidFill>
                <a:srgbClr val="045C75"/>
              </a:solidFill>
            </a:endParaRPr>
          </a:p>
        </p:txBody>
      </p:sp>
      <p:pic>
        <p:nvPicPr>
          <p:cNvPr id="1361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646" y="-1"/>
            <a:ext cx="8218518" cy="686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67727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9"/>
          <p:cNvSpPr>
            <a:spLocks noGrp="1" noChangeArrowheads="1"/>
          </p:cNvSpPr>
          <p:nvPr>
            <p:ph type="title"/>
          </p:nvPr>
        </p:nvSpPr>
        <p:spPr>
          <a:xfrm>
            <a:off x="228600" y="228600"/>
            <a:ext cx="8229600" cy="609600"/>
          </a:xfrm>
        </p:spPr>
        <p:txBody>
          <a:bodyPr>
            <a:normAutofit fontScale="90000"/>
          </a:bodyPr>
          <a:lstStyle/>
          <a:p>
            <a:pPr algn="ctr" eaLnBrk="1" hangingPunct="1"/>
            <a:r>
              <a:rPr lang="en-IE">
                <a:latin typeface="Arial Black" charset="0"/>
              </a:rPr>
              <a:t>Nutrition</a:t>
            </a:r>
            <a:endParaRPr lang="en-US">
              <a:latin typeface="Arial Black" charset="0"/>
            </a:endParaRPr>
          </a:p>
        </p:txBody>
      </p:sp>
      <p:sp>
        <p:nvSpPr>
          <p:cNvPr id="5130" name="Rectangle 10"/>
          <p:cNvSpPr>
            <a:spLocks noGrp="1" noChangeArrowheads="1"/>
          </p:cNvSpPr>
          <p:nvPr>
            <p:ph type="body" idx="1"/>
          </p:nvPr>
        </p:nvSpPr>
        <p:spPr>
          <a:xfrm>
            <a:off x="228600" y="1066800"/>
            <a:ext cx="8534400" cy="4038600"/>
          </a:xfrm>
        </p:spPr>
        <p:txBody>
          <a:bodyPr/>
          <a:lstStyle/>
          <a:p>
            <a:pPr marL="0" indent="0" eaLnBrk="1" hangingPunct="1">
              <a:lnSpc>
                <a:spcPct val="110000"/>
              </a:lnSpc>
              <a:spcBef>
                <a:spcPct val="50000"/>
              </a:spcBef>
              <a:buNone/>
              <a:defRPr/>
            </a:pPr>
            <a:r>
              <a:rPr lang="en-IE" sz="3200" dirty="0">
                <a:latin typeface="Arial" charset="0"/>
              </a:rPr>
              <a:t>All fungi </a:t>
            </a:r>
            <a:r>
              <a:rPr lang="en-IE" sz="3200" dirty="0" smtClean="0">
                <a:latin typeface="Arial" charset="0"/>
              </a:rPr>
              <a:t>lack chlorophyll &amp; are </a:t>
            </a:r>
            <a:r>
              <a:rPr lang="en-IE" sz="3200" b="1" dirty="0">
                <a:latin typeface="Arial" charset="0"/>
              </a:rPr>
              <a:t>heterotrophs</a:t>
            </a:r>
            <a:r>
              <a:rPr lang="en-IE" sz="3200" dirty="0">
                <a:latin typeface="Arial" charset="0"/>
              </a:rPr>
              <a:t> i.e. they take in food made by other </a:t>
            </a:r>
            <a:r>
              <a:rPr lang="en-IE" sz="3200" dirty="0" smtClean="0">
                <a:latin typeface="Arial" charset="0"/>
              </a:rPr>
              <a:t>organisms</a:t>
            </a:r>
            <a:endParaRPr lang="en-US" sz="3200" dirty="0">
              <a:latin typeface="Arial" charset="0"/>
            </a:endParaRPr>
          </a:p>
          <a:p>
            <a:pPr eaLnBrk="1" hangingPunct="1">
              <a:lnSpc>
                <a:spcPct val="110000"/>
              </a:lnSpc>
              <a:buFontTx/>
              <a:buNone/>
              <a:defRPr/>
            </a:pPr>
            <a:r>
              <a:rPr lang="en-IE" sz="3200" dirty="0">
                <a:latin typeface="Arial" charset="0"/>
              </a:rPr>
              <a:t>Fungi are either:</a:t>
            </a:r>
          </a:p>
          <a:p>
            <a:pPr marL="514350" indent="-514350" eaLnBrk="1" hangingPunct="1">
              <a:lnSpc>
                <a:spcPct val="110000"/>
              </a:lnSpc>
              <a:buFont typeface="+mj-lt"/>
              <a:buAutoNum type="arabicPeriod"/>
              <a:defRPr/>
            </a:pPr>
            <a:r>
              <a:rPr lang="en-IE" sz="3200" b="1" dirty="0">
                <a:latin typeface="Arial" charset="0"/>
              </a:rPr>
              <a:t>Saprophytic</a:t>
            </a:r>
            <a:endParaRPr lang="en-US" sz="3200" dirty="0">
              <a:latin typeface="Arial" charset="0"/>
            </a:endParaRPr>
          </a:p>
          <a:p>
            <a:pPr marL="514350" indent="-514350" eaLnBrk="1" hangingPunct="1">
              <a:lnSpc>
                <a:spcPct val="110000"/>
              </a:lnSpc>
              <a:buFont typeface="+mj-lt"/>
              <a:buAutoNum type="arabicPeriod"/>
              <a:defRPr/>
            </a:pPr>
            <a:r>
              <a:rPr lang="en-IE" sz="3200" b="1" dirty="0" smtClean="0">
                <a:latin typeface="Arial" charset="0"/>
              </a:rPr>
              <a:t>Parasitic</a:t>
            </a:r>
          </a:p>
        </p:txBody>
      </p:sp>
      <p:pic>
        <p:nvPicPr>
          <p:cNvPr id="145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590800"/>
            <a:ext cx="2686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DB70BD-D1F7-D149-94B9-305F5C26862F}" type="slidenum">
              <a:rPr lang="en-US" sz="1200">
                <a:solidFill>
                  <a:srgbClr val="045C75"/>
                </a:solidFill>
              </a:rPr>
              <a:pPr eaLnBrk="1" hangingPunct="1"/>
              <a:t>104</a:t>
            </a:fld>
            <a:endParaRPr lang="en-US" sz="1200">
              <a:solidFill>
                <a:srgbClr val="045C75"/>
              </a:solidFill>
            </a:endParaRPr>
          </a:p>
        </p:txBody>
      </p:sp>
    </p:spTree>
    <p:extLst>
      <p:ext uri="{BB962C8B-B14F-4D97-AF65-F5344CB8AC3E}">
        <p14:creationId xmlns:p14="http://schemas.microsoft.com/office/powerpoint/2010/main" val="39890383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30">
                                            <p:txEl>
                                              <p:pRg st="0" end="0"/>
                                            </p:txEl>
                                          </p:spTgt>
                                        </p:tgtEl>
                                        <p:attrNameLst>
                                          <p:attrName>style.visibility</p:attrName>
                                        </p:attrNameLst>
                                      </p:cBhvr>
                                      <p:to>
                                        <p:strVal val="visible"/>
                                      </p:to>
                                    </p:set>
                                    <p:animEffect transition="in" filter="wipe(left)">
                                      <p:cBhvr>
                                        <p:cTn id="7" dur="500"/>
                                        <p:tgtEl>
                                          <p:spTgt spid="51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30">
                                            <p:txEl>
                                              <p:pRg st="1" end="1"/>
                                            </p:txEl>
                                          </p:spTgt>
                                        </p:tgtEl>
                                        <p:attrNameLst>
                                          <p:attrName>style.visibility</p:attrName>
                                        </p:attrNameLst>
                                      </p:cBhvr>
                                      <p:to>
                                        <p:strVal val="visible"/>
                                      </p:to>
                                    </p:set>
                                    <p:animEffect transition="in" filter="wipe(left)">
                                      <p:cBhvr>
                                        <p:cTn id="12" dur="500"/>
                                        <p:tgtEl>
                                          <p:spTgt spid="513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30">
                                            <p:txEl>
                                              <p:pRg st="2" end="2"/>
                                            </p:txEl>
                                          </p:spTgt>
                                        </p:tgtEl>
                                        <p:attrNameLst>
                                          <p:attrName>style.visibility</p:attrName>
                                        </p:attrNameLst>
                                      </p:cBhvr>
                                      <p:to>
                                        <p:strVal val="visible"/>
                                      </p:to>
                                    </p:set>
                                    <p:animEffect transition="in" filter="wipe(left)">
                                      <p:cBhvr>
                                        <p:cTn id="17" dur="500"/>
                                        <p:tgtEl>
                                          <p:spTgt spid="513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130">
                                            <p:txEl>
                                              <p:pRg st="3" end="3"/>
                                            </p:txEl>
                                          </p:spTgt>
                                        </p:tgtEl>
                                        <p:attrNameLst>
                                          <p:attrName>style.visibility</p:attrName>
                                        </p:attrNameLst>
                                      </p:cBhvr>
                                      <p:to>
                                        <p:strVal val="visible"/>
                                      </p:to>
                                    </p:set>
                                    <p:animEffect transition="in" filter="wipe(left)">
                                      <p:cBhvr>
                                        <p:cTn id="22" dur="500"/>
                                        <p:tgtEl>
                                          <p:spTgt spid="51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4" name="Rectangle 8"/>
          <p:cNvSpPr>
            <a:spLocks noGrp="1" noChangeArrowheads="1"/>
          </p:cNvSpPr>
          <p:nvPr>
            <p:ph type="body" idx="1"/>
          </p:nvPr>
        </p:nvSpPr>
        <p:spPr>
          <a:xfrm>
            <a:off x="152400" y="1066800"/>
            <a:ext cx="8686800" cy="4535488"/>
          </a:xfrm>
        </p:spPr>
        <p:txBody>
          <a:bodyPr/>
          <a:lstStyle/>
          <a:p>
            <a:pPr eaLnBrk="1" hangingPunct="1">
              <a:lnSpc>
                <a:spcPct val="110000"/>
              </a:lnSpc>
              <a:spcBef>
                <a:spcPct val="0"/>
              </a:spcBef>
              <a:defRPr/>
            </a:pPr>
            <a:r>
              <a:rPr lang="en-IE" sz="3200" dirty="0">
                <a:latin typeface="Arial" charset="0"/>
              </a:rPr>
              <a:t>Most fungi are saprophytic - obtain nutrients from dead material </a:t>
            </a:r>
          </a:p>
          <a:p>
            <a:pPr eaLnBrk="1" hangingPunct="1">
              <a:lnSpc>
                <a:spcPct val="110000"/>
              </a:lnSpc>
              <a:spcBef>
                <a:spcPct val="0"/>
              </a:spcBef>
              <a:defRPr/>
            </a:pPr>
            <a:r>
              <a:rPr lang="en-IE" sz="3200" dirty="0">
                <a:latin typeface="Arial" charset="0"/>
              </a:rPr>
              <a:t>As they digest it minerals are released and recycled</a:t>
            </a:r>
          </a:p>
          <a:p>
            <a:pPr eaLnBrk="1" hangingPunct="1">
              <a:lnSpc>
                <a:spcPct val="110000"/>
              </a:lnSpc>
              <a:spcBef>
                <a:spcPct val="0"/>
              </a:spcBef>
              <a:defRPr/>
            </a:pPr>
            <a:r>
              <a:rPr lang="en-IE" sz="3200" dirty="0">
                <a:latin typeface="Arial" charset="0"/>
              </a:rPr>
              <a:t>Play a vital role in the environment as they are responsible for decay</a:t>
            </a:r>
          </a:p>
          <a:p>
            <a:pPr marL="0" indent="0" eaLnBrk="1" hangingPunct="1">
              <a:lnSpc>
                <a:spcPct val="110000"/>
              </a:lnSpc>
              <a:spcBef>
                <a:spcPct val="0"/>
              </a:spcBef>
              <a:buNone/>
              <a:defRPr/>
            </a:pPr>
            <a:r>
              <a:rPr lang="en-IE" sz="3200" dirty="0" smtClean="0">
                <a:latin typeface="Arial" charset="0"/>
              </a:rPr>
              <a:t>   E.g</a:t>
            </a:r>
            <a:r>
              <a:rPr lang="en-IE" sz="3200" dirty="0">
                <a:latin typeface="Arial" charset="0"/>
              </a:rPr>
              <a:t>. mushrooms and moulds</a:t>
            </a:r>
          </a:p>
          <a:p>
            <a:pPr marL="0" indent="0" eaLnBrk="1" hangingPunct="1">
              <a:lnSpc>
                <a:spcPct val="110000"/>
              </a:lnSpc>
              <a:spcBef>
                <a:spcPct val="0"/>
              </a:spcBef>
              <a:buFont typeface="Wingdings 2" charset="0"/>
              <a:buNone/>
              <a:defRPr/>
            </a:pPr>
            <a:endParaRPr lang="en-IE" sz="3200" dirty="0">
              <a:latin typeface="Arial" charset="0"/>
            </a:endParaRPr>
          </a:p>
        </p:txBody>
      </p:sp>
      <p:sp>
        <p:nvSpPr>
          <p:cNvPr id="147458" name="Rectangle 7"/>
          <p:cNvSpPr>
            <a:spLocks noGrp="1" noChangeArrowheads="1"/>
          </p:cNvSpPr>
          <p:nvPr>
            <p:ph type="title"/>
          </p:nvPr>
        </p:nvSpPr>
        <p:spPr>
          <a:xfrm>
            <a:off x="457200" y="228600"/>
            <a:ext cx="8229600" cy="685800"/>
          </a:xfrm>
        </p:spPr>
        <p:txBody>
          <a:bodyPr>
            <a:normAutofit fontScale="90000"/>
          </a:bodyPr>
          <a:lstStyle/>
          <a:p>
            <a:pPr algn="ctr" eaLnBrk="1" hangingPunct="1"/>
            <a:r>
              <a:rPr lang="en-IE">
                <a:latin typeface="Arial Black" charset="0"/>
              </a:rPr>
              <a:t>1. Saprophytic fungi</a:t>
            </a:r>
            <a:endParaRPr lang="en-US">
              <a:latin typeface="Arial Black" charset="0"/>
            </a:endParaRPr>
          </a:p>
        </p:txBody>
      </p:sp>
      <p:sp>
        <p:nvSpPr>
          <p:cNvPr id="14745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23BB0B-2182-1040-AAB8-2AE7D00E727C}" type="slidenum">
              <a:rPr lang="en-US" sz="1200">
                <a:solidFill>
                  <a:srgbClr val="045C75"/>
                </a:solidFill>
              </a:rPr>
              <a:pPr eaLnBrk="1" hangingPunct="1"/>
              <a:t>105</a:t>
            </a:fld>
            <a:endParaRPr lang="en-US" sz="1200">
              <a:solidFill>
                <a:srgbClr val="045C75"/>
              </a:solidFill>
            </a:endParaRPr>
          </a:p>
        </p:txBody>
      </p:sp>
      <p:pic>
        <p:nvPicPr>
          <p:cNvPr id="1474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005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5126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304">
                                            <p:txEl>
                                              <p:pRg st="0" end="0"/>
                                            </p:txEl>
                                          </p:spTgt>
                                        </p:tgtEl>
                                        <p:attrNameLst>
                                          <p:attrName>style.visibility</p:attrName>
                                        </p:attrNameLst>
                                      </p:cBhvr>
                                      <p:to>
                                        <p:strVal val="visible"/>
                                      </p:to>
                                    </p:set>
                                    <p:animEffect transition="in" filter="wipe(left)">
                                      <p:cBhvr>
                                        <p:cTn id="7" dur="500"/>
                                        <p:tgtEl>
                                          <p:spTgt spid="553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5304">
                                            <p:txEl>
                                              <p:pRg st="1" end="1"/>
                                            </p:txEl>
                                          </p:spTgt>
                                        </p:tgtEl>
                                        <p:attrNameLst>
                                          <p:attrName>style.visibility</p:attrName>
                                        </p:attrNameLst>
                                      </p:cBhvr>
                                      <p:to>
                                        <p:strVal val="visible"/>
                                      </p:to>
                                    </p:set>
                                    <p:animEffect transition="in" filter="wipe(left)">
                                      <p:cBhvr>
                                        <p:cTn id="12" dur="500"/>
                                        <p:tgtEl>
                                          <p:spTgt spid="553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04">
                                            <p:txEl>
                                              <p:pRg st="2" end="2"/>
                                            </p:txEl>
                                          </p:spTgt>
                                        </p:tgtEl>
                                        <p:attrNameLst>
                                          <p:attrName>style.visibility</p:attrName>
                                        </p:attrNameLst>
                                      </p:cBhvr>
                                      <p:to>
                                        <p:strVal val="visible"/>
                                      </p:to>
                                    </p:set>
                                    <p:animEffect transition="in" filter="wipe(left)">
                                      <p:cBhvr>
                                        <p:cTn id="17" dur="500"/>
                                        <p:tgtEl>
                                          <p:spTgt spid="5530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04">
                                            <p:txEl>
                                              <p:pRg st="3" end="3"/>
                                            </p:txEl>
                                          </p:spTgt>
                                        </p:tgtEl>
                                        <p:attrNameLst>
                                          <p:attrName>style.visibility</p:attrName>
                                        </p:attrNameLst>
                                      </p:cBhvr>
                                      <p:to>
                                        <p:strVal val="visible"/>
                                      </p:to>
                                    </p:set>
                                    <p:animEffect transition="in" filter="wipe(left)">
                                      <p:cBhvr>
                                        <p:cTn id="22" dur="500"/>
                                        <p:tgtEl>
                                          <p:spTgt spid="553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
          <p:cNvSpPr>
            <a:spLocks noGrp="1" noChangeArrowheads="1"/>
          </p:cNvSpPr>
          <p:nvPr>
            <p:ph type="title"/>
          </p:nvPr>
        </p:nvSpPr>
        <p:spPr>
          <a:xfrm>
            <a:off x="457200" y="15875"/>
            <a:ext cx="8229600" cy="1143000"/>
          </a:xfrm>
        </p:spPr>
        <p:txBody>
          <a:bodyPr/>
          <a:lstStyle/>
          <a:p>
            <a:pPr algn="ctr" eaLnBrk="1" hangingPunct="1"/>
            <a:r>
              <a:rPr lang="en-IE">
                <a:latin typeface="Arial Black" charset="0"/>
              </a:rPr>
              <a:t>2. Parasitic Fungi</a:t>
            </a:r>
            <a:endParaRPr lang="en-US">
              <a:latin typeface="Arial Black" charset="0"/>
            </a:endParaRPr>
          </a:p>
        </p:txBody>
      </p:sp>
      <p:sp>
        <p:nvSpPr>
          <p:cNvPr id="7179" name="Rectangle 11"/>
          <p:cNvSpPr>
            <a:spLocks noGrp="1" noChangeArrowheads="1"/>
          </p:cNvSpPr>
          <p:nvPr>
            <p:ph type="body" sz="half" idx="1"/>
          </p:nvPr>
        </p:nvSpPr>
        <p:spPr>
          <a:xfrm>
            <a:off x="228600" y="1295400"/>
            <a:ext cx="8686800" cy="1411288"/>
          </a:xfrm>
        </p:spPr>
        <p:txBody>
          <a:bodyPr/>
          <a:lstStyle/>
          <a:p>
            <a:pPr eaLnBrk="1" hangingPunct="1"/>
            <a:r>
              <a:rPr lang="en-IE" sz="3200">
                <a:latin typeface="Arial" charset="0"/>
              </a:rPr>
              <a:t>Absorb their food from live hosts – plants, animals e.g. athlete’s foot</a:t>
            </a:r>
            <a:endParaRPr lang="en-US" sz="3200">
              <a:latin typeface="Arial" charset="0"/>
            </a:endParaRPr>
          </a:p>
          <a:p>
            <a:pPr eaLnBrk="1" hangingPunct="1"/>
            <a:endParaRPr lang="en-US" sz="2800">
              <a:latin typeface="Arial" charset="0"/>
            </a:endParaRPr>
          </a:p>
        </p:txBody>
      </p:sp>
      <p:sp>
        <p:nvSpPr>
          <p:cNvPr id="14950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2EE3DB-C646-8A4C-A086-69AE1C6FC708}" type="slidenum">
              <a:rPr lang="en-US" sz="1200">
                <a:solidFill>
                  <a:srgbClr val="045C75"/>
                </a:solidFill>
              </a:rPr>
              <a:pPr eaLnBrk="1" hangingPunct="1"/>
              <a:t>106</a:t>
            </a:fld>
            <a:endParaRPr lang="en-US" sz="1200">
              <a:solidFill>
                <a:srgbClr val="045C75"/>
              </a:solidFill>
            </a:endParaRPr>
          </a:p>
        </p:txBody>
      </p:sp>
      <p:pic>
        <p:nvPicPr>
          <p:cNvPr id="14950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4947" y="2895600"/>
            <a:ext cx="3819479"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71800"/>
            <a:ext cx="3962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43553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79">
                                            <p:txEl>
                                              <p:pRg st="0" end="0"/>
                                            </p:txEl>
                                          </p:spTgt>
                                        </p:tgtEl>
                                        <p:attrNameLst>
                                          <p:attrName>style.visibility</p:attrName>
                                        </p:attrNameLst>
                                      </p:cBhvr>
                                      <p:to>
                                        <p:strVal val="visible"/>
                                      </p:to>
                                    </p:set>
                                    <p:animEffect transition="in" filter="wipe(left)">
                                      <p:cBhvr>
                                        <p:cTn id="7" dur="500"/>
                                        <p:tgtEl>
                                          <p:spTgt spid="71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6" descr="breadmou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886" y="1295400"/>
            <a:ext cx="5498690" cy="412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Rectangle 7"/>
          <p:cNvSpPr>
            <a:spLocks noGrp="1" noChangeArrowheads="1"/>
          </p:cNvSpPr>
          <p:nvPr>
            <p:ph type="title"/>
          </p:nvPr>
        </p:nvSpPr>
        <p:spPr>
          <a:xfrm>
            <a:off x="381000" y="0"/>
            <a:ext cx="8229600" cy="1143000"/>
          </a:xfrm>
        </p:spPr>
        <p:txBody>
          <a:bodyPr/>
          <a:lstStyle/>
          <a:p>
            <a:pPr algn="ctr" eaLnBrk="1" hangingPunct="1"/>
            <a:r>
              <a:rPr lang="en-IE">
                <a:latin typeface="Arial Black" charset="0"/>
              </a:rPr>
              <a:t>Rhizopus</a:t>
            </a:r>
            <a:endParaRPr lang="en-US">
              <a:latin typeface="Arial Black" charset="0"/>
            </a:endParaRPr>
          </a:p>
        </p:txBody>
      </p:sp>
      <p:sp>
        <p:nvSpPr>
          <p:cNvPr id="15565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FCB3C6-5DD4-964A-B8B2-42F970A2841E}" type="slidenum">
              <a:rPr lang="en-US" sz="1200">
                <a:solidFill>
                  <a:srgbClr val="045C75"/>
                </a:solidFill>
              </a:rPr>
              <a:pPr eaLnBrk="1" hangingPunct="1"/>
              <a:t>107</a:t>
            </a:fld>
            <a:endParaRPr lang="en-US" sz="1200">
              <a:solidFill>
                <a:srgbClr val="045C75"/>
              </a:solidFill>
            </a:endParaRPr>
          </a:p>
        </p:txBody>
      </p:sp>
      <p:sp>
        <p:nvSpPr>
          <p:cNvPr id="155652" name="Rectangle 1"/>
          <p:cNvSpPr>
            <a:spLocks noChangeArrowheads="1"/>
          </p:cNvSpPr>
          <p:nvPr/>
        </p:nvSpPr>
        <p:spPr bwMode="auto">
          <a:xfrm>
            <a:off x="626349" y="5613400"/>
            <a:ext cx="222091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0000"/>
              </a:lnSpc>
              <a:buFont typeface="Wingdings 2" charset="0"/>
              <a:buNone/>
            </a:pPr>
            <a:r>
              <a:rPr lang="en-IE" sz="2800" dirty="0">
                <a:hlinkClick r:id="rId4"/>
              </a:rPr>
              <a:t>Bread mould</a:t>
            </a:r>
            <a:endParaRPr lang="en-IE" sz="2800" dirty="0"/>
          </a:p>
        </p:txBody>
      </p:sp>
    </p:spTree>
    <p:extLst>
      <p:ext uri="{BB962C8B-B14F-4D97-AF65-F5344CB8AC3E}">
        <p14:creationId xmlns:p14="http://schemas.microsoft.com/office/powerpoint/2010/main" val="327367507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819" y="47929"/>
            <a:ext cx="8229600" cy="787648"/>
          </a:xfrm>
        </p:spPr>
        <p:txBody>
          <a:bodyPr/>
          <a:lstStyle/>
          <a:p>
            <a:r>
              <a:rPr lang="en-US" b="1" dirty="0" smtClean="0"/>
              <a:t>Fungi</a:t>
            </a:r>
            <a:endParaRPr lang="en-US" b="1" dirty="0"/>
          </a:p>
        </p:txBody>
      </p:sp>
      <p:sp>
        <p:nvSpPr>
          <p:cNvPr id="3" name="Content Placeholder 2"/>
          <p:cNvSpPr>
            <a:spLocks noGrp="1"/>
          </p:cNvSpPr>
          <p:nvPr>
            <p:ph idx="1"/>
          </p:nvPr>
        </p:nvSpPr>
        <p:spPr>
          <a:xfrm>
            <a:off x="-1" y="835577"/>
            <a:ext cx="9144001" cy="5885898"/>
          </a:xfrm>
        </p:spPr>
        <p:txBody>
          <a:bodyPr>
            <a:normAutofit lnSpcReduction="10000"/>
          </a:bodyPr>
          <a:lstStyle/>
          <a:p>
            <a:pPr marL="250517" indent="-250517">
              <a:lnSpc>
                <a:spcPct val="110000"/>
              </a:lnSpc>
              <a:buFont typeface="Arial" panose="020B0604020202020204" pitchFamily="34" charset="0"/>
              <a:buChar char="•"/>
            </a:pPr>
            <a:r>
              <a:rPr lang="en-IE" dirty="0"/>
              <a:t>Fungi are decomposers that break down dead matter to substances such as carbon and nitrogen compounds</a:t>
            </a:r>
            <a:r>
              <a:rPr lang="en-IE" dirty="0" smtClean="0"/>
              <a:t>.</a:t>
            </a:r>
            <a:endParaRPr lang="en-IE" dirty="0"/>
          </a:p>
          <a:p>
            <a:pPr marL="250517" indent="-250517">
              <a:lnSpc>
                <a:spcPct val="110000"/>
              </a:lnSpc>
              <a:buFont typeface="Arial" panose="020B0604020202020204" pitchFamily="34" charset="0"/>
              <a:buChar char="•"/>
            </a:pPr>
            <a:r>
              <a:rPr lang="en-IE" dirty="0"/>
              <a:t>Some fungi can cause minor health problems (e.g. athlete’s foot and ringworm). These are treated with antifungal medicine</a:t>
            </a:r>
            <a:r>
              <a:rPr lang="en-IE" dirty="0" smtClean="0"/>
              <a:t>.</a:t>
            </a:r>
            <a:endParaRPr lang="en-IE" dirty="0"/>
          </a:p>
          <a:p>
            <a:pPr marL="250517" indent="-250517">
              <a:lnSpc>
                <a:spcPct val="110000"/>
              </a:lnSpc>
              <a:buFont typeface="Arial" panose="020B0604020202020204" pitchFamily="34" charset="0"/>
              <a:buChar char="•"/>
            </a:pPr>
            <a:r>
              <a:rPr lang="en-IE" dirty="0"/>
              <a:t>Overall, fungi are very important to human health</a:t>
            </a:r>
            <a:r>
              <a:rPr lang="en-IE" dirty="0" smtClean="0"/>
              <a:t>.</a:t>
            </a:r>
            <a:endParaRPr lang="en-IE" dirty="0"/>
          </a:p>
          <a:p>
            <a:pPr marL="250517" indent="-250517">
              <a:lnSpc>
                <a:spcPct val="110000"/>
              </a:lnSpc>
              <a:buFont typeface="Arial" panose="020B0604020202020204" pitchFamily="34" charset="0"/>
              <a:buChar char="•"/>
            </a:pPr>
            <a:r>
              <a:rPr lang="en-IE" dirty="0"/>
              <a:t>Fungi provide important medicines. Medicine to control cholesterol, and penicillin and other antibiotics are all based on chemicals produced by fungi.</a:t>
            </a:r>
          </a:p>
          <a:p>
            <a:pPr marL="250517" indent="-250517">
              <a:buFont typeface="Arial" panose="020B0604020202020204" pitchFamily="34" charset="0"/>
              <a:buChar char="•"/>
            </a:pPr>
            <a:endParaRPr lang="en-IE" dirty="0"/>
          </a:p>
          <a:p>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108</a:t>
            </a:fld>
            <a:endParaRPr lang="en-US"/>
          </a:p>
        </p:txBody>
      </p:sp>
    </p:spTree>
    <p:extLst>
      <p:ext uri="{BB962C8B-B14F-4D97-AF65-F5344CB8AC3E}">
        <p14:creationId xmlns:p14="http://schemas.microsoft.com/office/powerpoint/2010/main" val="2154886056"/>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ext Box 4"/>
          <p:cNvSpPr>
            <a:spLocks noGrp="1" noChangeArrowheads="1"/>
          </p:cNvSpPr>
          <p:nvPr>
            <p:ph type="title"/>
          </p:nvPr>
        </p:nvSpPr>
        <p:spPr>
          <a:xfrm>
            <a:off x="152400" y="152400"/>
            <a:ext cx="8686800" cy="762000"/>
          </a:xfrm>
          <a:noFill/>
        </p:spPr>
        <p:txBody>
          <a:bodyPr/>
          <a:lstStyle/>
          <a:p>
            <a:pPr>
              <a:spcBef>
                <a:spcPct val="50000"/>
              </a:spcBef>
            </a:pPr>
            <a:r>
              <a:rPr lang="en-IE" sz="4000">
                <a:latin typeface="Arial Black" charset="0"/>
              </a:rPr>
              <a:t>Economic importance of fungi</a:t>
            </a:r>
            <a:endParaRPr lang="en-US" sz="4000">
              <a:latin typeface="Arial Black" charset="0"/>
            </a:endParaRPr>
          </a:p>
        </p:txBody>
      </p:sp>
      <p:sp>
        <p:nvSpPr>
          <p:cNvPr id="132115" name="Text Box 19"/>
          <p:cNvSpPr>
            <a:spLocks noGrp="1" noChangeArrowheads="1"/>
          </p:cNvSpPr>
          <p:nvPr>
            <p:ph type="body" sz="half" idx="1"/>
          </p:nvPr>
        </p:nvSpPr>
        <p:spPr>
          <a:xfrm>
            <a:off x="228600" y="1092200"/>
            <a:ext cx="5181600" cy="5336970"/>
          </a:xfrm>
        </p:spPr>
        <p:txBody>
          <a:bodyPr/>
          <a:lstStyle/>
          <a:p>
            <a:pPr marL="0" indent="0" eaLnBrk="1" hangingPunct="1">
              <a:lnSpc>
                <a:spcPct val="120000"/>
              </a:lnSpc>
              <a:spcBef>
                <a:spcPts val="0"/>
              </a:spcBef>
              <a:buFont typeface="Wingdings 2" charset="0"/>
              <a:buNone/>
              <a:defRPr/>
            </a:pPr>
            <a:r>
              <a:rPr lang="en-IE" sz="3200" b="1" dirty="0">
                <a:latin typeface="Arial" charset="0"/>
              </a:rPr>
              <a:t>Beneficial fungi</a:t>
            </a:r>
          </a:p>
          <a:p>
            <a:pPr eaLnBrk="1" hangingPunct="1">
              <a:lnSpc>
                <a:spcPct val="120000"/>
              </a:lnSpc>
              <a:spcBef>
                <a:spcPts val="0"/>
              </a:spcBef>
              <a:defRPr/>
            </a:pPr>
            <a:r>
              <a:rPr lang="en-IE" sz="3200" dirty="0">
                <a:latin typeface="Arial" charset="0"/>
              </a:rPr>
              <a:t>Yeasts can be used to make bread and alcohols such as wine and beer</a:t>
            </a:r>
          </a:p>
          <a:p>
            <a:pPr eaLnBrk="1" hangingPunct="1">
              <a:lnSpc>
                <a:spcPct val="120000"/>
              </a:lnSpc>
              <a:spcBef>
                <a:spcPts val="0"/>
              </a:spcBef>
              <a:defRPr/>
            </a:pPr>
            <a:r>
              <a:rPr lang="en-IE" sz="3200" dirty="0">
                <a:latin typeface="Arial" charset="0"/>
              </a:rPr>
              <a:t>Fungi can be used as a source of food e.g. mushroom</a:t>
            </a:r>
          </a:p>
          <a:p>
            <a:pPr eaLnBrk="1" hangingPunct="1">
              <a:lnSpc>
                <a:spcPct val="120000"/>
              </a:lnSpc>
              <a:spcBef>
                <a:spcPts val="0"/>
              </a:spcBef>
              <a:defRPr/>
            </a:pPr>
            <a:r>
              <a:rPr lang="en-IE" sz="3200" dirty="0" smtClean="0">
                <a:latin typeface="Arial" charset="0"/>
                <a:hlinkClick r:id="rId4" action="ppaction://hlinkfile"/>
              </a:rPr>
              <a:t>Brewing </a:t>
            </a:r>
            <a:r>
              <a:rPr lang="en-IE" sz="3200" dirty="0">
                <a:latin typeface="Arial" charset="0"/>
                <a:hlinkClick r:id="rId4" action="ppaction://hlinkfile"/>
              </a:rPr>
              <a:t>Beer</a:t>
            </a:r>
            <a:endParaRPr lang="en-US" sz="3200" dirty="0">
              <a:latin typeface="Arial" charset="0"/>
            </a:endParaRPr>
          </a:p>
        </p:txBody>
      </p:sp>
      <p:graphicFrame>
        <p:nvGraphicFramePr>
          <p:cNvPr id="209923" name="Object 2"/>
          <p:cNvGraphicFramePr>
            <a:graphicFrameLocks noGrp="1" noChangeAspect="1"/>
          </p:cNvGraphicFramePr>
          <p:nvPr>
            <p:ph sz="quarter" idx="2"/>
          </p:nvPr>
        </p:nvGraphicFramePr>
        <p:xfrm>
          <a:off x="5638800" y="1092200"/>
          <a:ext cx="2286000" cy="3046413"/>
        </p:xfrm>
        <a:graphic>
          <a:graphicData uri="http://schemas.openxmlformats.org/presentationml/2006/ole">
            <mc:AlternateContent xmlns:mc="http://schemas.openxmlformats.org/markup-compatibility/2006">
              <mc:Choice xmlns:v="urn:schemas-microsoft-com:vml" Requires="v">
                <p:oleObj spid="_x0000_s1025" name="Image" r:id="rId5" imgW="12190476" imgH="16253968" progId="Photoshop.Image.6">
                  <p:embed/>
                </p:oleObj>
              </mc:Choice>
              <mc:Fallback>
                <p:oleObj name="Image" r:id="rId5" imgW="12190476" imgH="16253968"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092200"/>
                        <a:ext cx="2286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9924" name="Picture 25" descr="Edible mushrooms"/>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5638800" y="4267200"/>
            <a:ext cx="2362200" cy="2362200"/>
          </a:xfrm>
          <a:noFill/>
        </p:spPr>
      </p:pic>
      <p:sp>
        <p:nvSpPr>
          <p:cNvPr id="20992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88E80E-5D23-7147-BDE8-BBE1399A963A}" type="slidenum">
              <a:rPr lang="en-US" sz="1200">
                <a:solidFill>
                  <a:srgbClr val="045C75"/>
                </a:solidFill>
              </a:rPr>
              <a:pPr eaLnBrk="1" hangingPunct="1"/>
              <a:t>109</a:t>
            </a:fld>
            <a:endParaRPr lang="en-US" sz="1200">
              <a:solidFill>
                <a:srgbClr val="045C75"/>
              </a:solidFill>
            </a:endParaRPr>
          </a:p>
        </p:txBody>
      </p:sp>
    </p:spTree>
    <p:extLst>
      <p:ext uri="{BB962C8B-B14F-4D97-AF65-F5344CB8AC3E}">
        <p14:creationId xmlns:p14="http://schemas.microsoft.com/office/powerpoint/2010/main" val="40948495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2115">
                                            <p:txEl>
                                              <p:pRg st="0" end="0"/>
                                            </p:txEl>
                                          </p:spTgt>
                                        </p:tgtEl>
                                        <p:attrNameLst>
                                          <p:attrName>style.visibility</p:attrName>
                                        </p:attrNameLst>
                                      </p:cBhvr>
                                      <p:to>
                                        <p:strVal val="visible"/>
                                      </p:to>
                                    </p:set>
                                    <p:animEffect transition="in" filter="wipe(left)">
                                      <p:cBhvr>
                                        <p:cTn id="7" dur="500"/>
                                        <p:tgtEl>
                                          <p:spTgt spid="132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2115">
                                            <p:txEl>
                                              <p:pRg st="1" end="1"/>
                                            </p:txEl>
                                          </p:spTgt>
                                        </p:tgtEl>
                                        <p:attrNameLst>
                                          <p:attrName>style.visibility</p:attrName>
                                        </p:attrNameLst>
                                      </p:cBhvr>
                                      <p:to>
                                        <p:strVal val="visible"/>
                                      </p:to>
                                    </p:set>
                                    <p:animEffect transition="in" filter="wipe(left)">
                                      <p:cBhvr>
                                        <p:cTn id="12" dur="500"/>
                                        <p:tgtEl>
                                          <p:spTgt spid="1321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2115">
                                            <p:txEl>
                                              <p:pRg st="2" end="2"/>
                                            </p:txEl>
                                          </p:spTgt>
                                        </p:tgtEl>
                                        <p:attrNameLst>
                                          <p:attrName>style.visibility</p:attrName>
                                        </p:attrNameLst>
                                      </p:cBhvr>
                                      <p:to>
                                        <p:strVal val="visible"/>
                                      </p:to>
                                    </p:set>
                                    <p:animEffect transition="in" filter="wipe(left)">
                                      <p:cBhvr>
                                        <p:cTn id="17" dur="500"/>
                                        <p:tgtEl>
                                          <p:spTgt spid="1321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2115">
                                            <p:txEl>
                                              <p:pRg st="3" end="3"/>
                                            </p:txEl>
                                          </p:spTgt>
                                        </p:tgtEl>
                                        <p:attrNameLst>
                                          <p:attrName>style.visibility</p:attrName>
                                        </p:attrNameLst>
                                      </p:cBhvr>
                                      <p:to>
                                        <p:strVal val="visible"/>
                                      </p:to>
                                    </p:set>
                                    <p:animEffect transition="in" filter="wipe(left)">
                                      <p:cBhvr>
                                        <p:cTn id="22" dur="500"/>
                                        <p:tgtEl>
                                          <p:spTgt spid="1321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519" y="0"/>
            <a:ext cx="8603117" cy="1446550"/>
          </a:xfrm>
          <a:prstGeom prst="rect">
            <a:avLst/>
          </a:prstGeom>
        </p:spPr>
        <p:txBody>
          <a:bodyPr wrap="square">
            <a:spAutoFit/>
          </a:bodyPr>
          <a:lstStyle/>
          <a:p>
            <a:pPr algn="ctr"/>
            <a:r>
              <a:rPr lang="en-US" sz="4400" b="1" dirty="0"/>
              <a:t>How do Hereditary </a:t>
            </a:r>
            <a:r>
              <a:rPr lang="en-US" sz="4400" b="1" dirty="0" smtClean="0"/>
              <a:t>factors affect </a:t>
            </a:r>
            <a:r>
              <a:rPr lang="en-US" sz="4400" b="1" dirty="0"/>
              <a:t>our Health</a:t>
            </a:r>
            <a:r>
              <a:rPr lang="en-US" sz="4400" b="1" dirty="0" smtClean="0"/>
              <a:t>?</a:t>
            </a:r>
            <a:endParaRPr lang="en-US" sz="4400" dirty="0"/>
          </a:p>
        </p:txBody>
      </p:sp>
      <p:sp>
        <p:nvSpPr>
          <p:cNvPr id="3" name="Rectangle 2"/>
          <p:cNvSpPr/>
          <p:nvPr/>
        </p:nvSpPr>
        <p:spPr>
          <a:xfrm>
            <a:off x="0" y="1446550"/>
            <a:ext cx="9144000" cy="5398400"/>
          </a:xfrm>
          <a:prstGeom prst="rect">
            <a:avLst/>
          </a:prstGeom>
        </p:spPr>
        <p:txBody>
          <a:bodyPr wrap="square">
            <a:spAutoFit/>
          </a:bodyPr>
          <a:lstStyle/>
          <a:p>
            <a:pPr marL="342900" indent="-342900">
              <a:lnSpc>
                <a:spcPct val="120000"/>
              </a:lnSpc>
              <a:buFont typeface="Arial"/>
              <a:buChar char="•"/>
            </a:pPr>
            <a:r>
              <a:rPr lang="en-US" sz="2400" dirty="0"/>
              <a:t>We know that genes play an important role in determining our physical characteristics. </a:t>
            </a:r>
            <a:endParaRPr lang="en-US" sz="2400" dirty="0" smtClean="0"/>
          </a:p>
          <a:p>
            <a:pPr marL="342900" indent="-342900">
              <a:lnSpc>
                <a:spcPct val="120000"/>
              </a:lnSpc>
              <a:buFont typeface="Arial"/>
              <a:buChar char="•"/>
            </a:pPr>
            <a:r>
              <a:rPr lang="en-US" sz="2400" dirty="0" smtClean="0"/>
              <a:t>Cells </a:t>
            </a:r>
            <a:r>
              <a:rPr lang="en-US" sz="2400" dirty="0"/>
              <a:t>in human body contain a substance called </a:t>
            </a:r>
            <a:r>
              <a:rPr lang="en-US" sz="2400" dirty="0" smtClean="0"/>
              <a:t>DNA. </a:t>
            </a:r>
          </a:p>
          <a:p>
            <a:pPr marL="342900" indent="-342900">
              <a:lnSpc>
                <a:spcPct val="120000"/>
              </a:lnSpc>
              <a:buFont typeface="Arial"/>
              <a:buChar char="•"/>
            </a:pPr>
            <a:r>
              <a:rPr lang="en-US" sz="2400" dirty="0" smtClean="0"/>
              <a:t>DNA </a:t>
            </a:r>
            <a:r>
              <a:rPr lang="en-US" sz="2400" dirty="0"/>
              <a:t>is wrapped together to form structures called chromosomes</a:t>
            </a:r>
            <a:r>
              <a:rPr lang="en-US" sz="2400" dirty="0" smtClean="0"/>
              <a:t>.</a:t>
            </a:r>
          </a:p>
          <a:p>
            <a:pPr marL="342900" indent="-342900">
              <a:lnSpc>
                <a:spcPct val="120000"/>
              </a:lnSpc>
              <a:buFont typeface="Arial"/>
              <a:buChar char="•"/>
            </a:pPr>
            <a:r>
              <a:rPr lang="en-US" sz="2400" dirty="0"/>
              <a:t>Most cells in human body have 23 pairs of chromosomes, thus making a total of 46. </a:t>
            </a:r>
            <a:endParaRPr lang="en-US" sz="2400" dirty="0" smtClean="0"/>
          </a:p>
          <a:p>
            <a:pPr marL="342900" indent="-342900">
              <a:lnSpc>
                <a:spcPct val="120000"/>
              </a:lnSpc>
              <a:buFont typeface="Arial"/>
              <a:buChar char="•"/>
            </a:pPr>
            <a:r>
              <a:rPr lang="en-US" sz="2400" dirty="0" smtClean="0"/>
              <a:t>A </a:t>
            </a:r>
            <a:r>
              <a:rPr lang="en-US" sz="2400" dirty="0"/>
              <a:t>child receives half of chromosomes from mother’s egg and the other half from father’s sperm cell. </a:t>
            </a:r>
            <a:endParaRPr lang="en-US" sz="2400" dirty="0" smtClean="0"/>
          </a:p>
          <a:p>
            <a:pPr marL="342900" indent="-342900">
              <a:lnSpc>
                <a:spcPct val="120000"/>
              </a:lnSpc>
              <a:buFont typeface="Arial"/>
              <a:buChar char="•"/>
            </a:pPr>
            <a:r>
              <a:rPr lang="en-US" sz="2400" dirty="0" smtClean="0"/>
              <a:t>Genes carried on the chromosomes determine </a:t>
            </a:r>
            <a:r>
              <a:rPr lang="en-US" sz="2400" dirty="0"/>
              <a:t>specific human characteristics, such as health conditions, hair color, etc. </a:t>
            </a:r>
            <a:endParaRPr lang="en-US" sz="2400" dirty="0" smtClean="0"/>
          </a:p>
          <a:p>
            <a:pPr marL="342900" indent="-342900">
              <a:lnSpc>
                <a:spcPct val="120000"/>
              </a:lnSpc>
              <a:buFont typeface="Arial"/>
              <a:buChar char="•"/>
            </a:pPr>
            <a:r>
              <a:rPr lang="en-US" sz="2400" dirty="0" smtClean="0"/>
              <a:t>Some characteristics come from a single gene, whereas others come from gene combinations.</a:t>
            </a:r>
          </a:p>
        </p:txBody>
      </p:sp>
    </p:spTree>
    <p:extLst>
      <p:ext uri="{BB962C8B-B14F-4D97-AF65-F5344CB8AC3E}">
        <p14:creationId xmlns:p14="http://schemas.microsoft.com/office/powerpoint/2010/main" val="2885950435"/>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a:xfrm>
            <a:off x="457200" y="0"/>
            <a:ext cx="8229600" cy="777875"/>
          </a:xfrm>
        </p:spPr>
        <p:txBody>
          <a:bodyPr/>
          <a:lstStyle/>
          <a:p>
            <a:pPr algn="ctr"/>
            <a:r>
              <a:rPr lang="en-US">
                <a:latin typeface="Arial Black" charset="0"/>
              </a:rPr>
              <a:t>Harmful Fungi</a:t>
            </a:r>
          </a:p>
        </p:txBody>
      </p:sp>
      <p:sp>
        <p:nvSpPr>
          <p:cNvPr id="3" name="Text Placeholder 2"/>
          <p:cNvSpPr>
            <a:spLocks noGrp="1"/>
          </p:cNvSpPr>
          <p:nvPr>
            <p:ph type="body" idx="1"/>
          </p:nvPr>
        </p:nvSpPr>
        <p:spPr>
          <a:xfrm>
            <a:off x="152400" y="777875"/>
            <a:ext cx="8610600" cy="3032125"/>
          </a:xfrm>
        </p:spPr>
        <p:txBody>
          <a:bodyPr>
            <a:noAutofit/>
          </a:bodyPr>
          <a:lstStyle/>
          <a:p>
            <a:pPr marL="261938" indent="-261938" eaLnBrk="1" hangingPunct="1">
              <a:spcBef>
                <a:spcPct val="0"/>
              </a:spcBef>
              <a:buFont typeface="Arial"/>
              <a:buChar char="•"/>
            </a:pPr>
            <a:r>
              <a:rPr lang="en-IE" sz="3200" b="0" dirty="0">
                <a:solidFill>
                  <a:schemeClr val="tx1"/>
                </a:solidFill>
                <a:latin typeface="Arial" charset="0"/>
              </a:rPr>
              <a:t>Fungi can attack crops e.g. corn and wheat and cause major financial losses as a result.</a:t>
            </a:r>
          </a:p>
          <a:p>
            <a:pPr marL="261938" indent="-261938" eaLnBrk="1" hangingPunct="1">
              <a:spcBef>
                <a:spcPct val="0"/>
              </a:spcBef>
              <a:buFont typeface="Arial"/>
              <a:buChar char="•"/>
            </a:pPr>
            <a:r>
              <a:rPr lang="en-IE" sz="3200" b="0" dirty="0">
                <a:solidFill>
                  <a:schemeClr val="tx1"/>
                </a:solidFill>
                <a:latin typeface="Arial" charset="0"/>
              </a:rPr>
              <a:t>Fungi such as athletes foot and ringworm can infect animals</a:t>
            </a:r>
          </a:p>
          <a:p>
            <a:pPr marL="261938" indent="-261938" eaLnBrk="1" hangingPunct="1">
              <a:spcBef>
                <a:spcPct val="0"/>
              </a:spcBef>
              <a:buFont typeface="Arial"/>
              <a:buChar char="•"/>
            </a:pPr>
            <a:r>
              <a:rPr lang="en-IE" sz="3200" b="0" dirty="0">
                <a:solidFill>
                  <a:schemeClr val="tx1"/>
                </a:solidFill>
                <a:latin typeface="Arial" charset="0"/>
              </a:rPr>
              <a:t>Fungi can spoil food e.g. rhizopus grows on bread.</a:t>
            </a:r>
            <a:endParaRPr lang="en-US" sz="3200" b="0" dirty="0">
              <a:solidFill>
                <a:schemeClr val="tx1"/>
              </a:solidFill>
              <a:latin typeface="Arial" charset="0"/>
            </a:endParaRPr>
          </a:p>
        </p:txBody>
      </p:sp>
      <p:pic>
        <p:nvPicPr>
          <p:cNvPr id="212994" name="Picture 7" descr="breadMold"/>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1160" r="1160"/>
          <a:stretch>
            <a:fillRect/>
          </a:stretch>
        </p:blipFill>
        <p:spPr>
          <a:xfrm>
            <a:off x="5105400" y="3810000"/>
            <a:ext cx="3130256" cy="2755900"/>
          </a:xfrm>
        </p:spPr>
        <p:style>
          <a:lnRef idx="2">
            <a:schemeClr val="accent1"/>
          </a:lnRef>
          <a:fillRef idx="1">
            <a:schemeClr val="lt1"/>
          </a:fillRef>
          <a:effectRef idx="0">
            <a:schemeClr val="accent1"/>
          </a:effectRef>
          <a:fontRef idx="minor">
            <a:schemeClr val="dk1"/>
          </a:fontRef>
        </p:style>
      </p:pic>
      <p:pic>
        <p:nvPicPr>
          <p:cNvPr id="5" name="Content Placeholder 4"/>
          <p:cNvPicPr>
            <a:picLocks noGrp="1" noChangeAspect="1"/>
          </p:cNvPicPr>
          <p:nvPr>
            <p:ph sz="quarter" idx="4"/>
          </p:nvPr>
        </p:nvPicPr>
        <p:blipFill>
          <a:blip r:embed="rId4">
            <a:extLst>
              <a:ext uri="{28A0092B-C50C-407E-A947-70E740481C1C}">
                <a14:useLocalDpi xmlns:a14="http://schemas.microsoft.com/office/drawing/2010/main" val="0"/>
              </a:ext>
            </a:extLst>
          </a:blip>
          <a:srcRect t="5972" b="5972"/>
          <a:stretch>
            <a:fillRect/>
          </a:stretch>
        </p:blipFill>
        <p:spPr>
          <a:xfrm>
            <a:off x="533399" y="3810000"/>
            <a:ext cx="3446949" cy="2682875"/>
          </a:xfrm>
        </p:spPr>
        <p:style>
          <a:lnRef idx="2">
            <a:schemeClr val="dk1"/>
          </a:lnRef>
          <a:fillRef idx="1">
            <a:schemeClr val="lt1"/>
          </a:fillRef>
          <a:effectRef idx="0">
            <a:schemeClr val="dk1"/>
          </a:effectRef>
          <a:fontRef idx="minor">
            <a:schemeClr val="dk1"/>
          </a:fontRef>
        </p:style>
      </p:pic>
      <p:sp>
        <p:nvSpPr>
          <p:cNvPr id="21197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71B9E4-240C-E846-AFE3-0B3B99FFBA88}" type="slidenum">
              <a:rPr lang="en-US" sz="1200">
                <a:solidFill>
                  <a:srgbClr val="045C75"/>
                </a:solidFill>
              </a:rPr>
              <a:pPr eaLnBrk="1" hangingPunct="1"/>
              <a:t>110</a:t>
            </a:fld>
            <a:endParaRPr lang="en-US" sz="1200">
              <a:solidFill>
                <a:srgbClr val="045C75"/>
              </a:solidFill>
            </a:endParaRPr>
          </a:p>
        </p:txBody>
      </p:sp>
    </p:spTree>
    <p:extLst>
      <p:ext uri="{BB962C8B-B14F-4D97-AF65-F5344CB8AC3E}">
        <p14:creationId xmlns:p14="http://schemas.microsoft.com/office/powerpoint/2010/main" val="45902598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2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63" y="274638"/>
            <a:ext cx="8855770" cy="1143000"/>
          </a:xfrm>
        </p:spPr>
        <p:txBody>
          <a:bodyPr>
            <a:normAutofit fontScale="90000"/>
          </a:bodyPr>
          <a:lstStyle/>
          <a:p>
            <a:r>
              <a:rPr lang="en-US" b="1" dirty="0" smtClean="0"/>
              <a:t>How do we reduce the risk of infection?</a:t>
            </a:r>
            <a:endParaRPr lang="en-US" b="1" dirty="0"/>
          </a:p>
        </p:txBody>
      </p:sp>
      <p:sp>
        <p:nvSpPr>
          <p:cNvPr id="3" name="Content Placeholder 2"/>
          <p:cNvSpPr>
            <a:spLocks noGrp="1"/>
          </p:cNvSpPr>
          <p:nvPr>
            <p:ph idx="1"/>
          </p:nvPr>
        </p:nvSpPr>
        <p:spPr>
          <a:xfrm>
            <a:off x="284053" y="1417638"/>
            <a:ext cx="8688680" cy="4708525"/>
          </a:xfrm>
        </p:spPr>
        <p:txBody>
          <a:bodyPr>
            <a:normAutofit/>
          </a:bodyPr>
          <a:lstStyle/>
          <a:p>
            <a:pPr marL="514350" indent="-514350">
              <a:buFont typeface="+mj-lt"/>
              <a:buAutoNum type="arabicPeriod"/>
            </a:pPr>
            <a:r>
              <a:rPr lang="en-US" dirty="0"/>
              <a:t>Wash your hands. This is especially important before and after preparing food, before eating, and after using the toilet. </a:t>
            </a:r>
          </a:p>
          <a:p>
            <a:pPr marL="514350" indent="-514350">
              <a:buFont typeface="+mj-lt"/>
              <a:buAutoNum type="arabicPeriod"/>
            </a:pPr>
            <a:r>
              <a:rPr lang="en-US" dirty="0"/>
              <a:t>Get vaccinated. </a:t>
            </a:r>
            <a:endParaRPr lang="en-US" dirty="0" smtClean="0"/>
          </a:p>
          <a:p>
            <a:pPr marL="514350" indent="-514350">
              <a:buFont typeface="+mj-lt"/>
              <a:buAutoNum type="arabicPeriod"/>
            </a:pPr>
            <a:r>
              <a:rPr lang="en-US" dirty="0" smtClean="0"/>
              <a:t>Prepare </a:t>
            </a:r>
            <a:r>
              <a:rPr lang="en-US" dirty="0"/>
              <a:t>food safely. </a:t>
            </a:r>
            <a:endParaRPr lang="en-US" dirty="0" smtClean="0"/>
          </a:p>
          <a:p>
            <a:pPr marL="514350" indent="-514350">
              <a:buFont typeface="+mj-lt"/>
              <a:buAutoNum type="arabicPeriod"/>
            </a:pPr>
            <a:r>
              <a:rPr lang="en-US" dirty="0" smtClean="0"/>
              <a:t>Eat a balanced diet, exercise &amp; get plenty of sleep.</a:t>
            </a:r>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111</a:t>
            </a:fld>
            <a:endParaRPr lang="en-US"/>
          </a:p>
        </p:txBody>
      </p:sp>
    </p:spTree>
    <p:extLst>
      <p:ext uri="{BB962C8B-B14F-4D97-AF65-F5344CB8AC3E}">
        <p14:creationId xmlns:p14="http://schemas.microsoft.com/office/powerpoint/2010/main" val="2557047558"/>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Vaccination</a:t>
            </a:r>
            <a:endParaRPr lang="en-US" b="1" dirty="0"/>
          </a:p>
        </p:txBody>
      </p:sp>
      <p:sp>
        <p:nvSpPr>
          <p:cNvPr id="3" name="Content Placeholder 2"/>
          <p:cNvSpPr>
            <a:spLocks noGrp="1"/>
          </p:cNvSpPr>
          <p:nvPr>
            <p:ph idx="1"/>
          </p:nvPr>
        </p:nvSpPr>
        <p:spPr>
          <a:xfrm>
            <a:off x="183799" y="1286790"/>
            <a:ext cx="8839061" cy="4839374"/>
          </a:xfrm>
        </p:spPr>
        <p:txBody>
          <a:bodyPr/>
          <a:lstStyle/>
          <a:p>
            <a:pPr marL="250517" indent="-250517">
              <a:spcAft>
                <a:spcPts val="526"/>
              </a:spcAft>
              <a:buFont typeface="Arial" panose="020B0604020202020204" pitchFamily="34" charset="0"/>
              <a:buChar char="•"/>
            </a:pPr>
            <a:r>
              <a:rPr lang="en-IE" dirty="0"/>
              <a:t>Vaccination is humankind’s greatest weapon against viral infections</a:t>
            </a:r>
            <a:r>
              <a:rPr lang="en-IE" dirty="0" smtClean="0"/>
              <a:t>.</a:t>
            </a:r>
            <a:endParaRPr lang="en-IE" dirty="0"/>
          </a:p>
          <a:p>
            <a:pPr marL="250517" indent="-250517">
              <a:spcAft>
                <a:spcPts val="526"/>
              </a:spcAft>
              <a:buFont typeface="Arial" panose="020B0604020202020204" pitchFamily="34" charset="0"/>
              <a:buChar char="•"/>
            </a:pPr>
            <a:r>
              <a:rPr lang="en-IE" b="1" dirty="0"/>
              <a:t>Vaccination</a:t>
            </a:r>
            <a:r>
              <a:rPr lang="en-IE" dirty="0"/>
              <a:t> is when a harmless version of a disease is introduced into a person in order to stimulate the production of antibodies and white blood cells against the disease.</a:t>
            </a:r>
          </a:p>
          <a:p>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112</a:t>
            </a:fld>
            <a:endParaRPr lang="en-US"/>
          </a:p>
        </p:txBody>
      </p:sp>
      <p:pic>
        <p:nvPicPr>
          <p:cNvPr id="6" name="Picture 5"/>
          <p:cNvPicPr>
            <a:picLocks noChangeAspect="1"/>
          </p:cNvPicPr>
          <p:nvPr/>
        </p:nvPicPr>
        <p:blipFill>
          <a:blip r:embed="rId2"/>
          <a:stretch>
            <a:fillRect/>
          </a:stretch>
        </p:blipFill>
        <p:spPr>
          <a:xfrm>
            <a:off x="6085348" y="4251815"/>
            <a:ext cx="2469660" cy="2469660"/>
          </a:xfrm>
          <a:prstGeom prst="rect">
            <a:avLst/>
          </a:prstGeom>
        </p:spPr>
      </p:pic>
    </p:spTree>
    <p:extLst>
      <p:ext uri="{BB962C8B-B14F-4D97-AF65-F5344CB8AC3E}">
        <p14:creationId xmlns:p14="http://schemas.microsoft.com/office/powerpoint/2010/main" val="2721452996"/>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2"/>
          <p:cNvSpPr txBox="1">
            <a:spLocks noChangeArrowheads="1"/>
          </p:cNvSpPr>
          <p:nvPr/>
        </p:nvSpPr>
        <p:spPr bwMode="auto">
          <a:xfrm>
            <a:off x="571500" y="857250"/>
            <a:ext cx="78660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500"/>
              <a:t>What is the function of each food type in the table? Write out the table and complete.</a:t>
            </a:r>
            <a:endParaRPr lang="en-GB" sz="2500"/>
          </a:p>
        </p:txBody>
      </p:sp>
      <p:sp>
        <p:nvSpPr>
          <p:cNvPr id="72706" name="Text Box 3"/>
          <p:cNvSpPr txBox="1">
            <a:spLocks noChangeArrowheads="1"/>
          </p:cNvSpPr>
          <p:nvPr/>
        </p:nvSpPr>
        <p:spPr bwMode="auto">
          <a:xfrm>
            <a:off x="142875" y="2214563"/>
            <a:ext cx="3863975"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06550" algn="l"/>
                <a:tab pos="2001838"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6550" algn="l"/>
                <a:tab pos="2001838" algn="l"/>
              </a:tabLst>
              <a:defRPr sz="2400">
                <a:solidFill>
                  <a:schemeClr val="tx1"/>
                </a:solidFill>
                <a:latin typeface="Arial" charset="0"/>
                <a:ea typeface="ＭＳ Ｐゴシック" charset="0"/>
              </a:defRPr>
            </a:lvl2pPr>
            <a:lvl3pPr marL="1143000" indent="-228600" eaLnBrk="0" hangingPunct="0">
              <a:tabLst>
                <a:tab pos="1606550" algn="l"/>
                <a:tab pos="2001838" algn="l"/>
              </a:tabLst>
              <a:defRPr sz="2400">
                <a:solidFill>
                  <a:schemeClr val="tx1"/>
                </a:solidFill>
                <a:latin typeface="Arial" charset="0"/>
                <a:ea typeface="ＭＳ Ｐゴシック" charset="0"/>
              </a:defRPr>
            </a:lvl3pPr>
            <a:lvl4pPr marL="1600200" indent="-228600" eaLnBrk="0" hangingPunct="0">
              <a:tabLst>
                <a:tab pos="1606550" algn="l"/>
                <a:tab pos="2001838" algn="l"/>
              </a:tabLst>
              <a:defRPr sz="2400">
                <a:solidFill>
                  <a:schemeClr val="tx1"/>
                </a:solidFill>
                <a:latin typeface="Arial" charset="0"/>
                <a:ea typeface="ＭＳ Ｐゴシック" charset="0"/>
              </a:defRPr>
            </a:lvl4pPr>
            <a:lvl5pPr marL="2057400" indent="-228600" eaLnBrk="0" hangingPunct="0">
              <a:tabLst>
                <a:tab pos="1606550" algn="l"/>
                <a:tab pos="20018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9pPr>
          </a:lstStyle>
          <a:p>
            <a:pPr eaLnBrk="1" hangingPunct="1">
              <a:lnSpc>
                <a:spcPct val="140000"/>
              </a:lnSpc>
              <a:spcBef>
                <a:spcPct val="20000"/>
              </a:spcBef>
            </a:pPr>
            <a:r>
              <a:rPr lang="en-US" sz="1800" b="1"/>
              <a:t>Carbohydrates(i)	Sugar</a:t>
            </a:r>
          </a:p>
          <a:p>
            <a:pPr eaLnBrk="1" hangingPunct="1">
              <a:lnSpc>
                <a:spcPct val="140000"/>
              </a:lnSpc>
              <a:spcBef>
                <a:spcPct val="20000"/>
              </a:spcBef>
            </a:pPr>
            <a:r>
              <a:rPr lang="en-US" sz="1800" b="1"/>
              <a:t>	(ii)	Starch</a:t>
            </a:r>
          </a:p>
          <a:p>
            <a:pPr eaLnBrk="1" hangingPunct="1">
              <a:lnSpc>
                <a:spcPct val="140000"/>
              </a:lnSpc>
              <a:spcBef>
                <a:spcPct val="20000"/>
              </a:spcBef>
            </a:pPr>
            <a:r>
              <a:rPr lang="en-US" sz="1800" b="1"/>
              <a:t>	(iii)	Fibre</a:t>
            </a:r>
          </a:p>
          <a:p>
            <a:pPr eaLnBrk="1" hangingPunct="1">
              <a:lnSpc>
                <a:spcPct val="140000"/>
              </a:lnSpc>
              <a:spcBef>
                <a:spcPct val="20000"/>
              </a:spcBef>
            </a:pPr>
            <a:r>
              <a:rPr lang="en-US" sz="1800" b="1"/>
              <a:t>Protein</a:t>
            </a:r>
          </a:p>
          <a:p>
            <a:pPr eaLnBrk="1" hangingPunct="1">
              <a:lnSpc>
                <a:spcPct val="140000"/>
              </a:lnSpc>
              <a:spcBef>
                <a:spcPct val="20000"/>
              </a:spcBef>
            </a:pPr>
            <a:r>
              <a:rPr lang="en-US" sz="1800" b="1"/>
              <a:t>Fat</a:t>
            </a:r>
          </a:p>
          <a:p>
            <a:pPr eaLnBrk="1" hangingPunct="1">
              <a:lnSpc>
                <a:spcPct val="140000"/>
              </a:lnSpc>
              <a:spcBef>
                <a:spcPct val="20000"/>
              </a:spcBef>
            </a:pPr>
            <a:r>
              <a:rPr lang="en-US" sz="1800" b="1"/>
              <a:t>Vitamins	(i)	Vitamin C</a:t>
            </a:r>
          </a:p>
          <a:p>
            <a:pPr eaLnBrk="1" hangingPunct="1">
              <a:lnSpc>
                <a:spcPct val="140000"/>
              </a:lnSpc>
              <a:spcBef>
                <a:spcPct val="20000"/>
              </a:spcBef>
            </a:pPr>
            <a:r>
              <a:rPr lang="en-US" sz="1800" b="1"/>
              <a:t>	(ii)	Vitamin D</a:t>
            </a:r>
          </a:p>
          <a:p>
            <a:pPr eaLnBrk="1" hangingPunct="1">
              <a:lnSpc>
                <a:spcPct val="140000"/>
              </a:lnSpc>
              <a:spcBef>
                <a:spcPct val="20000"/>
              </a:spcBef>
            </a:pPr>
            <a:r>
              <a:rPr lang="en-US" sz="1800" b="1"/>
              <a:t>Minerals	(i)	Calcium</a:t>
            </a:r>
          </a:p>
          <a:p>
            <a:pPr eaLnBrk="1" hangingPunct="1">
              <a:lnSpc>
                <a:spcPct val="140000"/>
              </a:lnSpc>
              <a:spcBef>
                <a:spcPct val="20000"/>
              </a:spcBef>
            </a:pPr>
            <a:r>
              <a:rPr lang="en-US" sz="1800" b="1"/>
              <a:t>	(ii)	Iron</a:t>
            </a:r>
          </a:p>
          <a:p>
            <a:pPr eaLnBrk="1" hangingPunct="1">
              <a:lnSpc>
                <a:spcPct val="140000"/>
              </a:lnSpc>
              <a:spcBef>
                <a:spcPct val="20000"/>
              </a:spcBef>
            </a:pPr>
            <a:r>
              <a:rPr lang="en-US" sz="1800" b="1"/>
              <a:t>Water</a:t>
            </a:r>
          </a:p>
        </p:txBody>
      </p:sp>
      <p:sp>
        <p:nvSpPr>
          <p:cNvPr id="18436" name="Text Box 4"/>
          <p:cNvSpPr txBox="1">
            <a:spLocks noChangeArrowheads="1"/>
          </p:cNvSpPr>
          <p:nvPr/>
        </p:nvSpPr>
        <p:spPr bwMode="auto">
          <a:xfrm>
            <a:off x="4168775" y="2286000"/>
            <a:ext cx="3503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06550" algn="l"/>
                <a:tab pos="2001838"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6550" algn="l"/>
                <a:tab pos="2001838" algn="l"/>
              </a:tabLst>
              <a:defRPr sz="2400">
                <a:solidFill>
                  <a:schemeClr val="tx1"/>
                </a:solidFill>
                <a:latin typeface="Arial" charset="0"/>
                <a:ea typeface="ＭＳ Ｐゴシック" charset="0"/>
              </a:defRPr>
            </a:lvl2pPr>
            <a:lvl3pPr marL="1143000" indent="-228600" eaLnBrk="0" hangingPunct="0">
              <a:tabLst>
                <a:tab pos="1606550" algn="l"/>
                <a:tab pos="2001838" algn="l"/>
              </a:tabLst>
              <a:defRPr sz="2400">
                <a:solidFill>
                  <a:schemeClr val="tx1"/>
                </a:solidFill>
                <a:latin typeface="Arial" charset="0"/>
                <a:ea typeface="ＭＳ Ｐゴシック" charset="0"/>
              </a:defRPr>
            </a:lvl3pPr>
            <a:lvl4pPr marL="1600200" indent="-228600" eaLnBrk="0" hangingPunct="0">
              <a:tabLst>
                <a:tab pos="1606550" algn="l"/>
                <a:tab pos="2001838" algn="l"/>
              </a:tabLst>
              <a:defRPr sz="2400">
                <a:solidFill>
                  <a:schemeClr val="tx1"/>
                </a:solidFill>
                <a:latin typeface="Arial" charset="0"/>
                <a:ea typeface="ＭＳ Ｐゴシック" charset="0"/>
              </a:defRPr>
            </a:lvl4pPr>
            <a:lvl5pPr marL="2057400" indent="-228600" eaLnBrk="0" hangingPunct="0">
              <a:tabLst>
                <a:tab pos="1606550" algn="l"/>
                <a:tab pos="20018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9pPr>
          </a:lstStyle>
          <a:p>
            <a:pPr eaLnBrk="1" hangingPunct="1">
              <a:spcBef>
                <a:spcPct val="20000"/>
              </a:spcBef>
            </a:pPr>
            <a:r>
              <a:rPr lang="en-US" sz="1800" b="1"/>
              <a:t>For energy</a:t>
            </a:r>
          </a:p>
        </p:txBody>
      </p:sp>
      <p:sp>
        <p:nvSpPr>
          <p:cNvPr id="18437" name="Text Box 5"/>
          <p:cNvSpPr txBox="1">
            <a:spLocks noChangeArrowheads="1"/>
          </p:cNvSpPr>
          <p:nvPr/>
        </p:nvSpPr>
        <p:spPr bwMode="auto">
          <a:xfrm>
            <a:off x="4168775" y="2743200"/>
            <a:ext cx="3503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06550" algn="l"/>
                <a:tab pos="2001838"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6550" algn="l"/>
                <a:tab pos="2001838" algn="l"/>
              </a:tabLst>
              <a:defRPr sz="2400">
                <a:solidFill>
                  <a:schemeClr val="tx1"/>
                </a:solidFill>
                <a:latin typeface="Arial" charset="0"/>
                <a:ea typeface="ＭＳ Ｐゴシック" charset="0"/>
              </a:defRPr>
            </a:lvl2pPr>
            <a:lvl3pPr marL="1143000" indent="-228600" eaLnBrk="0" hangingPunct="0">
              <a:tabLst>
                <a:tab pos="1606550" algn="l"/>
                <a:tab pos="2001838" algn="l"/>
              </a:tabLst>
              <a:defRPr sz="2400">
                <a:solidFill>
                  <a:schemeClr val="tx1"/>
                </a:solidFill>
                <a:latin typeface="Arial" charset="0"/>
                <a:ea typeface="ＭＳ Ｐゴシック" charset="0"/>
              </a:defRPr>
            </a:lvl3pPr>
            <a:lvl4pPr marL="1600200" indent="-228600" eaLnBrk="0" hangingPunct="0">
              <a:tabLst>
                <a:tab pos="1606550" algn="l"/>
                <a:tab pos="2001838" algn="l"/>
              </a:tabLst>
              <a:defRPr sz="2400">
                <a:solidFill>
                  <a:schemeClr val="tx1"/>
                </a:solidFill>
                <a:latin typeface="Arial" charset="0"/>
                <a:ea typeface="ＭＳ Ｐゴシック" charset="0"/>
              </a:defRPr>
            </a:lvl4pPr>
            <a:lvl5pPr marL="2057400" indent="-228600" eaLnBrk="0" hangingPunct="0">
              <a:tabLst>
                <a:tab pos="1606550" algn="l"/>
                <a:tab pos="20018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9pPr>
          </a:lstStyle>
          <a:p>
            <a:pPr eaLnBrk="1" hangingPunct="1">
              <a:spcBef>
                <a:spcPct val="20000"/>
              </a:spcBef>
            </a:pPr>
            <a:r>
              <a:rPr lang="en-US" sz="1800" b="1"/>
              <a:t>For energy</a:t>
            </a:r>
          </a:p>
        </p:txBody>
      </p:sp>
      <p:sp>
        <p:nvSpPr>
          <p:cNvPr id="18438" name="Text Box 6"/>
          <p:cNvSpPr txBox="1">
            <a:spLocks noChangeArrowheads="1"/>
          </p:cNvSpPr>
          <p:nvPr/>
        </p:nvSpPr>
        <p:spPr bwMode="auto">
          <a:xfrm>
            <a:off x="4168775" y="3214688"/>
            <a:ext cx="3503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06550" algn="l"/>
                <a:tab pos="2001838"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6550" algn="l"/>
                <a:tab pos="2001838" algn="l"/>
              </a:tabLst>
              <a:defRPr sz="2400">
                <a:solidFill>
                  <a:schemeClr val="tx1"/>
                </a:solidFill>
                <a:latin typeface="Arial" charset="0"/>
                <a:ea typeface="ＭＳ Ｐゴシック" charset="0"/>
              </a:defRPr>
            </a:lvl2pPr>
            <a:lvl3pPr marL="1143000" indent="-228600" eaLnBrk="0" hangingPunct="0">
              <a:tabLst>
                <a:tab pos="1606550" algn="l"/>
                <a:tab pos="2001838" algn="l"/>
              </a:tabLst>
              <a:defRPr sz="2400">
                <a:solidFill>
                  <a:schemeClr val="tx1"/>
                </a:solidFill>
                <a:latin typeface="Arial" charset="0"/>
                <a:ea typeface="ＭＳ Ｐゴシック" charset="0"/>
              </a:defRPr>
            </a:lvl3pPr>
            <a:lvl4pPr marL="1600200" indent="-228600" eaLnBrk="0" hangingPunct="0">
              <a:tabLst>
                <a:tab pos="1606550" algn="l"/>
                <a:tab pos="2001838" algn="l"/>
              </a:tabLst>
              <a:defRPr sz="2400">
                <a:solidFill>
                  <a:schemeClr val="tx1"/>
                </a:solidFill>
                <a:latin typeface="Arial" charset="0"/>
                <a:ea typeface="ＭＳ Ｐゴシック" charset="0"/>
              </a:defRPr>
            </a:lvl4pPr>
            <a:lvl5pPr marL="2057400" indent="-228600" eaLnBrk="0" hangingPunct="0">
              <a:tabLst>
                <a:tab pos="1606550" algn="l"/>
                <a:tab pos="20018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9pPr>
          </a:lstStyle>
          <a:p>
            <a:pPr eaLnBrk="1" hangingPunct="1">
              <a:spcBef>
                <a:spcPct val="20000"/>
              </a:spcBef>
            </a:pPr>
            <a:r>
              <a:rPr lang="en-US" sz="1800" b="1"/>
              <a:t>Prevents constipation</a:t>
            </a:r>
          </a:p>
        </p:txBody>
      </p:sp>
      <p:sp>
        <p:nvSpPr>
          <p:cNvPr id="18439" name="Text Box 7"/>
          <p:cNvSpPr txBox="1">
            <a:spLocks noChangeArrowheads="1"/>
          </p:cNvSpPr>
          <p:nvPr/>
        </p:nvSpPr>
        <p:spPr bwMode="auto">
          <a:xfrm>
            <a:off x="4214813" y="3571875"/>
            <a:ext cx="3503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06550" algn="l"/>
                <a:tab pos="2001838"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6550" algn="l"/>
                <a:tab pos="2001838" algn="l"/>
              </a:tabLst>
              <a:defRPr sz="2400">
                <a:solidFill>
                  <a:schemeClr val="tx1"/>
                </a:solidFill>
                <a:latin typeface="Arial" charset="0"/>
                <a:ea typeface="ＭＳ Ｐゴシック" charset="0"/>
              </a:defRPr>
            </a:lvl2pPr>
            <a:lvl3pPr marL="1143000" indent="-228600" eaLnBrk="0" hangingPunct="0">
              <a:tabLst>
                <a:tab pos="1606550" algn="l"/>
                <a:tab pos="2001838" algn="l"/>
              </a:tabLst>
              <a:defRPr sz="2400">
                <a:solidFill>
                  <a:schemeClr val="tx1"/>
                </a:solidFill>
                <a:latin typeface="Arial" charset="0"/>
                <a:ea typeface="ＭＳ Ｐゴシック" charset="0"/>
              </a:defRPr>
            </a:lvl3pPr>
            <a:lvl4pPr marL="1600200" indent="-228600" eaLnBrk="0" hangingPunct="0">
              <a:tabLst>
                <a:tab pos="1606550" algn="l"/>
                <a:tab pos="2001838" algn="l"/>
              </a:tabLst>
              <a:defRPr sz="2400">
                <a:solidFill>
                  <a:schemeClr val="tx1"/>
                </a:solidFill>
                <a:latin typeface="Arial" charset="0"/>
                <a:ea typeface="ＭＳ Ｐゴシック" charset="0"/>
              </a:defRPr>
            </a:lvl4pPr>
            <a:lvl5pPr marL="2057400" indent="-228600" eaLnBrk="0" hangingPunct="0">
              <a:tabLst>
                <a:tab pos="1606550" algn="l"/>
                <a:tab pos="20018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9pPr>
          </a:lstStyle>
          <a:p>
            <a:pPr eaLnBrk="1" hangingPunct="1">
              <a:spcBef>
                <a:spcPct val="20000"/>
              </a:spcBef>
            </a:pPr>
            <a:r>
              <a:rPr lang="en-US" sz="1800" b="1"/>
              <a:t>For growth and repair of cells</a:t>
            </a:r>
          </a:p>
        </p:txBody>
      </p:sp>
      <p:sp>
        <p:nvSpPr>
          <p:cNvPr id="18440" name="Text Box 8"/>
          <p:cNvSpPr txBox="1">
            <a:spLocks noChangeArrowheads="1"/>
          </p:cNvSpPr>
          <p:nvPr/>
        </p:nvSpPr>
        <p:spPr bwMode="auto">
          <a:xfrm>
            <a:off x="4214813" y="4000500"/>
            <a:ext cx="3503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06550" algn="l"/>
                <a:tab pos="2001838"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6550" algn="l"/>
                <a:tab pos="2001838" algn="l"/>
              </a:tabLst>
              <a:defRPr sz="2400">
                <a:solidFill>
                  <a:schemeClr val="tx1"/>
                </a:solidFill>
                <a:latin typeface="Arial" charset="0"/>
                <a:ea typeface="ＭＳ Ｐゴシック" charset="0"/>
              </a:defRPr>
            </a:lvl2pPr>
            <a:lvl3pPr marL="1143000" indent="-228600" eaLnBrk="0" hangingPunct="0">
              <a:tabLst>
                <a:tab pos="1606550" algn="l"/>
                <a:tab pos="2001838" algn="l"/>
              </a:tabLst>
              <a:defRPr sz="2400">
                <a:solidFill>
                  <a:schemeClr val="tx1"/>
                </a:solidFill>
                <a:latin typeface="Arial" charset="0"/>
                <a:ea typeface="ＭＳ Ｐゴシック" charset="0"/>
              </a:defRPr>
            </a:lvl3pPr>
            <a:lvl4pPr marL="1600200" indent="-228600" eaLnBrk="0" hangingPunct="0">
              <a:tabLst>
                <a:tab pos="1606550" algn="l"/>
                <a:tab pos="2001838" algn="l"/>
              </a:tabLst>
              <a:defRPr sz="2400">
                <a:solidFill>
                  <a:schemeClr val="tx1"/>
                </a:solidFill>
                <a:latin typeface="Arial" charset="0"/>
                <a:ea typeface="ＭＳ Ｐゴシック" charset="0"/>
              </a:defRPr>
            </a:lvl4pPr>
            <a:lvl5pPr marL="2057400" indent="-228600" eaLnBrk="0" hangingPunct="0">
              <a:tabLst>
                <a:tab pos="1606550" algn="l"/>
                <a:tab pos="20018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9pPr>
          </a:lstStyle>
          <a:p>
            <a:pPr eaLnBrk="1" hangingPunct="1">
              <a:spcBef>
                <a:spcPct val="20000"/>
              </a:spcBef>
            </a:pPr>
            <a:r>
              <a:rPr lang="en-US" sz="1800" b="1"/>
              <a:t>For energy and insulation</a:t>
            </a:r>
          </a:p>
        </p:txBody>
      </p:sp>
      <p:sp>
        <p:nvSpPr>
          <p:cNvPr id="18441" name="Text Box 9"/>
          <p:cNvSpPr txBox="1">
            <a:spLocks noChangeArrowheads="1"/>
          </p:cNvSpPr>
          <p:nvPr/>
        </p:nvSpPr>
        <p:spPr bwMode="auto">
          <a:xfrm>
            <a:off x="4168775" y="4495800"/>
            <a:ext cx="3503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06550" algn="l"/>
                <a:tab pos="2001838"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6550" algn="l"/>
                <a:tab pos="2001838" algn="l"/>
              </a:tabLst>
              <a:defRPr sz="2400">
                <a:solidFill>
                  <a:schemeClr val="tx1"/>
                </a:solidFill>
                <a:latin typeface="Arial" charset="0"/>
                <a:ea typeface="ＭＳ Ｐゴシック" charset="0"/>
              </a:defRPr>
            </a:lvl2pPr>
            <a:lvl3pPr marL="1143000" indent="-228600" eaLnBrk="0" hangingPunct="0">
              <a:tabLst>
                <a:tab pos="1606550" algn="l"/>
                <a:tab pos="2001838" algn="l"/>
              </a:tabLst>
              <a:defRPr sz="2400">
                <a:solidFill>
                  <a:schemeClr val="tx1"/>
                </a:solidFill>
                <a:latin typeface="Arial" charset="0"/>
                <a:ea typeface="ＭＳ Ｐゴシック" charset="0"/>
              </a:defRPr>
            </a:lvl3pPr>
            <a:lvl4pPr marL="1600200" indent="-228600" eaLnBrk="0" hangingPunct="0">
              <a:tabLst>
                <a:tab pos="1606550" algn="l"/>
                <a:tab pos="2001838" algn="l"/>
              </a:tabLst>
              <a:defRPr sz="2400">
                <a:solidFill>
                  <a:schemeClr val="tx1"/>
                </a:solidFill>
                <a:latin typeface="Arial" charset="0"/>
                <a:ea typeface="ＭＳ Ｐゴシック" charset="0"/>
              </a:defRPr>
            </a:lvl4pPr>
            <a:lvl5pPr marL="2057400" indent="-228600" eaLnBrk="0" hangingPunct="0">
              <a:tabLst>
                <a:tab pos="1606550" algn="l"/>
                <a:tab pos="20018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9pPr>
          </a:lstStyle>
          <a:p>
            <a:pPr eaLnBrk="1" hangingPunct="1">
              <a:spcBef>
                <a:spcPct val="20000"/>
              </a:spcBef>
            </a:pPr>
            <a:r>
              <a:rPr lang="en-US" sz="1800" b="1"/>
              <a:t>For healthy skin/gums</a:t>
            </a:r>
          </a:p>
        </p:txBody>
      </p:sp>
      <p:sp>
        <p:nvSpPr>
          <p:cNvPr id="18442" name="Text Box 10"/>
          <p:cNvSpPr txBox="1">
            <a:spLocks noChangeArrowheads="1"/>
          </p:cNvSpPr>
          <p:nvPr/>
        </p:nvSpPr>
        <p:spPr bwMode="auto">
          <a:xfrm>
            <a:off x="4192588" y="4967288"/>
            <a:ext cx="3503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06550" algn="l"/>
                <a:tab pos="2001838"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6550" algn="l"/>
                <a:tab pos="2001838" algn="l"/>
              </a:tabLst>
              <a:defRPr sz="2400">
                <a:solidFill>
                  <a:schemeClr val="tx1"/>
                </a:solidFill>
                <a:latin typeface="Arial" charset="0"/>
                <a:ea typeface="ＭＳ Ｐゴシック" charset="0"/>
              </a:defRPr>
            </a:lvl2pPr>
            <a:lvl3pPr marL="1143000" indent="-228600" eaLnBrk="0" hangingPunct="0">
              <a:tabLst>
                <a:tab pos="1606550" algn="l"/>
                <a:tab pos="2001838" algn="l"/>
              </a:tabLst>
              <a:defRPr sz="2400">
                <a:solidFill>
                  <a:schemeClr val="tx1"/>
                </a:solidFill>
                <a:latin typeface="Arial" charset="0"/>
                <a:ea typeface="ＭＳ Ｐゴシック" charset="0"/>
              </a:defRPr>
            </a:lvl3pPr>
            <a:lvl4pPr marL="1600200" indent="-228600" eaLnBrk="0" hangingPunct="0">
              <a:tabLst>
                <a:tab pos="1606550" algn="l"/>
                <a:tab pos="2001838" algn="l"/>
              </a:tabLst>
              <a:defRPr sz="2400">
                <a:solidFill>
                  <a:schemeClr val="tx1"/>
                </a:solidFill>
                <a:latin typeface="Arial" charset="0"/>
                <a:ea typeface="ＭＳ Ｐゴシック" charset="0"/>
              </a:defRPr>
            </a:lvl4pPr>
            <a:lvl5pPr marL="2057400" indent="-228600" eaLnBrk="0" hangingPunct="0">
              <a:tabLst>
                <a:tab pos="1606550" algn="l"/>
                <a:tab pos="20018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9pPr>
          </a:lstStyle>
          <a:p>
            <a:pPr eaLnBrk="1" hangingPunct="1">
              <a:spcBef>
                <a:spcPct val="20000"/>
              </a:spcBef>
            </a:pPr>
            <a:r>
              <a:rPr lang="en-US" sz="1800" b="1"/>
              <a:t>For strong bones</a:t>
            </a:r>
          </a:p>
        </p:txBody>
      </p:sp>
      <p:sp>
        <p:nvSpPr>
          <p:cNvPr id="18443" name="Text Box 11"/>
          <p:cNvSpPr txBox="1">
            <a:spLocks noChangeArrowheads="1"/>
          </p:cNvSpPr>
          <p:nvPr/>
        </p:nvSpPr>
        <p:spPr bwMode="auto">
          <a:xfrm>
            <a:off x="4168775" y="5362575"/>
            <a:ext cx="3503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06550" algn="l"/>
                <a:tab pos="2001838"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6550" algn="l"/>
                <a:tab pos="2001838" algn="l"/>
              </a:tabLst>
              <a:defRPr sz="2400">
                <a:solidFill>
                  <a:schemeClr val="tx1"/>
                </a:solidFill>
                <a:latin typeface="Arial" charset="0"/>
                <a:ea typeface="ＭＳ Ｐゴシック" charset="0"/>
              </a:defRPr>
            </a:lvl2pPr>
            <a:lvl3pPr marL="1143000" indent="-228600" eaLnBrk="0" hangingPunct="0">
              <a:tabLst>
                <a:tab pos="1606550" algn="l"/>
                <a:tab pos="2001838" algn="l"/>
              </a:tabLst>
              <a:defRPr sz="2400">
                <a:solidFill>
                  <a:schemeClr val="tx1"/>
                </a:solidFill>
                <a:latin typeface="Arial" charset="0"/>
                <a:ea typeface="ＭＳ Ｐゴシック" charset="0"/>
              </a:defRPr>
            </a:lvl3pPr>
            <a:lvl4pPr marL="1600200" indent="-228600" eaLnBrk="0" hangingPunct="0">
              <a:tabLst>
                <a:tab pos="1606550" algn="l"/>
                <a:tab pos="2001838" algn="l"/>
              </a:tabLst>
              <a:defRPr sz="2400">
                <a:solidFill>
                  <a:schemeClr val="tx1"/>
                </a:solidFill>
                <a:latin typeface="Arial" charset="0"/>
                <a:ea typeface="ＭＳ Ｐゴシック" charset="0"/>
              </a:defRPr>
            </a:lvl4pPr>
            <a:lvl5pPr marL="2057400" indent="-228600" eaLnBrk="0" hangingPunct="0">
              <a:tabLst>
                <a:tab pos="1606550" algn="l"/>
                <a:tab pos="20018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9pPr>
          </a:lstStyle>
          <a:p>
            <a:pPr eaLnBrk="1" hangingPunct="1">
              <a:spcBef>
                <a:spcPct val="20000"/>
              </a:spcBef>
            </a:pPr>
            <a:r>
              <a:rPr lang="en-US" sz="1800" b="1"/>
              <a:t>For strong bones</a:t>
            </a:r>
          </a:p>
        </p:txBody>
      </p:sp>
      <p:sp>
        <p:nvSpPr>
          <p:cNvPr id="18444" name="Text Box 12"/>
          <p:cNvSpPr txBox="1">
            <a:spLocks noChangeArrowheads="1"/>
          </p:cNvSpPr>
          <p:nvPr/>
        </p:nvSpPr>
        <p:spPr bwMode="auto">
          <a:xfrm>
            <a:off x="4168775" y="5791200"/>
            <a:ext cx="3503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06550" algn="l"/>
                <a:tab pos="2001838"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6550" algn="l"/>
                <a:tab pos="2001838" algn="l"/>
              </a:tabLst>
              <a:defRPr sz="2400">
                <a:solidFill>
                  <a:schemeClr val="tx1"/>
                </a:solidFill>
                <a:latin typeface="Arial" charset="0"/>
                <a:ea typeface="ＭＳ Ｐゴシック" charset="0"/>
              </a:defRPr>
            </a:lvl2pPr>
            <a:lvl3pPr marL="1143000" indent="-228600" eaLnBrk="0" hangingPunct="0">
              <a:tabLst>
                <a:tab pos="1606550" algn="l"/>
                <a:tab pos="2001838" algn="l"/>
              </a:tabLst>
              <a:defRPr sz="2400">
                <a:solidFill>
                  <a:schemeClr val="tx1"/>
                </a:solidFill>
                <a:latin typeface="Arial" charset="0"/>
                <a:ea typeface="ＭＳ Ｐゴシック" charset="0"/>
              </a:defRPr>
            </a:lvl3pPr>
            <a:lvl4pPr marL="1600200" indent="-228600" eaLnBrk="0" hangingPunct="0">
              <a:tabLst>
                <a:tab pos="1606550" algn="l"/>
                <a:tab pos="2001838" algn="l"/>
              </a:tabLst>
              <a:defRPr sz="2400">
                <a:solidFill>
                  <a:schemeClr val="tx1"/>
                </a:solidFill>
                <a:latin typeface="Arial" charset="0"/>
                <a:ea typeface="ＭＳ Ｐゴシック" charset="0"/>
              </a:defRPr>
            </a:lvl4pPr>
            <a:lvl5pPr marL="2057400" indent="-228600" eaLnBrk="0" hangingPunct="0">
              <a:tabLst>
                <a:tab pos="1606550" algn="l"/>
                <a:tab pos="20018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9pPr>
          </a:lstStyle>
          <a:p>
            <a:pPr eaLnBrk="1" hangingPunct="1">
              <a:spcBef>
                <a:spcPct val="20000"/>
              </a:spcBef>
            </a:pPr>
            <a:r>
              <a:rPr lang="en-US" sz="1800" b="1"/>
              <a:t>To make red blood cells</a:t>
            </a:r>
          </a:p>
        </p:txBody>
      </p:sp>
      <p:sp>
        <p:nvSpPr>
          <p:cNvPr id="18445" name="Text Box 13"/>
          <p:cNvSpPr txBox="1">
            <a:spLocks noChangeArrowheads="1"/>
          </p:cNvSpPr>
          <p:nvPr/>
        </p:nvSpPr>
        <p:spPr bwMode="auto">
          <a:xfrm>
            <a:off x="4214813" y="6286500"/>
            <a:ext cx="460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606550" algn="l"/>
                <a:tab pos="2001838"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6550" algn="l"/>
                <a:tab pos="2001838" algn="l"/>
              </a:tabLst>
              <a:defRPr sz="2400">
                <a:solidFill>
                  <a:schemeClr val="tx1"/>
                </a:solidFill>
                <a:latin typeface="Arial" charset="0"/>
                <a:ea typeface="ＭＳ Ｐゴシック" charset="0"/>
              </a:defRPr>
            </a:lvl2pPr>
            <a:lvl3pPr marL="1143000" indent="-228600" eaLnBrk="0" hangingPunct="0">
              <a:tabLst>
                <a:tab pos="1606550" algn="l"/>
                <a:tab pos="2001838" algn="l"/>
              </a:tabLst>
              <a:defRPr sz="2400">
                <a:solidFill>
                  <a:schemeClr val="tx1"/>
                </a:solidFill>
                <a:latin typeface="Arial" charset="0"/>
                <a:ea typeface="ＭＳ Ｐゴシック" charset="0"/>
              </a:defRPr>
            </a:lvl3pPr>
            <a:lvl4pPr marL="1600200" indent="-228600" eaLnBrk="0" hangingPunct="0">
              <a:tabLst>
                <a:tab pos="1606550" algn="l"/>
                <a:tab pos="2001838" algn="l"/>
              </a:tabLst>
              <a:defRPr sz="2400">
                <a:solidFill>
                  <a:schemeClr val="tx1"/>
                </a:solidFill>
                <a:latin typeface="Arial" charset="0"/>
                <a:ea typeface="ＭＳ Ｐゴシック" charset="0"/>
              </a:defRPr>
            </a:lvl4pPr>
            <a:lvl5pPr marL="2057400" indent="-228600" eaLnBrk="0" hangingPunct="0">
              <a:tabLst>
                <a:tab pos="1606550" algn="l"/>
                <a:tab pos="20018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6550" algn="l"/>
                <a:tab pos="2001838" algn="l"/>
              </a:tabLst>
              <a:defRPr sz="2400">
                <a:solidFill>
                  <a:schemeClr val="tx1"/>
                </a:solidFill>
                <a:latin typeface="Arial" charset="0"/>
                <a:ea typeface="ＭＳ Ｐゴシック" charset="0"/>
              </a:defRPr>
            </a:lvl9pPr>
          </a:lstStyle>
          <a:p>
            <a:pPr eaLnBrk="1" hangingPunct="1">
              <a:spcBef>
                <a:spcPct val="20000"/>
              </a:spcBef>
            </a:pPr>
            <a:r>
              <a:rPr lang="en-US" sz="1800" b="1"/>
              <a:t>To dissolve and transport substances</a:t>
            </a:r>
          </a:p>
        </p:txBody>
      </p:sp>
      <p:sp>
        <p:nvSpPr>
          <p:cNvPr id="72717" name="Text Box 14"/>
          <p:cNvSpPr txBox="1">
            <a:spLocks noChangeArrowheads="1"/>
          </p:cNvSpPr>
          <p:nvPr/>
        </p:nvSpPr>
        <p:spPr bwMode="auto">
          <a:xfrm>
            <a:off x="500063" y="285750"/>
            <a:ext cx="76898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100"/>
              <a:t>Review Question</a:t>
            </a:r>
          </a:p>
        </p:txBody>
      </p:sp>
      <p:sp>
        <p:nvSpPr>
          <p:cNvPr id="72718" name="Line 15"/>
          <p:cNvSpPr>
            <a:spLocks noChangeShapeType="1"/>
          </p:cNvSpPr>
          <p:nvPr/>
        </p:nvSpPr>
        <p:spPr bwMode="auto">
          <a:xfrm>
            <a:off x="3429000" y="2514600"/>
            <a:ext cx="609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9" name="Line 16"/>
          <p:cNvSpPr>
            <a:spLocks noChangeShapeType="1"/>
          </p:cNvSpPr>
          <p:nvPr/>
        </p:nvSpPr>
        <p:spPr bwMode="auto">
          <a:xfrm>
            <a:off x="3429000" y="2895600"/>
            <a:ext cx="609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0" name="Line 17"/>
          <p:cNvSpPr>
            <a:spLocks noChangeShapeType="1"/>
          </p:cNvSpPr>
          <p:nvPr/>
        </p:nvSpPr>
        <p:spPr bwMode="auto">
          <a:xfrm>
            <a:off x="3429000" y="3352800"/>
            <a:ext cx="609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1" name="Line 18"/>
          <p:cNvSpPr>
            <a:spLocks noChangeShapeType="1"/>
          </p:cNvSpPr>
          <p:nvPr/>
        </p:nvSpPr>
        <p:spPr bwMode="auto">
          <a:xfrm flipV="1">
            <a:off x="1857375" y="3786188"/>
            <a:ext cx="2181225" cy="460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2" name="Line 19"/>
          <p:cNvSpPr>
            <a:spLocks noChangeShapeType="1"/>
          </p:cNvSpPr>
          <p:nvPr/>
        </p:nvSpPr>
        <p:spPr bwMode="auto">
          <a:xfrm flipV="1">
            <a:off x="1857375" y="4214813"/>
            <a:ext cx="2252663" cy="460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3" name="Line 20"/>
          <p:cNvSpPr>
            <a:spLocks noChangeShapeType="1"/>
          </p:cNvSpPr>
          <p:nvPr/>
        </p:nvSpPr>
        <p:spPr bwMode="auto">
          <a:xfrm>
            <a:off x="3657600" y="4648200"/>
            <a:ext cx="4572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4" name="Line 21"/>
          <p:cNvSpPr>
            <a:spLocks noChangeShapeType="1"/>
          </p:cNvSpPr>
          <p:nvPr/>
        </p:nvSpPr>
        <p:spPr bwMode="auto">
          <a:xfrm>
            <a:off x="3657600" y="5105400"/>
            <a:ext cx="4572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5" name="Line 22"/>
          <p:cNvSpPr>
            <a:spLocks noChangeShapeType="1"/>
          </p:cNvSpPr>
          <p:nvPr/>
        </p:nvSpPr>
        <p:spPr bwMode="auto">
          <a:xfrm>
            <a:off x="3657600" y="5562600"/>
            <a:ext cx="4572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6" name="Line 23"/>
          <p:cNvSpPr>
            <a:spLocks noChangeShapeType="1"/>
          </p:cNvSpPr>
          <p:nvPr/>
        </p:nvSpPr>
        <p:spPr bwMode="auto">
          <a:xfrm>
            <a:off x="3657600" y="5943600"/>
            <a:ext cx="4572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7" name="Line 24"/>
          <p:cNvSpPr>
            <a:spLocks noChangeShapeType="1"/>
          </p:cNvSpPr>
          <p:nvPr/>
        </p:nvSpPr>
        <p:spPr bwMode="auto">
          <a:xfrm flipV="1">
            <a:off x="2071688" y="6454775"/>
            <a:ext cx="2071687" cy="460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5648A848-0D65-8248-A87E-0A79E96572C9}" type="slidenum">
              <a:rPr lang="en-US" smtClean="0"/>
              <a:t>113</a:t>
            </a:fld>
            <a:endParaRPr lang="en-US"/>
          </a:p>
        </p:txBody>
      </p:sp>
    </p:spTree>
    <p:extLst>
      <p:ext uri="{BB962C8B-B14F-4D97-AF65-F5344CB8AC3E}">
        <p14:creationId xmlns:p14="http://schemas.microsoft.com/office/powerpoint/2010/main" val="1905430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4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4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44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44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P spid="18438" grpId="0"/>
      <p:bldP spid="18439" grpId="0"/>
      <p:bldP spid="18440" grpId="0"/>
      <p:bldP spid="18441" grpId="0"/>
      <p:bldP spid="18442" grpId="0"/>
      <p:bldP spid="18443" grpId="0"/>
      <p:bldP spid="18444" grpId="0"/>
      <p:bldP spid="1844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3763"/>
            <a:ext cx="9144000"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84438" y="0"/>
            <a:ext cx="4572000" cy="769938"/>
          </a:xfrm>
          <a:prstGeom prst="rect">
            <a:avLst/>
          </a:prstGeom>
        </p:spPr>
        <p:txBody>
          <a:bodyPr>
            <a:spAutoFit/>
          </a:bodyPr>
          <a:lstStyle/>
          <a:p>
            <a:pPr algn="ctr">
              <a:defRPr/>
            </a:pPr>
            <a:r>
              <a:rPr lang="en-IE" sz="4400" b="1">
                <a:solidFill>
                  <a:schemeClr val="bg1"/>
                </a:solidFill>
                <a:effectLst>
                  <a:outerShdw blurRad="38100" dist="38100" dir="2700000" algn="tl">
                    <a:srgbClr val="000000"/>
                  </a:outerShdw>
                </a:effectLst>
                <a:cs typeface="+mn-cs"/>
              </a:rPr>
              <a:t>FOOD TESTS</a:t>
            </a:r>
          </a:p>
        </p:txBody>
      </p:sp>
      <p:sp>
        <p:nvSpPr>
          <p:cNvPr id="2" name="Slide Number Placeholder 1"/>
          <p:cNvSpPr>
            <a:spLocks noGrp="1"/>
          </p:cNvSpPr>
          <p:nvPr>
            <p:ph type="sldNum" sz="quarter" idx="12"/>
          </p:nvPr>
        </p:nvSpPr>
        <p:spPr/>
        <p:txBody>
          <a:bodyPr/>
          <a:lstStyle/>
          <a:p>
            <a:fld id="{5648A848-0D65-8248-A87E-0A79E96572C9}" type="slidenum">
              <a:rPr lang="en-US" smtClean="0"/>
              <a:t>114</a:t>
            </a:fld>
            <a:endParaRPr lang="en-US"/>
          </a:p>
        </p:txBody>
      </p:sp>
    </p:spTree>
    <p:extLst>
      <p:ext uri="{BB962C8B-B14F-4D97-AF65-F5344CB8AC3E}">
        <p14:creationId xmlns:p14="http://schemas.microsoft.com/office/powerpoint/2010/main" val="2871157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1000" fill="hold"/>
                                        <p:tgtEl>
                                          <p:spTgt spid="16386"/>
                                        </p:tgtEl>
                                        <p:attrNameLst>
                                          <p:attrName>ppt_x</p:attrName>
                                        </p:attrNameLst>
                                      </p:cBhvr>
                                      <p:tavLst>
                                        <p:tav tm="0">
                                          <p:val>
                                            <p:strVal val="0-#ppt_w/2"/>
                                          </p:val>
                                        </p:tav>
                                        <p:tav tm="100000">
                                          <p:val>
                                            <p:strVal val="#ppt_x"/>
                                          </p:val>
                                        </p:tav>
                                      </p:tavLst>
                                    </p:anim>
                                    <p:anim calcmode="lin" valueType="num">
                                      <p:cBhvr additive="base">
                                        <p:cTn id="8" dur="1000" fill="hold"/>
                                        <p:tgtEl>
                                          <p:spTgt spid="163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5750" y="0"/>
            <a:ext cx="8858250" cy="642938"/>
          </a:xfrm>
          <a:prstGeom prst="rect">
            <a:avLst/>
          </a:prstGeom>
        </p:spPr>
        <p:txBody>
          <a:bodyPr>
            <a:spAutoFit/>
          </a:bodyPr>
          <a:lstStyle/>
          <a:p>
            <a:pPr>
              <a:defRPr/>
            </a:pPr>
            <a:r>
              <a:rPr lang="en-IE" sz="3600" b="1">
                <a:solidFill>
                  <a:schemeClr val="bg1"/>
                </a:solidFill>
                <a:effectLst>
                  <a:outerShdw blurRad="38100" dist="38100" dir="2700000" algn="tl">
                    <a:srgbClr val="000000"/>
                  </a:outerShdw>
                </a:effectLst>
                <a:cs typeface="+mn-cs"/>
              </a:rPr>
              <a:t>TESTING FOR STARCH USING IODINE</a:t>
            </a:r>
          </a:p>
        </p:txBody>
      </p:sp>
      <p:pic>
        <p:nvPicPr>
          <p:cNvPr id="204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714375"/>
            <a:ext cx="6376988"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648A848-0D65-8248-A87E-0A79E96572C9}" type="slidenum">
              <a:rPr lang="en-US" smtClean="0"/>
              <a:t>115</a:t>
            </a:fld>
            <a:endParaRPr lang="en-US"/>
          </a:p>
        </p:txBody>
      </p:sp>
    </p:spTree>
    <p:extLst>
      <p:ext uri="{BB962C8B-B14F-4D97-AF65-F5344CB8AC3E}">
        <p14:creationId xmlns:p14="http://schemas.microsoft.com/office/powerpoint/2010/main" val="4029911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809625"/>
            <a:ext cx="5500687" cy="595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584200"/>
          </a:xfrm>
          <a:prstGeom prst="rect">
            <a:avLst/>
          </a:prstGeom>
        </p:spPr>
        <p:txBody>
          <a:bodyPr>
            <a:spAutoFit/>
          </a:bodyPr>
          <a:lstStyle/>
          <a:p>
            <a:pPr algn="ctr">
              <a:defRPr/>
            </a:pPr>
            <a:r>
              <a:rPr lang="en-IE" sz="3200" b="1">
                <a:solidFill>
                  <a:schemeClr val="bg1"/>
                </a:solidFill>
                <a:effectLst>
                  <a:outerShdw blurRad="38100" dist="38100" dir="2700000" algn="tl">
                    <a:srgbClr val="000000"/>
                  </a:outerShdw>
                </a:effectLst>
                <a:cs typeface="+mn-cs"/>
              </a:rPr>
              <a:t>TESTING FOR SUGAR USING BENEDICTS</a:t>
            </a:r>
          </a:p>
        </p:txBody>
      </p:sp>
      <p:sp>
        <p:nvSpPr>
          <p:cNvPr id="2" name="Slide Number Placeholder 1"/>
          <p:cNvSpPr>
            <a:spLocks noGrp="1"/>
          </p:cNvSpPr>
          <p:nvPr>
            <p:ph type="sldNum" sz="quarter" idx="12"/>
          </p:nvPr>
        </p:nvSpPr>
        <p:spPr/>
        <p:txBody>
          <a:bodyPr/>
          <a:lstStyle/>
          <a:p>
            <a:fld id="{5648A848-0D65-8248-A87E-0A79E96572C9}" type="slidenum">
              <a:rPr lang="en-US" smtClean="0"/>
              <a:t>116</a:t>
            </a:fld>
            <a:endParaRPr lang="en-US"/>
          </a:p>
        </p:txBody>
      </p:sp>
    </p:spTree>
    <p:extLst>
      <p:ext uri="{BB962C8B-B14F-4D97-AF65-F5344CB8AC3E}">
        <p14:creationId xmlns:p14="http://schemas.microsoft.com/office/powerpoint/2010/main" val="462151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1000" fill="hold"/>
                                        <p:tgtEl>
                                          <p:spTgt spid="18434"/>
                                        </p:tgtEl>
                                        <p:attrNameLst>
                                          <p:attrName>ppt_x</p:attrName>
                                        </p:attrNameLst>
                                      </p:cBhvr>
                                      <p:tavLst>
                                        <p:tav tm="0">
                                          <p:val>
                                            <p:strVal val="0-#ppt_w/2"/>
                                          </p:val>
                                        </p:tav>
                                        <p:tav tm="100000">
                                          <p:val>
                                            <p:strVal val="#ppt_x"/>
                                          </p:val>
                                        </p:tav>
                                      </p:tavLst>
                                    </p:anim>
                                    <p:anim calcmode="lin" valueType="num">
                                      <p:cBhvr additive="base">
                                        <p:cTn id="8" dur="1000" fill="hold"/>
                                        <p:tgtEl>
                                          <p:spTgt spid="184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841375"/>
            <a:ext cx="528637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584200"/>
          </a:xfrm>
          <a:prstGeom prst="rect">
            <a:avLst/>
          </a:prstGeom>
        </p:spPr>
        <p:txBody>
          <a:bodyPr>
            <a:spAutoFit/>
          </a:bodyPr>
          <a:lstStyle/>
          <a:p>
            <a:pPr algn="ctr">
              <a:defRPr/>
            </a:pPr>
            <a:r>
              <a:rPr lang="en-IE" sz="3200" b="1">
                <a:solidFill>
                  <a:schemeClr val="bg1"/>
                </a:solidFill>
                <a:effectLst>
                  <a:outerShdw blurRad="38100" dist="38100" dir="2700000" algn="tl">
                    <a:srgbClr val="000000"/>
                  </a:outerShdw>
                </a:effectLst>
                <a:cs typeface="+mn-cs"/>
              </a:rPr>
              <a:t>TESTING FOR FAT USING BROWN PAPER</a:t>
            </a:r>
          </a:p>
        </p:txBody>
      </p:sp>
      <p:sp>
        <p:nvSpPr>
          <p:cNvPr id="2" name="Slide Number Placeholder 1"/>
          <p:cNvSpPr>
            <a:spLocks noGrp="1"/>
          </p:cNvSpPr>
          <p:nvPr>
            <p:ph type="sldNum" sz="quarter" idx="12"/>
          </p:nvPr>
        </p:nvSpPr>
        <p:spPr/>
        <p:txBody>
          <a:bodyPr/>
          <a:lstStyle/>
          <a:p>
            <a:fld id="{5648A848-0D65-8248-A87E-0A79E96572C9}" type="slidenum">
              <a:rPr lang="en-US" smtClean="0"/>
              <a:t>117</a:t>
            </a:fld>
            <a:endParaRPr lang="en-US"/>
          </a:p>
        </p:txBody>
      </p:sp>
    </p:spTree>
    <p:extLst>
      <p:ext uri="{BB962C8B-B14F-4D97-AF65-F5344CB8AC3E}">
        <p14:creationId xmlns:p14="http://schemas.microsoft.com/office/powerpoint/2010/main" val="1623409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1000" fill="hold"/>
                                        <p:tgtEl>
                                          <p:spTgt spid="19458"/>
                                        </p:tgtEl>
                                        <p:attrNameLst>
                                          <p:attrName>ppt_x</p:attrName>
                                        </p:attrNameLst>
                                      </p:cBhvr>
                                      <p:tavLst>
                                        <p:tav tm="0">
                                          <p:val>
                                            <p:strVal val="0-#ppt_w/2"/>
                                          </p:val>
                                        </p:tav>
                                        <p:tav tm="100000">
                                          <p:val>
                                            <p:strVal val="#ppt_x"/>
                                          </p:val>
                                        </p:tav>
                                      </p:tavLst>
                                    </p:anim>
                                    <p:anim calcmode="lin" valueType="num">
                                      <p:cBhvr additive="base">
                                        <p:cTn id="8" dur="1000" fill="hold"/>
                                        <p:tgtEl>
                                          <p:spTgt spid="194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0800000" flipV="1">
            <a:off x="0" y="306388"/>
            <a:ext cx="9144000" cy="584200"/>
          </a:xfrm>
          <a:prstGeom prst="rect">
            <a:avLst/>
          </a:prstGeom>
        </p:spPr>
        <p:txBody>
          <a:bodyPr>
            <a:spAutoFit/>
          </a:bodyPr>
          <a:lstStyle/>
          <a:p>
            <a:pPr algn="ctr">
              <a:defRPr/>
            </a:pPr>
            <a:r>
              <a:rPr lang="en-IE" sz="3200" b="1">
                <a:solidFill>
                  <a:schemeClr val="bg1"/>
                </a:solidFill>
                <a:effectLst>
                  <a:outerShdw blurRad="38100" dist="38100" dir="2700000" algn="tl">
                    <a:srgbClr val="000000"/>
                  </a:outerShdw>
                </a:effectLst>
                <a:cs typeface="+mn-cs"/>
              </a:rPr>
              <a:t>TESTING FOR PROTEIN USING BIURET</a:t>
            </a:r>
          </a:p>
        </p:txBody>
      </p:sp>
      <p:pic>
        <p:nvPicPr>
          <p:cNvPr id="235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1071563"/>
            <a:ext cx="5429250"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648A848-0D65-8248-A87E-0A79E96572C9}" type="slidenum">
              <a:rPr lang="en-US" smtClean="0"/>
              <a:t>118</a:t>
            </a:fld>
            <a:endParaRPr lang="en-US"/>
          </a:p>
        </p:txBody>
      </p:sp>
    </p:spTree>
    <p:extLst>
      <p:ext uri="{BB962C8B-B14F-4D97-AF65-F5344CB8AC3E}">
        <p14:creationId xmlns:p14="http://schemas.microsoft.com/office/powerpoint/2010/main" val="2071965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0-#ppt_w/2"/>
                                          </p:val>
                                        </p:tav>
                                        <p:tav tm="100000">
                                          <p:val>
                                            <p:strVal val="#ppt_x"/>
                                          </p:val>
                                        </p:tav>
                                      </p:tavLst>
                                    </p:anim>
                                    <p:anim calcmode="lin" valueType="num">
                                      <p:cBhvr additive="base">
                                        <p:cTn id="8"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1357313"/>
            <a:ext cx="3074988"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1200150"/>
          </a:xfrm>
          <a:prstGeom prst="rect">
            <a:avLst/>
          </a:prstGeom>
        </p:spPr>
        <p:txBody>
          <a:bodyPr>
            <a:spAutoFit/>
          </a:bodyPr>
          <a:lstStyle/>
          <a:p>
            <a:pPr algn="ctr">
              <a:defRPr/>
            </a:pPr>
            <a:r>
              <a:rPr lang="en-GB" sz="3600" b="1">
                <a:solidFill>
                  <a:schemeClr val="bg1"/>
                </a:solidFill>
                <a:effectLst>
                  <a:outerShdw blurRad="38100" dist="38100" dir="2700000" algn="tl">
                    <a:srgbClr val="000000"/>
                  </a:outerShdw>
                </a:effectLst>
                <a:cs typeface="+mn-cs"/>
              </a:rPr>
              <a:t>To investigate the conversion of chemical energy in food to heat energy</a:t>
            </a:r>
          </a:p>
        </p:txBody>
      </p:sp>
      <p:sp>
        <p:nvSpPr>
          <p:cNvPr id="14342" name="Rectangle 6"/>
          <p:cNvSpPr>
            <a:spLocks noGrp="1" noChangeArrowheads="1"/>
          </p:cNvSpPr>
          <p:nvPr>
            <p:ph type="body" idx="1"/>
          </p:nvPr>
        </p:nvSpPr>
        <p:spPr>
          <a:xfrm>
            <a:off x="0" y="1143000"/>
            <a:ext cx="5580063" cy="5286375"/>
          </a:xfrm>
        </p:spPr>
        <p:txBody>
          <a:bodyPr/>
          <a:lstStyle/>
          <a:p>
            <a:pPr marL="361950" lvl="1" indent="-361950" eaLnBrk="1" hangingPunct="1">
              <a:buFontTx/>
              <a:buNone/>
              <a:tabLst>
                <a:tab pos="361950" algn="l"/>
              </a:tabLst>
              <a:defRPr/>
            </a:pPr>
            <a:r>
              <a:rPr lang="en-GB" b="1" dirty="0" smtClean="0"/>
              <a:t>METHOD:</a:t>
            </a:r>
          </a:p>
          <a:p>
            <a:pPr marL="0" lvl="1" indent="0" eaLnBrk="1" hangingPunct="1">
              <a:buFontTx/>
              <a:buNone/>
              <a:defRPr/>
            </a:pPr>
            <a:r>
              <a:rPr lang="en-GB" dirty="0" smtClean="0"/>
              <a:t>A burning cream cracker</a:t>
            </a:r>
          </a:p>
          <a:p>
            <a:pPr marL="0" lvl="1" indent="0" eaLnBrk="1" hangingPunct="1">
              <a:buFontTx/>
              <a:buNone/>
              <a:defRPr/>
            </a:pPr>
            <a:r>
              <a:rPr lang="en-GB" dirty="0" smtClean="0"/>
              <a:t>is placed under a </a:t>
            </a:r>
            <a:r>
              <a:rPr lang="en-US" dirty="0" smtClean="0"/>
              <a:t>test tube</a:t>
            </a:r>
          </a:p>
          <a:p>
            <a:pPr marL="0" lvl="1" indent="0" eaLnBrk="1" hangingPunct="1">
              <a:buFontTx/>
              <a:buNone/>
              <a:defRPr/>
            </a:pPr>
            <a:r>
              <a:rPr lang="en-US" dirty="0" smtClean="0"/>
              <a:t>of water.</a:t>
            </a:r>
          </a:p>
          <a:p>
            <a:pPr marL="0" lvl="1" indent="0" eaLnBrk="1" hangingPunct="1">
              <a:buFontTx/>
              <a:buNone/>
              <a:defRPr/>
            </a:pPr>
            <a:r>
              <a:rPr lang="en-US" b="1" dirty="0" smtClean="0"/>
              <a:t>RESULT:</a:t>
            </a:r>
          </a:p>
          <a:p>
            <a:pPr marL="0" lvl="1" indent="0" eaLnBrk="1" hangingPunct="1">
              <a:buFontTx/>
              <a:buNone/>
              <a:defRPr/>
            </a:pPr>
            <a:r>
              <a:rPr lang="en-GB" dirty="0" smtClean="0"/>
              <a:t>The temperature of the water rises.</a:t>
            </a:r>
          </a:p>
          <a:p>
            <a:pPr marL="0" lvl="1" indent="0" eaLnBrk="1" hangingPunct="1">
              <a:buFontTx/>
              <a:buNone/>
              <a:defRPr/>
            </a:pPr>
            <a:r>
              <a:rPr lang="en-GB" b="1" dirty="0" smtClean="0"/>
              <a:t>CONCLUSION:</a:t>
            </a:r>
          </a:p>
          <a:p>
            <a:pPr marL="0" lvl="1" indent="0" eaLnBrk="1" hangingPunct="1">
              <a:buFontTx/>
              <a:buNone/>
              <a:defRPr/>
            </a:pPr>
            <a:r>
              <a:rPr lang="en-GB" dirty="0" smtClean="0"/>
              <a:t>The chemical energy in food has </a:t>
            </a:r>
          </a:p>
          <a:p>
            <a:pPr marL="0" lvl="1" indent="0" eaLnBrk="1" hangingPunct="1">
              <a:buFontTx/>
              <a:buNone/>
              <a:defRPr/>
            </a:pPr>
            <a:r>
              <a:rPr lang="en-GB" dirty="0" smtClean="0"/>
              <a:t>been converted to heat energy </a:t>
            </a:r>
          </a:p>
          <a:p>
            <a:pPr marL="0" lvl="1" indent="0" eaLnBrk="1" hangingPunct="1">
              <a:buFontTx/>
              <a:buNone/>
              <a:defRPr/>
            </a:pPr>
            <a:r>
              <a:rPr lang="en-GB" dirty="0" smtClean="0"/>
              <a:t>in the water.</a:t>
            </a:r>
            <a:endParaRPr lang="en-US" dirty="0" smtClean="0"/>
          </a:p>
        </p:txBody>
      </p:sp>
      <p:sp>
        <p:nvSpPr>
          <p:cNvPr id="2" name="Slide Number Placeholder 1"/>
          <p:cNvSpPr>
            <a:spLocks noGrp="1"/>
          </p:cNvSpPr>
          <p:nvPr>
            <p:ph type="sldNum" sz="quarter" idx="12"/>
          </p:nvPr>
        </p:nvSpPr>
        <p:spPr/>
        <p:txBody>
          <a:bodyPr/>
          <a:lstStyle/>
          <a:p>
            <a:fld id="{5648A848-0D65-8248-A87E-0A79E96572C9}" type="slidenum">
              <a:rPr lang="en-US" smtClean="0"/>
              <a:t>119</a:t>
            </a:fld>
            <a:endParaRPr lang="en-US"/>
          </a:p>
        </p:txBody>
      </p:sp>
    </p:spTree>
    <p:extLst>
      <p:ext uri="{BB962C8B-B14F-4D97-AF65-F5344CB8AC3E}">
        <p14:creationId xmlns:p14="http://schemas.microsoft.com/office/powerpoint/2010/main" val="1997788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4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4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4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42">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4342">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342">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4342">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4342">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4342">
                                            <p:txEl>
                                              <p:pRg st="9" end="9"/>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21506"/>
                                        </p:tgtEl>
                                        <p:attrNameLst>
                                          <p:attrName>style.visibility</p:attrName>
                                        </p:attrNameLst>
                                      </p:cBhvr>
                                      <p:to>
                                        <p:strVal val="visible"/>
                                      </p:to>
                                    </p:set>
                                    <p:anim calcmode="lin" valueType="num">
                                      <p:cBhvr additive="base">
                                        <p:cTn id="41" dur="1000" fill="hold"/>
                                        <p:tgtEl>
                                          <p:spTgt spid="21506"/>
                                        </p:tgtEl>
                                        <p:attrNameLst>
                                          <p:attrName>ppt_x</p:attrName>
                                        </p:attrNameLst>
                                      </p:cBhvr>
                                      <p:tavLst>
                                        <p:tav tm="0">
                                          <p:val>
                                            <p:strVal val="0-#ppt_w/2"/>
                                          </p:val>
                                        </p:tav>
                                        <p:tav tm="100000">
                                          <p:val>
                                            <p:strVal val="#ppt_x"/>
                                          </p:val>
                                        </p:tav>
                                      </p:tavLst>
                                    </p:anim>
                                    <p:anim calcmode="lin" valueType="num">
                                      <p:cBhvr additive="base">
                                        <p:cTn id="42" dur="1000" fill="hold"/>
                                        <p:tgtEl>
                                          <p:spTgt spid="215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48A848-0D65-8248-A87E-0A79E96572C9}" type="slidenum">
              <a:rPr lang="en-US" smtClean="0"/>
              <a:t>12</a:t>
            </a:fld>
            <a:endParaRPr lang="en-US"/>
          </a:p>
        </p:txBody>
      </p:sp>
      <p:pic>
        <p:nvPicPr>
          <p:cNvPr id="4" name="Picture 3"/>
          <p:cNvPicPr>
            <a:picLocks noChangeAspect="1"/>
          </p:cNvPicPr>
          <p:nvPr/>
        </p:nvPicPr>
        <p:blipFill>
          <a:blip r:embed="rId2"/>
          <a:stretch>
            <a:fillRect/>
          </a:stretch>
        </p:blipFill>
        <p:spPr>
          <a:xfrm>
            <a:off x="400262" y="361165"/>
            <a:ext cx="8286538" cy="5995185"/>
          </a:xfrm>
          <a:prstGeom prst="rect">
            <a:avLst/>
          </a:prstGeom>
        </p:spPr>
      </p:pic>
    </p:spTree>
    <p:extLst>
      <p:ext uri="{BB962C8B-B14F-4D97-AF65-F5344CB8AC3E}">
        <p14:creationId xmlns:p14="http://schemas.microsoft.com/office/powerpoint/2010/main" val="455174223"/>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60350"/>
            <a:ext cx="7056438"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648A848-0D65-8248-A87E-0A79E96572C9}" type="slidenum">
              <a:rPr lang="en-US" smtClean="0"/>
              <a:t>120</a:t>
            </a:fld>
            <a:endParaRPr lang="en-US"/>
          </a:p>
        </p:txBody>
      </p:sp>
    </p:spTree>
    <p:extLst>
      <p:ext uri="{BB962C8B-B14F-4D97-AF65-F5344CB8AC3E}">
        <p14:creationId xmlns:p14="http://schemas.microsoft.com/office/powerpoint/2010/main" val="3614469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p:txBody>
          <a:bodyPr/>
          <a:lstStyle/>
          <a:p>
            <a:r>
              <a:rPr lang="en-IE">
                <a:latin typeface="Arial" charset="0"/>
              </a:rPr>
              <a:t>Think, Pair and Share!!!</a:t>
            </a:r>
            <a:endParaRPr lang="en-GB">
              <a:latin typeface="Arial" charset="0"/>
            </a:endParaRPr>
          </a:p>
        </p:txBody>
      </p:sp>
      <p:sp>
        <p:nvSpPr>
          <p:cNvPr id="28675" name="Rectangle 3"/>
          <p:cNvSpPr>
            <a:spLocks noGrp="1" noChangeArrowheads="1"/>
          </p:cNvSpPr>
          <p:nvPr>
            <p:ph type="body" sz="half" idx="1"/>
          </p:nvPr>
        </p:nvSpPr>
        <p:spPr>
          <a:xfrm>
            <a:off x="685800" y="1981200"/>
            <a:ext cx="4462463" cy="4327525"/>
          </a:xfrm>
        </p:spPr>
        <p:txBody>
          <a:bodyPr>
            <a:normAutofit lnSpcReduction="10000"/>
          </a:bodyPr>
          <a:lstStyle/>
          <a:p>
            <a:pPr>
              <a:lnSpc>
                <a:spcPct val="200000"/>
              </a:lnSpc>
            </a:pPr>
            <a:r>
              <a:rPr lang="en-IE" sz="2000" b="1" i="1">
                <a:latin typeface="Arial" charset="0"/>
                <a:hlinkClick r:id="rId3" action="ppaction://hlinkfile"/>
              </a:rPr>
              <a:t>Think</a:t>
            </a:r>
            <a:r>
              <a:rPr lang="en-IE" sz="1800">
                <a:latin typeface="Arial" charset="0"/>
                <a:hlinkClick r:id="rId3" action="ppaction://hlinkfile"/>
              </a:rPr>
              <a:t> on your own first (3mins)</a:t>
            </a:r>
            <a:endParaRPr lang="en-IE" sz="1800">
              <a:latin typeface="Arial" charset="0"/>
            </a:endParaRPr>
          </a:p>
          <a:p>
            <a:pPr lvl="1">
              <a:lnSpc>
                <a:spcPct val="200000"/>
              </a:lnSpc>
            </a:pPr>
            <a:r>
              <a:rPr lang="en-IE" sz="1800">
                <a:latin typeface="Arial" charset="0"/>
              </a:rPr>
              <a:t>Jot down ideas in copy</a:t>
            </a:r>
          </a:p>
          <a:p>
            <a:pPr>
              <a:lnSpc>
                <a:spcPct val="200000"/>
              </a:lnSpc>
            </a:pPr>
            <a:r>
              <a:rPr lang="en-IE" sz="1800">
                <a:latin typeface="Arial" charset="0"/>
              </a:rPr>
              <a:t>Teams of 2 </a:t>
            </a:r>
          </a:p>
          <a:p>
            <a:pPr lvl="1">
              <a:lnSpc>
                <a:spcPct val="200000"/>
              </a:lnSpc>
            </a:pPr>
            <a:r>
              <a:rPr lang="en-IE" sz="1800" b="1">
                <a:solidFill>
                  <a:schemeClr val="tx2"/>
                </a:solidFill>
                <a:latin typeface="Arial" charset="0"/>
              </a:rPr>
              <a:t>Yellows</a:t>
            </a:r>
            <a:r>
              <a:rPr lang="en-IE" sz="1800">
                <a:latin typeface="Arial" charset="0"/>
              </a:rPr>
              <a:t> + </a:t>
            </a:r>
            <a:r>
              <a:rPr lang="en-IE" sz="1800" b="1">
                <a:solidFill>
                  <a:schemeClr val="hlink"/>
                </a:solidFill>
                <a:latin typeface="Arial" charset="0"/>
              </a:rPr>
              <a:t>Reds</a:t>
            </a:r>
          </a:p>
          <a:p>
            <a:pPr>
              <a:lnSpc>
                <a:spcPct val="200000"/>
              </a:lnSpc>
            </a:pPr>
            <a:r>
              <a:rPr lang="en-IE" sz="2000" b="1" i="1">
                <a:latin typeface="Arial" charset="0"/>
              </a:rPr>
              <a:t>Discuss</a:t>
            </a:r>
            <a:r>
              <a:rPr lang="en-IE" sz="1800">
                <a:latin typeface="Arial" charset="0"/>
              </a:rPr>
              <a:t> ideas with your Team Partner (3mins)</a:t>
            </a:r>
          </a:p>
          <a:p>
            <a:pPr>
              <a:lnSpc>
                <a:spcPct val="200000"/>
              </a:lnSpc>
            </a:pPr>
            <a:r>
              <a:rPr lang="en-IE" sz="1800">
                <a:latin typeface="Arial" charset="0"/>
              </a:rPr>
              <a:t>Then </a:t>
            </a:r>
            <a:r>
              <a:rPr lang="en-IE" sz="2000" b="1" i="1">
                <a:latin typeface="Arial" charset="0"/>
              </a:rPr>
              <a:t>Share</a:t>
            </a:r>
            <a:r>
              <a:rPr lang="en-IE" sz="1800">
                <a:latin typeface="Arial" charset="0"/>
              </a:rPr>
              <a:t> with the Class!! (10mins)</a:t>
            </a:r>
          </a:p>
          <a:p>
            <a:pPr>
              <a:lnSpc>
                <a:spcPct val="200000"/>
              </a:lnSpc>
            </a:pPr>
            <a:endParaRPr lang="en-GB" sz="1600">
              <a:latin typeface="Arial" charset="0"/>
            </a:endParaRPr>
          </a:p>
        </p:txBody>
      </p:sp>
      <p:pic>
        <p:nvPicPr>
          <p:cNvPr id="28676" name="Picture 4" descr="j0233018"/>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5435600" y="2060575"/>
            <a:ext cx="3049588" cy="3095625"/>
          </a:xfrm>
        </p:spPr>
      </p:pic>
      <p:sp>
        <p:nvSpPr>
          <p:cNvPr id="2" name="Slide Number Placeholder 1"/>
          <p:cNvSpPr>
            <a:spLocks noGrp="1"/>
          </p:cNvSpPr>
          <p:nvPr>
            <p:ph type="sldNum" sz="quarter" idx="12"/>
          </p:nvPr>
        </p:nvSpPr>
        <p:spPr/>
        <p:txBody>
          <a:bodyPr/>
          <a:lstStyle/>
          <a:p>
            <a:pPr>
              <a:defRPr/>
            </a:pPr>
            <a:fld id="{1C42EFC7-6158-414D-BCD6-6170E74A1050}" type="slidenum">
              <a:rPr lang="en-GB" smtClean="0"/>
              <a:pPr>
                <a:defRPr/>
              </a:pPr>
              <a:t>121</a:t>
            </a:fld>
            <a:endParaRPr lang="en-GB"/>
          </a:p>
        </p:txBody>
      </p:sp>
    </p:spTree>
    <p:extLst>
      <p:ext uri="{BB962C8B-B14F-4D97-AF65-F5344CB8AC3E}">
        <p14:creationId xmlns:p14="http://schemas.microsoft.com/office/powerpoint/2010/main" val="515787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additive="base">
                                        <p:cTn id="7" dur="500" fill="hold"/>
                                        <p:tgtEl>
                                          <p:spTgt spid="28676"/>
                                        </p:tgtEl>
                                        <p:attrNameLst>
                                          <p:attrName>ppt_x</p:attrName>
                                        </p:attrNameLst>
                                      </p:cBhvr>
                                      <p:tavLst>
                                        <p:tav tm="0">
                                          <p:val>
                                            <p:strVal val="#ppt_x"/>
                                          </p:val>
                                        </p:tav>
                                        <p:tav tm="100000">
                                          <p:val>
                                            <p:strVal val="#ppt_x"/>
                                          </p:val>
                                        </p:tav>
                                      </p:tavLst>
                                    </p:anim>
                                    <p:anim calcmode="lin" valueType="num">
                                      <p:cBhvr additive="base">
                                        <p:cTn id="8"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8675">
                                            <p:txEl>
                                              <p:pRg st="0" end="0"/>
                                            </p:txEl>
                                          </p:spTgt>
                                        </p:tgtEl>
                                        <p:attrNameLst>
                                          <p:attrName>style.visibility</p:attrName>
                                        </p:attrNameLst>
                                      </p:cBhvr>
                                      <p:to>
                                        <p:strVal val="visible"/>
                                      </p:to>
                                    </p:set>
                                    <p:anim calcmode="lin" valueType="num">
                                      <p:cBhvr additive="base">
                                        <p:cTn id="13" dur="10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28675">
                                            <p:txEl>
                                              <p:pRg st="1" end="1"/>
                                            </p:txEl>
                                          </p:spTgt>
                                        </p:tgtEl>
                                        <p:attrNameLst>
                                          <p:attrName>style.visibility</p:attrName>
                                        </p:attrNameLst>
                                      </p:cBhvr>
                                      <p:to>
                                        <p:strVal val="visible"/>
                                      </p:to>
                                    </p:set>
                                    <p:anim calcmode="lin" valueType="num">
                                      <p:cBhvr additive="base">
                                        <p:cTn id="19" dur="10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28675">
                                            <p:txEl>
                                              <p:pRg st="2" end="2"/>
                                            </p:txEl>
                                          </p:spTgt>
                                        </p:tgtEl>
                                        <p:attrNameLst>
                                          <p:attrName>style.visibility</p:attrName>
                                        </p:attrNameLst>
                                      </p:cBhvr>
                                      <p:to>
                                        <p:strVal val="visible"/>
                                      </p:to>
                                    </p:set>
                                    <p:anim calcmode="lin" valueType="num">
                                      <p:cBhvr additive="base">
                                        <p:cTn id="25" dur="10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28675">
                                            <p:txEl>
                                              <p:pRg st="3" end="3"/>
                                            </p:txEl>
                                          </p:spTgt>
                                        </p:tgtEl>
                                        <p:attrNameLst>
                                          <p:attrName>style.visibility</p:attrName>
                                        </p:attrNameLst>
                                      </p:cBhvr>
                                      <p:to>
                                        <p:strVal val="visible"/>
                                      </p:to>
                                    </p:set>
                                    <p:anim calcmode="lin" valueType="num">
                                      <p:cBhvr additive="base">
                                        <p:cTn id="31" dur="10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28675">
                                            <p:txEl>
                                              <p:pRg st="4" end="4"/>
                                            </p:txEl>
                                          </p:spTgt>
                                        </p:tgtEl>
                                        <p:attrNameLst>
                                          <p:attrName>style.visibility</p:attrName>
                                        </p:attrNameLst>
                                      </p:cBhvr>
                                      <p:to>
                                        <p:strVal val="visible"/>
                                      </p:to>
                                    </p:set>
                                    <p:anim calcmode="lin" valueType="num">
                                      <p:cBhvr additive="base">
                                        <p:cTn id="37" dur="1000" fill="hold"/>
                                        <p:tgtEl>
                                          <p:spTgt spid="28675">
                                            <p:txEl>
                                              <p:pRg st="4" end="4"/>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286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7" presetClass="entr" presetSubtype="4" fill="hold" grpId="0" nodeType="clickEffect">
                                  <p:stCondLst>
                                    <p:cond delay="0"/>
                                  </p:stCondLst>
                                  <p:childTnLst>
                                    <p:set>
                                      <p:cBhvr>
                                        <p:cTn id="42" dur="1" fill="hold">
                                          <p:stCondLst>
                                            <p:cond delay="0"/>
                                          </p:stCondLst>
                                        </p:cTn>
                                        <p:tgtEl>
                                          <p:spTgt spid="28675">
                                            <p:txEl>
                                              <p:pRg st="5" end="5"/>
                                            </p:txEl>
                                          </p:spTgt>
                                        </p:tgtEl>
                                        <p:attrNameLst>
                                          <p:attrName>style.visibility</p:attrName>
                                        </p:attrNameLst>
                                      </p:cBhvr>
                                      <p:to>
                                        <p:strVal val="visible"/>
                                      </p:to>
                                    </p:set>
                                    <p:anim calcmode="lin" valueType="num">
                                      <p:cBhvr additive="base">
                                        <p:cTn id="43" dur="1000" fill="hold"/>
                                        <p:tgtEl>
                                          <p:spTgt spid="28675">
                                            <p:txEl>
                                              <p:pRg st="5" end="5"/>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286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pPr eaLnBrk="1" hangingPunct="1"/>
            <a:r>
              <a:rPr lang="en-GB" b="1">
                <a:solidFill>
                  <a:srgbClr val="FF3399"/>
                </a:solidFill>
                <a:latin typeface="Arial" charset="0"/>
              </a:rPr>
              <a:t>Revision</a:t>
            </a:r>
          </a:p>
        </p:txBody>
      </p:sp>
      <p:sp>
        <p:nvSpPr>
          <p:cNvPr id="90114" name="Rectangle 3"/>
          <p:cNvSpPr>
            <a:spLocks noGrp="1" noChangeArrowheads="1"/>
          </p:cNvSpPr>
          <p:nvPr>
            <p:ph type="body" idx="1"/>
          </p:nvPr>
        </p:nvSpPr>
        <p:spPr>
          <a:xfrm>
            <a:off x="179388" y="1700213"/>
            <a:ext cx="8604250" cy="4114800"/>
          </a:xfrm>
        </p:spPr>
        <p:txBody>
          <a:bodyPr/>
          <a:lstStyle/>
          <a:p>
            <a:pPr eaLnBrk="1" hangingPunct="1"/>
            <a:r>
              <a:rPr lang="en-GB">
                <a:latin typeface="Arial" charset="0"/>
              </a:rPr>
              <a:t>What is a balanced diet- List some examples </a:t>
            </a:r>
          </a:p>
          <a:p>
            <a:pPr eaLnBrk="1" hangingPunct="1"/>
            <a:r>
              <a:rPr lang="en-GB">
                <a:latin typeface="Arial" charset="0"/>
              </a:rPr>
              <a:t>Nutrients</a:t>
            </a:r>
          </a:p>
          <a:p>
            <a:pPr eaLnBrk="1" hangingPunct="1"/>
            <a:r>
              <a:rPr lang="en-GB">
                <a:latin typeface="Arial" charset="0"/>
              </a:rPr>
              <a:t>Describe the food pyramid</a:t>
            </a:r>
          </a:p>
          <a:p>
            <a:pPr eaLnBrk="1" hangingPunct="1"/>
            <a:r>
              <a:rPr lang="en-GB">
                <a:latin typeface="Arial" charset="0"/>
              </a:rPr>
              <a:t>Food tests</a:t>
            </a:r>
          </a:p>
          <a:p>
            <a:pPr eaLnBrk="1" hangingPunct="1"/>
            <a:r>
              <a:rPr lang="en-GB">
                <a:latin typeface="Arial" charset="0"/>
              </a:rPr>
              <a:t>Conversion of chemical energy to heat energy</a:t>
            </a:r>
          </a:p>
          <a:p>
            <a:pPr eaLnBrk="1" hangingPunct="1"/>
            <a:r>
              <a:rPr lang="en-GB">
                <a:latin typeface="Arial" charset="0"/>
              </a:rPr>
              <a:t>Understanding food labels</a:t>
            </a:r>
          </a:p>
          <a:p>
            <a:pPr eaLnBrk="1" hangingPunct="1"/>
            <a:endParaRPr lang="en-GB">
              <a:latin typeface="Arial" charset="0"/>
            </a:endParaRPr>
          </a:p>
          <a:p>
            <a:pPr eaLnBrk="1" hangingPunct="1"/>
            <a:endParaRPr lang="en-IE" sz="2800">
              <a:latin typeface="Arial" charset="0"/>
            </a:endParaRPr>
          </a:p>
          <a:p>
            <a:pPr eaLnBrk="1" hangingPunct="1">
              <a:buFontTx/>
              <a:buNone/>
            </a:pPr>
            <a:endParaRPr lang="en-GB" sz="2800">
              <a:latin typeface="Arial" charset="0"/>
            </a:endParaRPr>
          </a:p>
          <a:p>
            <a:pPr eaLnBrk="1" hangingPunct="1"/>
            <a:endParaRPr lang="en-GB">
              <a:latin typeface="Times New Roman" charset="0"/>
            </a:endParaRPr>
          </a:p>
          <a:p>
            <a:pPr eaLnBrk="1" hangingPunct="1"/>
            <a:endParaRPr lang="en-GB">
              <a:latin typeface="Times New Roman" charset="0"/>
            </a:endParaRPr>
          </a:p>
        </p:txBody>
      </p:sp>
      <p:sp>
        <p:nvSpPr>
          <p:cNvPr id="2" name="Slide Number Placeholder 1"/>
          <p:cNvSpPr>
            <a:spLocks noGrp="1"/>
          </p:cNvSpPr>
          <p:nvPr>
            <p:ph type="sldNum" sz="quarter" idx="12"/>
          </p:nvPr>
        </p:nvSpPr>
        <p:spPr/>
        <p:txBody>
          <a:bodyPr/>
          <a:lstStyle/>
          <a:p>
            <a:fld id="{5648A848-0D65-8248-A87E-0A79E96572C9}" type="slidenum">
              <a:rPr lang="en-US" smtClean="0"/>
              <a:t>122</a:t>
            </a:fld>
            <a:endParaRPr lang="en-US"/>
          </a:p>
        </p:txBody>
      </p:sp>
    </p:spTree>
    <p:extLst>
      <p:ext uri="{BB962C8B-B14F-4D97-AF65-F5344CB8AC3E}">
        <p14:creationId xmlns:p14="http://schemas.microsoft.com/office/powerpoint/2010/main" val="1942781952"/>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effectLst>
                  <a:outerShdw blurRad="38100" dist="38100" dir="2700000" algn="tl">
                    <a:srgbClr val="DDDDDD"/>
                  </a:outerShdw>
                </a:effectLst>
                <a:latin typeface="Tahoma" charset="0"/>
              </a:rPr>
              <a:t>Links for further study</a:t>
            </a:r>
            <a:endParaRPr lang="en-US"/>
          </a:p>
        </p:txBody>
      </p:sp>
      <p:sp>
        <p:nvSpPr>
          <p:cNvPr id="134150" name="Text Box 6"/>
          <p:cNvSpPr txBox="1">
            <a:spLocks noChangeArrowheads="1"/>
          </p:cNvSpPr>
          <p:nvPr/>
        </p:nvSpPr>
        <p:spPr bwMode="auto">
          <a:xfrm>
            <a:off x="228600" y="1219200"/>
            <a:ext cx="655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GB"/>
          </a:p>
        </p:txBody>
      </p:sp>
      <p:sp>
        <p:nvSpPr>
          <p:cNvPr id="134152" name="Text Box 8"/>
          <p:cNvSpPr txBox="1">
            <a:spLocks noChangeArrowheads="1"/>
          </p:cNvSpPr>
          <p:nvPr/>
        </p:nvSpPr>
        <p:spPr bwMode="auto">
          <a:xfrm>
            <a:off x="228600" y="1219200"/>
            <a:ext cx="8610600"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GB" sz="1800">
                <a:hlinkClick r:id="rId2"/>
              </a:rPr>
              <a:t>http://www.bbc.co.uk/northernireland/schools/4_11/uptoyou/</a:t>
            </a:r>
            <a:endParaRPr lang="en-GB" sz="1800"/>
          </a:p>
          <a:p>
            <a:pPr algn="l">
              <a:spcBef>
                <a:spcPct val="50000"/>
              </a:spcBef>
            </a:pPr>
            <a:r>
              <a:rPr lang="en-GB" sz="1800">
                <a:hlinkClick r:id="rId3"/>
              </a:rPr>
              <a:t>http://www.lifebytes.gov.uk/teachers/lb_teachers-eat.htm</a:t>
            </a:r>
            <a:endParaRPr lang="en-GB" sz="1800"/>
          </a:p>
          <a:p>
            <a:pPr algn="l">
              <a:spcBef>
                <a:spcPct val="50000"/>
              </a:spcBef>
            </a:pPr>
            <a:r>
              <a:rPr lang="en-GB"/>
              <a:t>Healthy eating and wired for health sites by the government – links to appropriate ages:</a:t>
            </a:r>
          </a:p>
          <a:p>
            <a:pPr algn="l">
              <a:spcBef>
                <a:spcPct val="50000"/>
              </a:spcBef>
            </a:pPr>
            <a:r>
              <a:rPr lang="en-GB" sz="1800">
                <a:hlinkClick r:id="rId4"/>
              </a:rPr>
              <a:t>http://www.wiredforhealth.gov.uk/cat.php?catid=886&amp;docid=7219</a:t>
            </a:r>
            <a:endParaRPr lang="en-GB" sz="1800"/>
          </a:p>
          <a:p>
            <a:pPr algn="l">
              <a:spcBef>
                <a:spcPct val="50000"/>
              </a:spcBef>
            </a:pPr>
            <a:r>
              <a:rPr lang="en-GB"/>
              <a:t>Food Standards Agency, 5 a day the Bash Street Way aimed at 7-11:</a:t>
            </a:r>
          </a:p>
          <a:p>
            <a:pPr algn="l">
              <a:spcBef>
                <a:spcPct val="50000"/>
              </a:spcBef>
            </a:pPr>
            <a:r>
              <a:rPr lang="en-GB" sz="1800">
                <a:hlinkClick r:id="rId5"/>
              </a:rPr>
              <a:t>http://www.food.gov.uk/interactivetools/educational/bashstreetdiet/</a:t>
            </a:r>
            <a:endParaRPr lang="en-GB" sz="1800"/>
          </a:p>
          <a:p>
            <a:pPr algn="l">
              <a:spcBef>
                <a:spcPct val="50000"/>
              </a:spcBef>
            </a:pPr>
            <a:r>
              <a:rPr lang="en-GB" sz="1800">
                <a:hlinkClick r:id="rId6"/>
              </a:rPr>
              <a:t>http://www.eatwell.gov.uk/foodlabels/</a:t>
            </a:r>
            <a:endParaRPr lang="en-GB" sz="1800"/>
          </a:p>
          <a:p>
            <a:pPr algn="l">
              <a:spcBef>
                <a:spcPct val="50000"/>
              </a:spcBef>
            </a:pPr>
            <a:r>
              <a:rPr lang="en-GB" sz="1800">
                <a:hlinkClick r:id="rId7"/>
              </a:rPr>
              <a:t>http://kidshealth.org/kid/stay_healthy/food/vitamin.html</a:t>
            </a:r>
            <a:endParaRPr lang="en-GB" sz="1800"/>
          </a:p>
          <a:p>
            <a:pPr algn="l">
              <a:spcBef>
                <a:spcPct val="50000"/>
              </a:spcBef>
            </a:pPr>
            <a:r>
              <a:rPr lang="en-GB" sz="1800">
                <a:hlinkClick r:id="rId8"/>
              </a:rPr>
              <a:t>http://www.dole5aday.com/MusicAndPlay/M_Games.jsp?topmenu=6</a:t>
            </a:r>
            <a:endParaRPr lang="en-GB" sz="1800"/>
          </a:p>
          <a:p>
            <a:pPr algn="l">
              <a:spcBef>
                <a:spcPct val="50000"/>
              </a:spcBef>
            </a:pPr>
            <a:r>
              <a:rPr lang="en-GB"/>
              <a:t>Flash game ‘identify the fruit’, interactive, suitable whiteboard, aimed at year 2:</a:t>
            </a:r>
          </a:p>
          <a:p>
            <a:pPr algn="l">
              <a:spcBef>
                <a:spcPct val="50000"/>
              </a:spcBef>
            </a:pPr>
            <a:r>
              <a:rPr lang="en-GB" sz="1800"/>
              <a:t> </a:t>
            </a:r>
            <a:r>
              <a:rPr lang="en-GB" sz="1800">
                <a:hlinkClick r:id="rId9"/>
              </a:rPr>
              <a:t>http://www.elllo.org/yeartwo/jan17th/vivian/fruit.htm</a:t>
            </a:r>
            <a:r>
              <a:rPr lang="en-GB" sz="1800"/>
              <a:t> </a:t>
            </a:r>
          </a:p>
          <a:p>
            <a:pPr algn="l">
              <a:spcBef>
                <a:spcPct val="50000"/>
              </a:spcBef>
            </a:pPr>
            <a:endParaRPr lang="en-GB" sz="1800"/>
          </a:p>
          <a:p>
            <a:pPr algn="l">
              <a:spcBef>
                <a:spcPct val="50000"/>
              </a:spcBef>
            </a:pPr>
            <a:endParaRPr lang="en-GB" sz="1800"/>
          </a:p>
          <a:p>
            <a:pPr algn="l">
              <a:spcBef>
                <a:spcPct val="50000"/>
              </a:spcBef>
            </a:pPr>
            <a:endParaRPr lang="en-GB" sz="1800"/>
          </a:p>
          <a:p>
            <a:pPr algn="l">
              <a:spcBef>
                <a:spcPct val="50000"/>
              </a:spcBef>
            </a:pPr>
            <a:endParaRPr lang="en-GB" sz="1800"/>
          </a:p>
          <a:p>
            <a:pPr algn="l">
              <a:spcBef>
                <a:spcPct val="50000"/>
              </a:spcBef>
            </a:pPr>
            <a:endParaRPr lang="en-GB" sz="1800"/>
          </a:p>
          <a:p>
            <a:pPr algn="l">
              <a:spcBef>
                <a:spcPct val="50000"/>
              </a:spcBef>
            </a:pPr>
            <a:endParaRPr lang="en-GB" sz="1800"/>
          </a:p>
        </p:txBody>
      </p:sp>
      <p:pic>
        <p:nvPicPr>
          <p:cNvPr id="134153" name="Picture 9" descr="stan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4419600"/>
            <a:ext cx="1878013" cy="2239963"/>
          </a:xfrm>
          <a:prstGeom prst="rect">
            <a:avLst/>
          </a:prstGeom>
          <a:noFill/>
          <a:extLst>
            <a:ext uri="{909E8E84-426E-40dd-AFC4-6F175D3DCCD1}">
              <a14:hiddenFill xmlns:a14="http://schemas.microsoft.com/office/drawing/2010/main">
                <a:solidFill>
                  <a:srgbClr val="FFFFFF"/>
                </a:solidFill>
              </a14:hiddenFill>
            </a:ext>
          </a:extLst>
        </p:spPr>
      </p:pic>
      <p:sp>
        <p:nvSpPr>
          <p:cNvPr id="134154" name="Text Box 10"/>
          <p:cNvSpPr txBox="1">
            <a:spLocks noChangeArrowheads="1"/>
          </p:cNvSpPr>
          <p:nvPr/>
        </p:nvSpPr>
        <p:spPr bwMode="auto">
          <a:xfrm>
            <a:off x="381000" y="6172200"/>
            <a:ext cx="472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GB" sz="1800">
                <a:hlinkClick r:id="rId11" action="ppaction://hlinksldjump"/>
              </a:rPr>
              <a:t>Back to Introduction</a:t>
            </a:r>
            <a:endParaRPr lang="en-GB" sz="1800"/>
          </a:p>
        </p:txBody>
      </p:sp>
    </p:spTree>
    <p:extLst>
      <p:ext uri="{BB962C8B-B14F-4D97-AF65-F5344CB8AC3E}">
        <p14:creationId xmlns:p14="http://schemas.microsoft.com/office/powerpoint/2010/main" val="12021030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Genetic Disorders</a:t>
            </a:r>
            <a:endParaRPr lang="en-US" b="1" dirty="0"/>
          </a:p>
        </p:txBody>
      </p:sp>
      <p:sp>
        <p:nvSpPr>
          <p:cNvPr id="4" name="Content Placeholder 3"/>
          <p:cNvSpPr>
            <a:spLocks noGrp="1"/>
          </p:cNvSpPr>
          <p:nvPr>
            <p:ph idx="1"/>
          </p:nvPr>
        </p:nvSpPr>
        <p:spPr>
          <a:xfrm>
            <a:off x="457200" y="1600201"/>
            <a:ext cx="8229600" cy="1319308"/>
          </a:xfrm>
        </p:spPr>
        <p:txBody>
          <a:bodyPr/>
          <a:lstStyle/>
          <a:p>
            <a:pPr marL="514350" indent="-514350">
              <a:buFont typeface="+mj-lt"/>
              <a:buAutoNum type="arabicPeriod"/>
            </a:pPr>
            <a:r>
              <a:rPr lang="en-US" dirty="0" smtClean="0"/>
              <a:t>Disorders caused by single gene disorders</a:t>
            </a:r>
          </a:p>
          <a:p>
            <a:pPr marL="514350" indent="-514350">
              <a:buFont typeface="+mj-lt"/>
              <a:buAutoNum type="arabicPeriod"/>
            </a:pPr>
            <a:r>
              <a:rPr lang="en-US" dirty="0"/>
              <a:t>Disorders caused by </a:t>
            </a:r>
            <a:r>
              <a:rPr lang="en-US" dirty="0" smtClean="0"/>
              <a:t>many genes</a:t>
            </a:r>
          </a:p>
          <a:p>
            <a:endParaRPr lang="en-US" dirty="0" smtClean="0"/>
          </a:p>
          <a:p>
            <a:endParaRPr lang="en-US" dirty="0"/>
          </a:p>
        </p:txBody>
      </p:sp>
      <p:sp>
        <p:nvSpPr>
          <p:cNvPr id="2" name="Slide Number Placeholder 1"/>
          <p:cNvSpPr>
            <a:spLocks noGrp="1"/>
          </p:cNvSpPr>
          <p:nvPr>
            <p:ph type="sldNum" sz="quarter" idx="12"/>
          </p:nvPr>
        </p:nvSpPr>
        <p:spPr/>
        <p:txBody>
          <a:bodyPr/>
          <a:lstStyle/>
          <a:p>
            <a:fld id="{5648A848-0D65-8248-A87E-0A79E96572C9}" type="slidenum">
              <a:rPr lang="en-US" smtClean="0"/>
              <a:t>13</a:t>
            </a:fld>
            <a:endParaRPr lang="en-US"/>
          </a:p>
        </p:txBody>
      </p:sp>
      <p:pic>
        <p:nvPicPr>
          <p:cNvPr id="5" name="Picture 4"/>
          <p:cNvPicPr>
            <a:picLocks noChangeAspect="1"/>
          </p:cNvPicPr>
          <p:nvPr/>
        </p:nvPicPr>
        <p:blipFill>
          <a:blip r:embed="rId2"/>
          <a:stretch>
            <a:fillRect/>
          </a:stretch>
        </p:blipFill>
        <p:spPr>
          <a:xfrm>
            <a:off x="1619148" y="3070449"/>
            <a:ext cx="4934052" cy="3469607"/>
          </a:xfrm>
          <a:prstGeom prst="rect">
            <a:avLst/>
          </a:prstGeom>
        </p:spPr>
      </p:pic>
    </p:spTree>
    <p:extLst>
      <p:ext uri="{BB962C8B-B14F-4D97-AF65-F5344CB8AC3E}">
        <p14:creationId xmlns:p14="http://schemas.microsoft.com/office/powerpoint/2010/main" val="12730689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marL="514350" indent="-514350"/>
            <a:r>
              <a:rPr lang="en-US" b="1" dirty="0"/>
              <a:t>Disorders caused by single gene disorders</a:t>
            </a:r>
          </a:p>
        </p:txBody>
      </p:sp>
      <p:sp>
        <p:nvSpPr>
          <p:cNvPr id="2" name="Slide Number Placeholder 1"/>
          <p:cNvSpPr>
            <a:spLocks noGrp="1"/>
          </p:cNvSpPr>
          <p:nvPr>
            <p:ph type="sldNum" sz="quarter" idx="12"/>
          </p:nvPr>
        </p:nvSpPr>
        <p:spPr/>
        <p:txBody>
          <a:bodyPr/>
          <a:lstStyle/>
          <a:p>
            <a:fld id="{5648A848-0D65-8248-A87E-0A79E96572C9}" type="slidenum">
              <a:rPr lang="en-US" smtClean="0"/>
              <a:t>14</a:t>
            </a:fld>
            <a:endParaRPr lang="en-US"/>
          </a:p>
        </p:txBody>
      </p:sp>
      <p:sp>
        <p:nvSpPr>
          <p:cNvPr id="5" name="Content Placeholder 4"/>
          <p:cNvSpPr>
            <a:spLocks noGrp="1"/>
          </p:cNvSpPr>
          <p:nvPr>
            <p:ph idx="1"/>
          </p:nvPr>
        </p:nvSpPr>
        <p:spPr>
          <a:xfrm>
            <a:off x="208518" y="1417638"/>
            <a:ext cx="8776724" cy="5303837"/>
          </a:xfrm>
        </p:spPr>
        <p:txBody>
          <a:bodyPr>
            <a:normAutofit/>
          </a:bodyPr>
          <a:lstStyle/>
          <a:p>
            <a:pPr>
              <a:lnSpc>
                <a:spcPct val="110000"/>
              </a:lnSpc>
              <a:spcBef>
                <a:spcPts val="0"/>
              </a:spcBef>
            </a:pPr>
            <a:r>
              <a:rPr lang="en-US" dirty="0"/>
              <a:t>When a certain gene is known to cause a disease, we refer to it as a single gene disorder </a:t>
            </a:r>
          </a:p>
          <a:p>
            <a:pPr>
              <a:lnSpc>
                <a:spcPct val="110000"/>
              </a:lnSpc>
              <a:spcBef>
                <a:spcPts val="0"/>
              </a:spcBef>
            </a:pPr>
            <a:r>
              <a:rPr lang="en-US" dirty="0"/>
              <a:t>Over 10,000 human disorders are caused by a change in a single gene.</a:t>
            </a:r>
          </a:p>
          <a:p>
            <a:pPr>
              <a:lnSpc>
                <a:spcPct val="110000"/>
              </a:lnSpc>
              <a:spcBef>
                <a:spcPts val="0"/>
              </a:spcBef>
            </a:pPr>
            <a:r>
              <a:rPr lang="en-US" dirty="0"/>
              <a:t>In statistics, there is only one person every one million who incur genetic disease.</a:t>
            </a:r>
          </a:p>
          <a:p>
            <a:pPr>
              <a:lnSpc>
                <a:spcPct val="110000"/>
              </a:lnSpc>
              <a:spcBef>
                <a:spcPts val="0"/>
              </a:spcBef>
            </a:pPr>
            <a:r>
              <a:rPr lang="en-US" dirty="0"/>
              <a:t>Examples: </a:t>
            </a:r>
          </a:p>
          <a:p>
            <a:pPr>
              <a:lnSpc>
                <a:spcPct val="110000"/>
              </a:lnSpc>
              <a:spcBef>
                <a:spcPts val="0"/>
              </a:spcBef>
            </a:pPr>
            <a:r>
              <a:rPr lang="en-US" dirty="0"/>
              <a:t>sickle cell disease, coeliac disease, Huntington disease, haemophilia etc.</a:t>
            </a:r>
          </a:p>
        </p:txBody>
      </p:sp>
    </p:spTree>
    <p:extLst>
      <p:ext uri="{BB962C8B-B14F-4D97-AF65-F5344CB8AC3E}">
        <p14:creationId xmlns:p14="http://schemas.microsoft.com/office/powerpoint/2010/main" val="2538081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228"/>
            <a:ext cx="8229600" cy="1143000"/>
          </a:xfrm>
        </p:spPr>
        <p:txBody>
          <a:bodyPr/>
          <a:lstStyle/>
          <a:p>
            <a:pPr marL="514350" indent="-514350"/>
            <a:r>
              <a:rPr lang="en-US" b="1" dirty="0"/>
              <a:t>Disorders caused by many </a:t>
            </a:r>
            <a:r>
              <a:rPr lang="en-US" b="1" dirty="0" smtClean="0"/>
              <a:t>genes</a:t>
            </a:r>
            <a:endParaRPr lang="en-US" b="1" dirty="0"/>
          </a:p>
        </p:txBody>
      </p:sp>
      <p:sp>
        <p:nvSpPr>
          <p:cNvPr id="4" name="Content Placeholder 3"/>
          <p:cNvSpPr>
            <a:spLocks noGrp="1"/>
          </p:cNvSpPr>
          <p:nvPr>
            <p:ph idx="1"/>
          </p:nvPr>
        </p:nvSpPr>
        <p:spPr>
          <a:xfrm>
            <a:off x="0" y="1152228"/>
            <a:ext cx="9143999" cy="5569247"/>
          </a:xfrm>
        </p:spPr>
        <p:txBody>
          <a:bodyPr>
            <a:normAutofit/>
          </a:bodyPr>
          <a:lstStyle/>
          <a:p>
            <a:r>
              <a:rPr lang="en-US" dirty="0"/>
              <a:t>Genetic disorders can be caused by </a:t>
            </a:r>
            <a:r>
              <a:rPr lang="en-US" dirty="0" smtClean="0"/>
              <a:t>a change in DNA </a:t>
            </a:r>
            <a:r>
              <a:rPr lang="en-US" dirty="0"/>
              <a:t>in multiple genes </a:t>
            </a:r>
            <a:endParaRPr lang="en-US" dirty="0" smtClean="0"/>
          </a:p>
          <a:p>
            <a:r>
              <a:rPr lang="en-US" dirty="0"/>
              <a:t>Some diseases are caused by mutations that are inherited from the parents </a:t>
            </a:r>
            <a:endParaRPr lang="en-US" dirty="0" smtClean="0"/>
          </a:p>
          <a:p>
            <a:r>
              <a:rPr lang="en-US" dirty="0" smtClean="0"/>
              <a:t>Other </a:t>
            </a:r>
            <a:r>
              <a:rPr lang="en-US" dirty="0"/>
              <a:t>diseases are caused by acquired mutations in a gene or group of genes that occur during a person's life. </a:t>
            </a:r>
            <a:endParaRPr lang="en-US" dirty="0" smtClean="0"/>
          </a:p>
          <a:p>
            <a:r>
              <a:rPr lang="en-US" dirty="0" smtClean="0"/>
              <a:t>They </a:t>
            </a:r>
            <a:r>
              <a:rPr lang="en-US" dirty="0"/>
              <a:t>occur either randomly or due to some environmental exposure (such as cigarette smoke). These include many </a:t>
            </a:r>
            <a:r>
              <a:rPr lang="en-US" dirty="0" smtClean="0"/>
              <a:t>cancers</a:t>
            </a:r>
            <a:r>
              <a:rPr lang="en-US" dirty="0"/>
              <a:t>.</a:t>
            </a:r>
          </a:p>
          <a:p>
            <a:endParaRPr lang="en-US" dirty="0" smtClean="0"/>
          </a:p>
          <a:p>
            <a:endParaRPr lang="en-US" dirty="0"/>
          </a:p>
        </p:txBody>
      </p:sp>
      <p:sp>
        <p:nvSpPr>
          <p:cNvPr id="2" name="Slide Number Placeholder 1"/>
          <p:cNvSpPr>
            <a:spLocks noGrp="1"/>
          </p:cNvSpPr>
          <p:nvPr>
            <p:ph type="sldNum" sz="quarter" idx="12"/>
          </p:nvPr>
        </p:nvSpPr>
        <p:spPr/>
        <p:txBody>
          <a:bodyPr/>
          <a:lstStyle/>
          <a:p>
            <a:fld id="{5648A848-0D65-8248-A87E-0A79E96572C9}" type="slidenum">
              <a:rPr lang="en-US" smtClean="0"/>
              <a:t>15</a:t>
            </a:fld>
            <a:endParaRPr lang="en-US"/>
          </a:p>
        </p:txBody>
      </p:sp>
    </p:spTree>
    <p:extLst>
      <p:ext uri="{BB962C8B-B14F-4D97-AF65-F5344CB8AC3E}">
        <p14:creationId xmlns:p14="http://schemas.microsoft.com/office/powerpoint/2010/main" val="2072643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813" y="178363"/>
            <a:ext cx="8698648" cy="6543112"/>
          </a:xfrm>
        </p:spPr>
        <p:txBody>
          <a:bodyPr>
            <a:normAutofit/>
          </a:bodyPr>
          <a:lstStyle/>
          <a:p>
            <a:pPr>
              <a:lnSpc>
                <a:spcPct val="120000"/>
              </a:lnSpc>
              <a:spcBef>
                <a:spcPts val="0"/>
              </a:spcBef>
            </a:pPr>
            <a:r>
              <a:rPr lang="en-US" dirty="0"/>
              <a:t>Most genetic disorders, however, are "multifactorial inheritance disorders," meaning they are caused by a combination of inherited mutations in multiple genes, often acting together with environmental factors. </a:t>
            </a:r>
          </a:p>
          <a:p>
            <a:pPr>
              <a:lnSpc>
                <a:spcPct val="120000"/>
              </a:lnSpc>
              <a:spcBef>
                <a:spcPts val="0"/>
              </a:spcBef>
            </a:pPr>
            <a:r>
              <a:rPr lang="en-US" dirty="0"/>
              <a:t>Examples of such diseases include many commonly-occurring diseases, such as heart disease and diabetes, which are present in many people in different populations around the world.</a:t>
            </a:r>
          </a:p>
        </p:txBody>
      </p:sp>
      <p:sp>
        <p:nvSpPr>
          <p:cNvPr id="4" name="Slide Number Placeholder 3"/>
          <p:cNvSpPr>
            <a:spLocks noGrp="1"/>
          </p:cNvSpPr>
          <p:nvPr>
            <p:ph type="sldNum" sz="quarter" idx="12"/>
          </p:nvPr>
        </p:nvSpPr>
        <p:spPr/>
        <p:txBody>
          <a:bodyPr/>
          <a:lstStyle/>
          <a:p>
            <a:fld id="{5648A848-0D65-8248-A87E-0A79E96572C9}" type="slidenum">
              <a:rPr lang="en-US" smtClean="0"/>
              <a:t>16</a:t>
            </a:fld>
            <a:endParaRPr lang="en-US"/>
          </a:p>
        </p:txBody>
      </p:sp>
    </p:spTree>
    <p:extLst>
      <p:ext uri="{BB962C8B-B14F-4D97-AF65-F5344CB8AC3E}">
        <p14:creationId xmlns:p14="http://schemas.microsoft.com/office/powerpoint/2010/main" val="783202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Program Files\Common Files\Microsoft Shared\Clipart\cagcat50\pe02097_.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9668" y="4531494"/>
            <a:ext cx="2574620" cy="20613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2474" y="137645"/>
            <a:ext cx="9021525" cy="1143000"/>
          </a:xfrm>
        </p:spPr>
        <p:txBody>
          <a:bodyPr>
            <a:normAutofit fontScale="90000"/>
          </a:bodyPr>
          <a:lstStyle/>
          <a:p>
            <a:r>
              <a:rPr lang="en-US" b="1" dirty="0"/>
              <a:t>How do Environmental </a:t>
            </a:r>
            <a:r>
              <a:rPr lang="en-US" b="1" dirty="0" smtClean="0"/>
              <a:t>factors</a:t>
            </a:r>
            <a:r>
              <a:rPr lang="en-US" b="1" dirty="0"/>
              <a:t/>
            </a:r>
            <a:br>
              <a:rPr lang="en-US" b="1" dirty="0"/>
            </a:br>
            <a:r>
              <a:rPr lang="en-US" b="1" dirty="0" smtClean="0"/>
              <a:t> affect </a:t>
            </a:r>
            <a:r>
              <a:rPr lang="en-US" b="1" dirty="0"/>
              <a:t>our Health?</a:t>
            </a:r>
            <a:endParaRPr lang="en-US" dirty="0"/>
          </a:p>
        </p:txBody>
      </p:sp>
      <p:sp>
        <p:nvSpPr>
          <p:cNvPr id="3" name="Content Placeholder 2"/>
          <p:cNvSpPr>
            <a:spLocks noGrp="1"/>
          </p:cNvSpPr>
          <p:nvPr>
            <p:ph idx="1"/>
          </p:nvPr>
        </p:nvSpPr>
        <p:spPr>
          <a:xfrm>
            <a:off x="122474" y="1458231"/>
            <a:ext cx="9021526" cy="4777691"/>
          </a:xfrm>
        </p:spPr>
        <p:txBody>
          <a:bodyPr/>
          <a:lstStyle/>
          <a:p>
            <a:pPr>
              <a:spcBef>
                <a:spcPct val="50000"/>
              </a:spcBef>
            </a:pPr>
            <a:r>
              <a:rPr lang="en-US" dirty="0"/>
              <a:t>The </a:t>
            </a:r>
            <a:r>
              <a:rPr lang="en-US" dirty="0" smtClean="0"/>
              <a:t>environment in </a:t>
            </a:r>
            <a:r>
              <a:rPr lang="en-US" dirty="0"/>
              <a:t>which </a:t>
            </a:r>
            <a:r>
              <a:rPr lang="en-US" dirty="0" smtClean="0"/>
              <a:t>a man </a:t>
            </a:r>
            <a:r>
              <a:rPr lang="en-US" dirty="0"/>
              <a:t>lives, can </a:t>
            </a:r>
            <a:r>
              <a:rPr lang="en-US" dirty="0" smtClean="0"/>
              <a:t>also  affect his </a:t>
            </a:r>
            <a:r>
              <a:rPr lang="en-US" dirty="0"/>
              <a:t>health.</a:t>
            </a:r>
          </a:p>
          <a:p>
            <a:pPr>
              <a:spcBef>
                <a:spcPct val="50000"/>
              </a:spcBef>
            </a:pPr>
            <a:r>
              <a:rPr lang="en-US" dirty="0" smtClean="0"/>
              <a:t>Environmental factors may </a:t>
            </a:r>
            <a:r>
              <a:rPr lang="en-US" dirty="0"/>
              <a:t>be </a:t>
            </a:r>
            <a:r>
              <a:rPr lang="en-US" dirty="0" smtClean="0"/>
              <a:t>further divided </a:t>
            </a:r>
            <a:r>
              <a:rPr lang="en-US" dirty="0"/>
              <a:t>into </a:t>
            </a:r>
            <a:r>
              <a:rPr lang="en-US" dirty="0" smtClean="0"/>
              <a:t> two parts</a:t>
            </a:r>
            <a:r>
              <a:rPr lang="en-US" dirty="0"/>
              <a:t>:-</a:t>
            </a:r>
          </a:p>
          <a:p>
            <a:pPr marL="893763" indent="-533400">
              <a:buFont typeface="+mj-lt"/>
              <a:buAutoNum type="arabicPeriod"/>
            </a:pPr>
            <a:r>
              <a:rPr lang="en-US" dirty="0" smtClean="0"/>
              <a:t>Nutrition</a:t>
            </a:r>
          </a:p>
          <a:p>
            <a:pPr marL="893763" indent="-533400">
              <a:buFont typeface="+mj-lt"/>
              <a:buAutoNum type="arabicPeriod"/>
            </a:pPr>
            <a:r>
              <a:rPr lang="en-US" dirty="0" smtClean="0"/>
              <a:t>Lifestyle choices</a:t>
            </a:r>
            <a:endParaRPr lang="en-US" dirty="0"/>
          </a:p>
        </p:txBody>
      </p:sp>
    </p:spTree>
    <p:extLst>
      <p:ext uri="{BB962C8B-B14F-4D97-AF65-F5344CB8AC3E}">
        <p14:creationId xmlns:p14="http://schemas.microsoft.com/office/powerpoint/2010/main" val="944421297"/>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499"/>
                                          </p:stCondLst>
                                        </p:cTn>
                                        <p:tgtEl>
                                          <p:spTgt spid="9220"/>
                                        </p:tgtEl>
                                        <p:attrNameLst>
                                          <p:attrName>style.visibility</p:attrName>
                                        </p:attrNameLst>
                                      </p:cBhvr>
                                      <p:to>
                                        <p:strVal val="visible"/>
                                      </p:to>
                                    </p:set>
                                    <p:anim to="" calcmode="lin" valueType="num">
                                      <p:cBhvr>
                                        <p:cTn id="23" dur="1" fill="hold"/>
                                        <p:tgtEl>
                                          <p:spTgt spid="92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50825" y="908050"/>
            <a:ext cx="8643938" cy="4764088"/>
          </a:xfrm>
        </p:spPr>
        <p:txBody>
          <a:bodyPr>
            <a:normAutofit lnSpcReduction="10000"/>
          </a:bodyPr>
          <a:lstStyle/>
          <a:p>
            <a:pPr eaLnBrk="1" hangingPunct="1">
              <a:defRPr/>
            </a:pPr>
            <a:r>
              <a:rPr lang="en-GB" sz="3600" dirty="0">
                <a:latin typeface="Arial" charset="0"/>
              </a:rPr>
              <a:t>What does your life depend on? </a:t>
            </a:r>
          </a:p>
          <a:p>
            <a:pPr eaLnBrk="1" hangingPunct="1">
              <a:defRPr/>
            </a:pPr>
            <a:r>
              <a:rPr lang="en-GB" sz="3600" dirty="0" smtClean="0">
                <a:latin typeface="Arial" charset="0"/>
              </a:rPr>
              <a:t>What </a:t>
            </a:r>
            <a:r>
              <a:rPr lang="en-GB" sz="3600" dirty="0">
                <a:latin typeface="Arial" charset="0"/>
              </a:rPr>
              <a:t>can make you healthy</a:t>
            </a:r>
            <a:r>
              <a:rPr lang="en-IE" sz="3600" dirty="0">
                <a:latin typeface="Arial" charset="0"/>
              </a:rPr>
              <a:t> or ill? </a:t>
            </a:r>
            <a:endParaRPr lang="en-IE" sz="3600" dirty="0" smtClean="0">
              <a:latin typeface="Arial" charset="0"/>
            </a:endParaRPr>
          </a:p>
          <a:p>
            <a:pPr eaLnBrk="1" hangingPunct="1">
              <a:defRPr/>
            </a:pPr>
            <a:r>
              <a:rPr lang="en-GB" sz="3600" dirty="0" smtClean="0">
                <a:latin typeface="Arial" charset="0"/>
              </a:rPr>
              <a:t>What </a:t>
            </a:r>
            <a:r>
              <a:rPr lang="en-GB" sz="3600" dirty="0">
                <a:latin typeface="Arial" charset="0"/>
              </a:rPr>
              <a:t>do over a billion people not have enough of and another billion have too much of?</a:t>
            </a:r>
            <a:endParaRPr lang="en-IE" sz="3600" dirty="0">
              <a:latin typeface="Arial" charset="0"/>
            </a:endParaRPr>
          </a:p>
          <a:p>
            <a:pPr eaLnBrk="1" hangingPunct="1">
              <a:defRPr/>
            </a:pPr>
            <a:r>
              <a:rPr lang="en-IE" sz="3600" dirty="0">
                <a:latin typeface="Arial" charset="0"/>
              </a:rPr>
              <a:t>Do you know what it is?</a:t>
            </a:r>
          </a:p>
          <a:p>
            <a:pPr eaLnBrk="1" hangingPunct="1">
              <a:defRPr/>
            </a:pPr>
            <a:endParaRPr lang="en-IE" sz="3600" dirty="0">
              <a:latin typeface="Arial" charset="0"/>
            </a:endParaRPr>
          </a:p>
          <a:p>
            <a:pPr eaLnBrk="1" hangingPunct="1">
              <a:defRPr/>
            </a:pPr>
            <a:r>
              <a:rPr lang="en-IE" sz="3600" dirty="0">
                <a:latin typeface="Arial" charset="0"/>
              </a:rPr>
              <a:t>Yes its…….. </a:t>
            </a:r>
            <a:endParaRPr lang="en-IE" sz="3600" dirty="0">
              <a:effectLst>
                <a:outerShdw blurRad="38100" dist="38100" dir="2700000" algn="tl">
                  <a:srgbClr val="DDDDDD"/>
                </a:outerShdw>
              </a:effectLst>
              <a:latin typeface="Arial" charset="0"/>
            </a:endParaRPr>
          </a:p>
          <a:p>
            <a:pPr eaLnBrk="1" hangingPunct="1">
              <a:defRPr/>
            </a:pPr>
            <a:endParaRPr lang="en-IE" sz="4400" dirty="0">
              <a:effectLst>
                <a:outerShdw blurRad="38100" dist="38100" dir="2700000" algn="tl">
                  <a:srgbClr val="DDDDDD"/>
                </a:outerShdw>
              </a:effectLst>
              <a:latin typeface="Arial" charset="0"/>
            </a:endParaRPr>
          </a:p>
          <a:p>
            <a:pPr eaLnBrk="1" hangingPunct="1">
              <a:defRPr/>
            </a:pPr>
            <a:endParaRPr lang="en-GB" dirty="0">
              <a:latin typeface="Times New Roman" charset="0"/>
            </a:endParaRPr>
          </a:p>
        </p:txBody>
      </p:sp>
      <p:pic>
        <p:nvPicPr>
          <p:cNvPr id="27650" name="Picture 4" descr="food_ti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0775" y="0"/>
            <a:ext cx="1673225"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food wo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084763"/>
            <a:ext cx="25146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648A848-0D65-8248-A87E-0A79E96572C9}" type="slidenum">
              <a:rPr lang="en-US" smtClean="0"/>
              <a:t>18</a:t>
            </a:fld>
            <a:endParaRPr lang="en-US"/>
          </a:p>
        </p:txBody>
      </p:sp>
    </p:spTree>
    <p:extLst>
      <p:ext uri="{BB962C8B-B14F-4D97-AF65-F5344CB8AC3E}">
        <p14:creationId xmlns:p14="http://schemas.microsoft.com/office/powerpoint/2010/main" val="1153819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267">
                                            <p:txEl>
                                              <p:pRg st="5" end="5"/>
                                            </p:txEl>
                                          </p:spTgt>
                                        </p:tgtEl>
                                        <p:attrNameLst>
                                          <p:attrName>style.visibility</p:attrName>
                                        </p:attrNameLst>
                                      </p:cBhvr>
                                      <p:to>
                                        <p:strVal val="visible"/>
                                      </p:to>
                                    </p:set>
                                    <p:anim calcmode="lin" valueType="num">
                                      <p:cBhvr additive="base">
                                        <p:cTn id="31" dur="500" fill="hold"/>
                                        <p:tgtEl>
                                          <p:spTgt spid="1126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6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nodeType="clickEffect">
                                  <p:stCondLst>
                                    <p:cond delay="0"/>
                                  </p:stCondLst>
                                  <p:childTnLst>
                                    <p:set>
                                      <p:cBhvr>
                                        <p:cTn id="36" dur="1" fill="hold">
                                          <p:stCondLst>
                                            <p:cond delay="0"/>
                                          </p:stCondLst>
                                        </p:cTn>
                                        <p:tgtEl>
                                          <p:spTgt spid="11269"/>
                                        </p:tgtEl>
                                        <p:attrNameLst>
                                          <p:attrName>style.visibility</p:attrName>
                                        </p:attrNameLst>
                                      </p:cBhvr>
                                      <p:to>
                                        <p:strVal val="visible"/>
                                      </p:to>
                                    </p:set>
                                    <p:anim calcmode="lin" valueType="num">
                                      <p:cBhvr>
                                        <p:cTn id="37" dur="1000" fill="hold"/>
                                        <p:tgtEl>
                                          <p:spTgt spid="11269"/>
                                        </p:tgtEl>
                                        <p:attrNameLst>
                                          <p:attrName>ppt_w</p:attrName>
                                        </p:attrNameLst>
                                      </p:cBhvr>
                                      <p:tavLst>
                                        <p:tav tm="0">
                                          <p:val>
                                            <p:fltVal val="0"/>
                                          </p:val>
                                        </p:tav>
                                        <p:tav tm="100000">
                                          <p:val>
                                            <p:strVal val="#ppt_w"/>
                                          </p:val>
                                        </p:tav>
                                      </p:tavLst>
                                    </p:anim>
                                    <p:anim calcmode="lin" valueType="num">
                                      <p:cBhvr>
                                        <p:cTn id="38" dur="1000" fill="hold"/>
                                        <p:tgtEl>
                                          <p:spTgt spid="11269"/>
                                        </p:tgtEl>
                                        <p:attrNameLst>
                                          <p:attrName>ppt_h</p:attrName>
                                        </p:attrNameLst>
                                      </p:cBhvr>
                                      <p:tavLst>
                                        <p:tav tm="0">
                                          <p:val>
                                            <p:fltVal val="0"/>
                                          </p:val>
                                        </p:tav>
                                        <p:tav tm="100000">
                                          <p:val>
                                            <p:strVal val="#ppt_h"/>
                                          </p:val>
                                        </p:tav>
                                      </p:tavLst>
                                    </p:anim>
                                    <p:anim calcmode="lin" valueType="num">
                                      <p:cBhvr>
                                        <p:cTn id="39" dur="1000" fill="hold"/>
                                        <p:tgtEl>
                                          <p:spTgt spid="11269"/>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126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3650"/>
            <a:ext cx="8603117" cy="1446550"/>
          </a:xfrm>
          <a:prstGeom prst="rect">
            <a:avLst/>
          </a:prstGeom>
        </p:spPr>
        <p:txBody>
          <a:bodyPr wrap="square">
            <a:spAutoFit/>
          </a:bodyPr>
          <a:lstStyle/>
          <a:p>
            <a:pPr algn="ctr"/>
            <a:r>
              <a:rPr lang="en-US" sz="4400" b="1" dirty="0" smtClean="0"/>
              <a:t>What are the effects of Nutrition on our </a:t>
            </a:r>
            <a:r>
              <a:rPr lang="en-US" sz="4400" b="1" dirty="0"/>
              <a:t>Health</a:t>
            </a:r>
            <a:r>
              <a:rPr lang="en-US" sz="4400" b="1" dirty="0" smtClean="0"/>
              <a:t>?</a:t>
            </a:r>
            <a:endParaRPr lang="en-US" sz="4400" dirty="0"/>
          </a:p>
        </p:txBody>
      </p:sp>
      <p:sp>
        <p:nvSpPr>
          <p:cNvPr id="5" name="Content Placeholder 4"/>
          <p:cNvSpPr>
            <a:spLocks noGrp="1"/>
          </p:cNvSpPr>
          <p:nvPr>
            <p:ph idx="1"/>
          </p:nvPr>
        </p:nvSpPr>
        <p:spPr>
          <a:xfrm>
            <a:off x="105842" y="1600200"/>
            <a:ext cx="8580958" cy="4525963"/>
          </a:xfrm>
        </p:spPr>
        <p:txBody>
          <a:bodyPr>
            <a:normAutofit/>
          </a:bodyPr>
          <a:lstStyle/>
          <a:p>
            <a:r>
              <a:rPr lang="en-IE" b="1" dirty="0" smtClean="0">
                <a:solidFill>
                  <a:srgbClr val="000000"/>
                </a:solidFill>
              </a:rPr>
              <a:t>Nutrition: </a:t>
            </a:r>
            <a:r>
              <a:rPr lang="en-IE" dirty="0" smtClean="0">
                <a:solidFill>
                  <a:srgbClr val="000000"/>
                </a:solidFill>
              </a:rPr>
              <a:t>A </a:t>
            </a:r>
            <a:r>
              <a:rPr lang="en-IE" dirty="0">
                <a:solidFill>
                  <a:srgbClr val="000000"/>
                </a:solidFill>
              </a:rPr>
              <a:t>process where an organism gets its energy from its </a:t>
            </a:r>
            <a:r>
              <a:rPr lang="en-IE" dirty="0" smtClean="0">
                <a:solidFill>
                  <a:srgbClr val="000000"/>
                </a:solidFill>
              </a:rPr>
              <a:t>surroundings (food).</a:t>
            </a:r>
          </a:p>
          <a:p>
            <a:r>
              <a:rPr lang="en-IE" dirty="0" smtClean="0">
                <a:solidFill>
                  <a:srgbClr val="000000"/>
                </a:solidFill>
              </a:rPr>
              <a:t>Food is needed for </a:t>
            </a:r>
          </a:p>
          <a:p>
            <a:pPr marL="892175" indent="-528638">
              <a:lnSpc>
                <a:spcPct val="150000"/>
              </a:lnSpc>
              <a:buFont typeface="+mj-lt"/>
              <a:buAutoNum type="arabicPeriod"/>
            </a:pPr>
            <a:r>
              <a:rPr lang="en-IE" dirty="0">
                <a:solidFill>
                  <a:srgbClr val="000000"/>
                </a:solidFill>
              </a:rPr>
              <a:t>Growth and repair of cells</a:t>
            </a:r>
          </a:p>
          <a:p>
            <a:pPr marL="892175" indent="-528638">
              <a:lnSpc>
                <a:spcPct val="150000"/>
              </a:lnSpc>
              <a:buFont typeface="+mj-lt"/>
              <a:buAutoNum type="arabicPeriod"/>
            </a:pPr>
            <a:r>
              <a:rPr lang="en-IE" dirty="0">
                <a:solidFill>
                  <a:srgbClr val="000000"/>
                </a:solidFill>
              </a:rPr>
              <a:t>Provides energy</a:t>
            </a:r>
          </a:p>
          <a:p>
            <a:pPr marL="892175" indent="-528638">
              <a:lnSpc>
                <a:spcPct val="150000"/>
              </a:lnSpc>
              <a:buFont typeface="+mj-lt"/>
              <a:buAutoNum type="arabicPeriod"/>
            </a:pPr>
            <a:r>
              <a:rPr lang="en-IE" dirty="0">
                <a:solidFill>
                  <a:srgbClr val="000000"/>
                </a:solidFill>
              </a:rPr>
              <a:t>Prevent us from getting diseases</a:t>
            </a:r>
          </a:p>
          <a:p>
            <a:endParaRPr lang="en-US" dirty="0"/>
          </a:p>
        </p:txBody>
      </p:sp>
    </p:spTree>
    <p:extLst>
      <p:ext uri="{BB962C8B-B14F-4D97-AF65-F5344CB8AC3E}">
        <p14:creationId xmlns:p14="http://schemas.microsoft.com/office/powerpoint/2010/main" val="1031572851"/>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08019"/>
            <a:ext cx="8763000" cy="5562600"/>
          </a:xfrm>
        </p:spPr>
        <p:txBody>
          <a:bodyPr>
            <a:normAutofit/>
          </a:bodyPr>
          <a:lstStyle/>
          <a:p>
            <a:pPr>
              <a:buNone/>
            </a:pPr>
            <a:r>
              <a:rPr lang="en-GB" sz="3400" b="1" dirty="0">
                <a:solidFill>
                  <a:srgbClr val="000000"/>
                </a:solidFill>
              </a:rPr>
              <a:t>At the end of this unit you should:</a:t>
            </a:r>
            <a:endParaRPr lang="en-IE" sz="3400" b="1" dirty="0">
              <a:solidFill>
                <a:srgbClr val="000000"/>
              </a:solidFill>
            </a:endParaRPr>
          </a:p>
          <a:p>
            <a:pPr marL="514350" lvl="0" indent="-514350">
              <a:spcBef>
                <a:spcPct val="50000"/>
              </a:spcBef>
              <a:buFont typeface="+mj-lt"/>
              <a:buAutoNum type="arabicPeriod"/>
            </a:pPr>
            <a:r>
              <a:rPr lang="en-IE" sz="3400" dirty="0" smtClean="0">
                <a:solidFill>
                  <a:srgbClr val="000000"/>
                </a:solidFill>
              </a:rPr>
              <a:t>Be </a:t>
            </a:r>
            <a:r>
              <a:rPr lang="en-IE" sz="3400" dirty="0">
                <a:solidFill>
                  <a:srgbClr val="000000"/>
                </a:solidFill>
              </a:rPr>
              <a:t>able to </a:t>
            </a:r>
            <a:r>
              <a:rPr lang="en-IE" sz="3400" dirty="0" smtClean="0">
                <a:solidFill>
                  <a:srgbClr val="000000"/>
                </a:solidFill>
              </a:rPr>
              <a:t>evaluate how </a:t>
            </a:r>
            <a:r>
              <a:rPr lang="en-US" sz="3400" dirty="0" smtClean="0">
                <a:solidFill>
                  <a:srgbClr val="000000"/>
                </a:solidFill>
              </a:rPr>
              <a:t>Hereditary factors </a:t>
            </a:r>
            <a:r>
              <a:rPr lang="en-US" sz="3400" dirty="0">
                <a:solidFill>
                  <a:srgbClr val="000000"/>
                </a:solidFill>
              </a:rPr>
              <a:t>affect human health.</a:t>
            </a:r>
          </a:p>
          <a:p>
            <a:pPr marL="514350" lvl="0" indent="-514350">
              <a:buFont typeface="+mj-lt"/>
              <a:buAutoNum type="arabicPeriod"/>
            </a:pPr>
            <a:r>
              <a:rPr lang="en-IE" sz="3400" dirty="0" smtClean="0">
                <a:solidFill>
                  <a:srgbClr val="000000"/>
                </a:solidFill>
              </a:rPr>
              <a:t>Be </a:t>
            </a:r>
            <a:r>
              <a:rPr lang="en-IE" sz="3400" dirty="0">
                <a:solidFill>
                  <a:srgbClr val="000000"/>
                </a:solidFill>
              </a:rPr>
              <a:t>able to evaluate how </a:t>
            </a:r>
            <a:r>
              <a:rPr lang="en-IE" sz="3400" dirty="0" smtClean="0">
                <a:solidFill>
                  <a:srgbClr val="000000"/>
                </a:solidFill>
              </a:rPr>
              <a:t>environmental factors &amp; lifestyle </a:t>
            </a:r>
            <a:r>
              <a:rPr lang="en-US" dirty="0">
                <a:solidFill>
                  <a:srgbClr val="000000"/>
                </a:solidFill>
              </a:rPr>
              <a:t>affect human health</a:t>
            </a:r>
            <a:r>
              <a:rPr lang="en-US" dirty="0" smtClean="0">
                <a:solidFill>
                  <a:srgbClr val="000000"/>
                </a:solidFill>
              </a:rPr>
              <a:t>.</a:t>
            </a:r>
          </a:p>
          <a:p>
            <a:pPr marL="514350" indent="-514350">
              <a:buFont typeface="+mj-lt"/>
              <a:buAutoNum type="arabicPeriod"/>
            </a:pPr>
            <a:r>
              <a:rPr lang="en-US" dirty="0" smtClean="0">
                <a:solidFill>
                  <a:srgbClr val="000000"/>
                </a:solidFill>
              </a:rPr>
              <a:t>Examine the role of microorganisms in </a:t>
            </a:r>
            <a:r>
              <a:rPr lang="en-US" dirty="0">
                <a:solidFill>
                  <a:srgbClr val="000000"/>
                </a:solidFill>
              </a:rPr>
              <a:t>human health.</a:t>
            </a:r>
          </a:p>
          <a:p>
            <a:pPr marL="514350" lvl="0" indent="-514350">
              <a:buFont typeface="+mj-lt"/>
              <a:buAutoNum type="arabicPeriod"/>
            </a:pPr>
            <a:endParaRPr lang="en-IE" dirty="0"/>
          </a:p>
          <a:p>
            <a:pPr marL="0" lvl="0" indent="0">
              <a:buNone/>
            </a:pPr>
            <a:endParaRPr lang="en-US" dirty="0">
              <a:solidFill>
                <a:srgbClr val="000000"/>
              </a:solidFill>
            </a:endParaRPr>
          </a:p>
        </p:txBody>
      </p:sp>
      <p:sp>
        <p:nvSpPr>
          <p:cNvPr id="2" name="Slide Number Placeholder 1"/>
          <p:cNvSpPr>
            <a:spLocks noGrp="1"/>
          </p:cNvSpPr>
          <p:nvPr>
            <p:ph type="sldNum" sz="quarter" idx="12"/>
          </p:nvPr>
        </p:nvSpPr>
        <p:spPr/>
        <p:txBody>
          <a:bodyPr/>
          <a:lstStyle/>
          <a:p>
            <a:fld id="{5648A848-0D65-8248-A87E-0A79E96572C9}" type="slidenum">
              <a:rPr lang="en-US" smtClean="0"/>
              <a:t>2</a:t>
            </a:fld>
            <a:endParaRPr lang="en-US"/>
          </a:p>
        </p:txBody>
      </p:sp>
    </p:spTree>
    <p:extLst>
      <p:ext uri="{BB962C8B-B14F-4D97-AF65-F5344CB8AC3E}">
        <p14:creationId xmlns:p14="http://schemas.microsoft.com/office/powerpoint/2010/main" val="3936854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5191" y="152400"/>
            <a:ext cx="4377417" cy="769441"/>
          </a:xfrm>
          <a:prstGeom prst="rect">
            <a:avLst/>
          </a:prstGeom>
        </p:spPr>
        <p:txBody>
          <a:bodyPr wrap="none">
            <a:spAutoFit/>
          </a:bodyPr>
          <a:lstStyle/>
          <a:p>
            <a:pPr algn="ctr"/>
            <a:r>
              <a:rPr lang="en-US" sz="4400" b="1" dirty="0">
                <a:ln w="0"/>
                <a:solidFill>
                  <a:srgbClr val="000000"/>
                </a:solidFill>
              </a:rPr>
              <a:t>A BALANCED DIET</a:t>
            </a:r>
          </a:p>
        </p:txBody>
      </p:sp>
      <p:sp>
        <p:nvSpPr>
          <p:cNvPr id="4" name="TextBox 3"/>
          <p:cNvSpPr txBox="1"/>
          <p:nvPr/>
        </p:nvSpPr>
        <p:spPr>
          <a:xfrm>
            <a:off x="120962" y="1088511"/>
            <a:ext cx="9023038" cy="4959306"/>
          </a:xfrm>
          <a:prstGeom prst="rect">
            <a:avLst/>
          </a:prstGeom>
          <a:noFill/>
        </p:spPr>
        <p:txBody>
          <a:bodyPr wrap="square" rtlCol="0">
            <a:spAutoFit/>
          </a:bodyPr>
          <a:lstStyle/>
          <a:p>
            <a:pPr>
              <a:lnSpc>
                <a:spcPct val="110000"/>
              </a:lnSpc>
            </a:pPr>
            <a:r>
              <a:rPr lang="en-IE" sz="3200" b="1" dirty="0">
                <a:solidFill>
                  <a:srgbClr val="000000"/>
                </a:solidFill>
              </a:rPr>
              <a:t>A balanced diet should include</a:t>
            </a:r>
            <a:r>
              <a:rPr lang="en-IE" sz="3200" b="1" dirty="0" smtClean="0">
                <a:solidFill>
                  <a:srgbClr val="000000"/>
                </a:solidFill>
              </a:rPr>
              <a:t>:</a:t>
            </a:r>
            <a:endParaRPr lang="en-IE" sz="3200" b="1" dirty="0">
              <a:solidFill>
                <a:srgbClr val="000000"/>
              </a:solidFill>
            </a:endParaRPr>
          </a:p>
          <a:p>
            <a:pPr marL="342900" indent="-342900">
              <a:lnSpc>
                <a:spcPct val="110000"/>
              </a:lnSpc>
              <a:buFont typeface="Arial" panose="020B0604020202020204" pitchFamily="34" charset="0"/>
              <a:buChar char="•"/>
            </a:pPr>
            <a:r>
              <a:rPr lang="en-IE" sz="3200" dirty="0">
                <a:solidFill>
                  <a:srgbClr val="000000"/>
                </a:solidFill>
              </a:rPr>
              <a:t>A variety of foods from each of the levels of the food pyramid</a:t>
            </a:r>
          </a:p>
          <a:p>
            <a:pPr marL="342900" indent="-342900">
              <a:lnSpc>
                <a:spcPct val="110000"/>
              </a:lnSpc>
              <a:buFont typeface="Arial" panose="020B0604020202020204" pitchFamily="34" charset="0"/>
              <a:buChar char="•"/>
            </a:pPr>
            <a:r>
              <a:rPr lang="en-IE" sz="3200" dirty="0">
                <a:solidFill>
                  <a:srgbClr val="000000"/>
                </a:solidFill>
              </a:rPr>
              <a:t>Foods that are low in fat (especially saturated fats), sugar and salt</a:t>
            </a:r>
          </a:p>
          <a:p>
            <a:pPr marL="342900" indent="-342900">
              <a:lnSpc>
                <a:spcPct val="110000"/>
              </a:lnSpc>
              <a:buFont typeface="Arial" panose="020B0604020202020204" pitchFamily="34" charset="0"/>
              <a:buChar char="•"/>
            </a:pPr>
            <a:r>
              <a:rPr lang="en-IE" sz="3200" dirty="0">
                <a:solidFill>
                  <a:srgbClr val="000000"/>
                </a:solidFill>
              </a:rPr>
              <a:t>At least five portions of fruit and vegetables daily</a:t>
            </a:r>
          </a:p>
          <a:p>
            <a:pPr marL="342900" indent="-342900">
              <a:lnSpc>
                <a:spcPct val="110000"/>
              </a:lnSpc>
              <a:buFont typeface="Arial" panose="020B0604020202020204" pitchFamily="34" charset="0"/>
              <a:buChar char="•"/>
            </a:pPr>
            <a:r>
              <a:rPr lang="en-IE" sz="3200" dirty="0">
                <a:solidFill>
                  <a:srgbClr val="000000"/>
                </a:solidFill>
              </a:rPr>
              <a:t>Plenty of water – approximately 2 litres a </a:t>
            </a:r>
            <a:r>
              <a:rPr lang="en-IE" sz="3200" dirty="0" smtClean="0">
                <a:solidFill>
                  <a:srgbClr val="000000"/>
                </a:solidFill>
              </a:rPr>
              <a:t>day</a:t>
            </a:r>
          </a:p>
          <a:p>
            <a:pPr marL="342900" indent="-342900">
              <a:lnSpc>
                <a:spcPct val="110000"/>
              </a:lnSpc>
              <a:buFont typeface="Arial" panose="020B0604020202020204" pitchFamily="34" charset="0"/>
              <a:buChar char="•"/>
            </a:pPr>
            <a:r>
              <a:rPr lang="en-GB" sz="3200" dirty="0">
                <a:latin typeface="Arial" charset="0"/>
              </a:rPr>
              <a:t>Failure to eat a balanced diet (malnutrition) can lead to deficiencies</a:t>
            </a:r>
            <a:r>
              <a:rPr lang="en-GB" sz="3200" dirty="0" smtClean="0">
                <a:latin typeface="Arial" charset="0"/>
              </a:rPr>
              <a:t>.</a:t>
            </a:r>
            <a:endParaRPr lang="en-GB" sz="3200" dirty="0">
              <a:latin typeface="Arial" charset="0"/>
            </a:endParaRPr>
          </a:p>
        </p:txBody>
      </p:sp>
      <p:sp>
        <p:nvSpPr>
          <p:cNvPr id="3" name="Slide Number Placeholder 2"/>
          <p:cNvSpPr>
            <a:spLocks noGrp="1"/>
          </p:cNvSpPr>
          <p:nvPr>
            <p:ph type="sldNum" sz="quarter" idx="12"/>
          </p:nvPr>
        </p:nvSpPr>
        <p:spPr/>
        <p:txBody>
          <a:bodyPr/>
          <a:lstStyle/>
          <a:p>
            <a:fld id="{5648A848-0D65-8248-A87E-0A79E96572C9}" type="slidenum">
              <a:rPr lang="en-US" smtClean="0"/>
              <a:t>20</a:t>
            </a:fld>
            <a:endParaRPr lang="en-US"/>
          </a:p>
        </p:txBody>
      </p:sp>
    </p:spTree>
    <p:extLst>
      <p:ext uri="{BB962C8B-B14F-4D97-AF65-F5344CB8AC3E}">
        <p14:creationId xmlns:p14="http://schemas.microsoft.com/office/powerpoint/2010/main" val="3830734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333375"/>
            <a:ext cx="9144000" cy="1417638"/>
          </a:xfrm>
        </p:spPr>
        <p:txBody>
          <a:bodyPr>
            <a:normAutofit fontScale="90000"/>
          </a:bodyPr>
          <a:lstStyle/>
          <a:p>
            <a:pPr eaLnBrk="1" hangingPunct="1"/>
            <a:r>
              <a:rPr lang="en-GB" sz="4800" b="1">
                <a:solidFill>
                  <a:srgbClr val="CC0066"/>
                </a:solidFill>
                <a:latin typeface="Comic Sans MS" charset="0"/>
              </a:rPr>
              <a:t>What are the six major constituents of a balanced diet?</a:t>
            </a:r>
            <a:endParaRPr lang="en-US" sz="4800" b="1">
              <a:solidFill>
                <a:srgbClr val="CC0066"/>
              </a:solidFill>
              <a:latin typeface="Comic Sans MS" charset="0"/>
            </a:endParaRPr>
          </a:p>
        </p:txBody>
      </p:sp>
      <p:sp>
        <p:nvSpPr>
          <p:cNvPr id="7171" name="Rectangle 3"/>
          <p:cNvSpPr>
            <a:spLocks noGrp="1" noChangeArrowheads="1"/>
          </p:cNvSpPr>
          <p:nvPr>
            <p:ph type="body" idx="1"/>
          </p:nvPr>
        </p:nvSpPr>
        <p:spPr>
          <a:xfrm>
            <a:off x="395288" y="2205038"/>
            <a:ext cx="5040312" cy="4392612"/>
          </a:xfrm>
        </p:spPr>
        <p:txBody>
          <a:bodyPr>
            <a:normAutofit/>
          </a:bodyPr>
          <a:lstStyle/>
          <a:p>
            <a:pPr marL="742950" indent="-742950" eaLnBrk="1" hangingPunct="1">
              <a:buFontTx/>
              <a:buAutoNum type="arabicPeriod"/>
            </a:pPr>
            <a:r>
              <a:rPr lang="en-GB" sz="4000" dirty="0">
                <a:latin typeface="Comic Sans MS" charset="0"/>
              </a:rPr>
              <a:t>Carbohydrates	</a:t>
            </a:r>
          </a:p>
          <a:p>
            <a:pPr marL="742950" indent="-742950">
              <a:buFontTx/>
              <a:buAutoNum type="arabicPeriod"/>
            </a:pPr>
            <a:r>
              <a:rPr lang="en-GB" sz="4000" dirty="0">
                <a:latin typeface="Comic Sans MS" charset="0"/>
              </a:rPr>
              <a:t>Fat</a:t>
            </a:r>
          </a:p>
          <a:p>
            <a:pPr marL="742950" indent="-742950" eaLnBrk="1" hangingPunct="1">
              <a:buFontTx/>
              <a:buAutoNum type="arabicPeriod"/>
            </a:pPr>
            <a:r>
              <a:rPr lang="en-GB" sz="4000" dirty="0" smtClean="0">
                <a:latin typeface="Comic Sans MS" charset="0"/>
              </a:rPr>
              <a:t>Proteins</a:t>
            </a:r>
            <a:endParaRPr lang="en-GB" sz="4000" dirty="0">
              <a:latin typeface="Comic Sans MS" charset="0"/>
            </a:endParaRPr>
          </a:p>
          <a:p>
            <a:pPr marL="742950" indent="-742950" eaLnBrk="1" hangingPunct="1">
              <a:buFontTx/>
              <a:buAutoNum type="arabicPeriod"/>
            </a:pPr>
            <a:r>
              <a:rPr lang="en-GB" sz="4000" dirty="0" smtClean="0">
                <a:latin typeface="Comic Sans MS" charset="0"/>
              </a:rPr>
              <a:t>Vitamins</a:t>
            </a:r>
            <a:endParaRPr lang="en-GB" sz="4000" dirty="0">
              <a:latin typeface="Comic Sans MS" charset="0"/>
            </a:endParaRPr>
          </a:p>
          <a:p>
            <a:pPr marL="742950" indent="-742950" eaLnBrk="1" hangingPunct="1">
              <a:buFontTx/>
              <a:buAutoNum type="arabicPeriod"/>
            </a:pPr>
            <a:r>
              <a:rPr lang="en-GB" sz="4000" dirty="0">
                <a:latin typeface="Comic Sans MS" charset="0"/>
              </a:rPr>
              <a:t>Minerals</a:t>
            </a:r>
          </a:p>
          <a:p>
            <a:pPr marL="742950" indent="-742950" eaLnBrk="1" hangingPunct="1">
              <a:buFontTx/>
              <a:buAutoNum type="arabicPeriod"/>
            </a:pPr>
            <a:r>
              <a:rPr lang="en-GB" sz="4000" dirty="0">
                <a:latin typeface="Comic Sans MS" charset="0"/>
              </a:rPr>
              <a:t>Water</a:t>
            </a:r>
            <a:endParaRPr lang="en-US" sz="4000" dirty="0">
              <a:latin typeface="Comic Sans MS" charset="0"/>
            </a:endParaRPr>
          </a:p>
        </p:txBody>
      </p:sp>
      <p:pic>
        <p:nvPicPr>
          <p:cNvPr id="32771" name="Picture 5" descr="375x250_vegg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2133600"/>
            <a:ext cx="2655888"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648A848-0D65-8248-A87E-0A79E96572C9}" type="slidenum">
              <a:rPr lang="en-US" smtClean="0"/>
              <a:t>21</a:t>
            </a:fld>
            <a:endParaRPr lang="en-US"/>
          </a:p>
        </p:txBody>
      </p:sp>
    </p:spTree>
    <p:extLst>
      <p:ext uri="{BB962C8B-B14F-4D97-AF65-F5344CB8AC3E}">
        <p14:creationId xmlns:p14="http://schemas.microsoft.com/office/powerpoint/2010/main" val="1218653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95288" y="31750"/>
            <a:ext cx="8229600" cy="1143000"/>
          </a:xfrm>
        </p:spPr>
        <p:txBody>
          <a:bodyPr>
            <a:normAutofit fontScale="90000"/>
          </a:bodyPr>
          <a:lstStyle/>
          <a:p>
            <a:pPr eaLnBrk="1" hangingPunct="1"/>
            <a:r>
              <a:rPr lang="en-IE" sz="4000">
                <a:latin typeface="Times New Roman" charset="0"/>
              </a:rPr>
              <a:t/>
            </a:r>
            <a:br>
              <a:rPr lang="en-IE" sz="4000">
                <a:latin typeface="Times New Roman" charset="0"/>
              </a:rPr>
            </a:br>
            <a:r>
              <a:rPr lang="en-IE" sz="4000" b="1">
                <a:solidFill>
                  <a:srgbClr val="FF3399"/>
                </a:solidFill>
                <a:latin typeface="Tahoma" charset="0"/>
              </a:rPr>
              <a:t>Examples of a healthy lunch</a:t>
            </a:r>
            <a:endParaRPr lang="en-GB" sz="4000" b="1">
              <a:solidFill>
                <a:srgbClr val="FF3399"/>
              </a:solidFill>
              <a:latin typeface="Tahoma" charset="0"/>
            </a:endParaRPr>
          </a:p>
        </p:txBody>
      </p:sp>
      <p:sp>
        <p:nvSpPr>
          <p:cNvPr id="34819" name="Rectangle 3"/>
          <p:cNvSpPr>
            <a:spLocks noGrp="1" noChangeArrowheads="1"/>
          </p:cNvSpPr>
          <p:nvPr>
            <p:ph type="body" idx="1"/>
          </p:nvPr>
        </p:nvSpPr>
        <p:spPr>
          <a:xfrm>
            <a:off x="179388" y="1700213"/>
            <a:ext cx="8785225" cy="4167187"/>
          </a:xfrm>
        </p:spPr>
        <p:txBody>
          <a:bodyPr/>
          <a:lstStyle/>
          <a:p>
            <a:pPr eaLnBrk="1" hangingPunct="1"/>
            <a:r>
              <a:rPr lang="en-IE">
                <a:latin typeface="Tahoma" charset="0"/>
              </a:rPr>
              <a:t>Using the food pyramid we can make ourselves a healthy lunch</a:t>
            </a:r>
          </a:p>
          <a:p>
            <a:pPr lvl="1" eaLnBrk="1" hangingPunct="1"/>
            <a:r>
              <a:rPr lang="en-IE" sz="3200">
                <a:latin typeface="Tahoma" charset="0"/>
                <a:cs typeface="ＭＳ Ｐゴシック" charset="0"/>
              </a:rPr>
              <a:t>Brown Bread, chicken, lettuce  tomato</a:t>
            </a:r>
          </a:p>
          <a:p>
            <a:pPr lvl="1" eaLnBrk="1" hangingPunct="1"/>
            <a:r>
              <a:rPr lang="en-IE" sz="3200">
                <a:latin typeface="Tahoma" charset="0"/>
                <a:cs typeface="ＭＳ Ｐゴシック" charset="0"/>
              </a:rPr>
              <a:t>Small pot of yoghurt</a:t>
            </a:r>
          </a:p>
          <a:p>
            <a:pPr lvl="1" eaLnBrk="1" hangingPunct="1"/>
            <a:r>
              <a:rPr lang="en-IE" sz="3200">
                <a:latin typeface="Tahoma" charset="0"/>
                <a:cs typeface="ＭＳ Ｐゴシック" charset="0"/>
              </a:rPr>
              <a:t>Apple &amp; Banana</a:t>
            </a:r>
          </a:p>
          <a:p>
            <a:pPr lvl="1" eaLnBrk="1" hangingPunct="1"/>
            <a:r>
              <a:rPr lang="en-IE" sz="3200">
                <a:latin typeface="Tahoma" charset="0"/>
                <a:cs typeface="ＭＳ Ｐゴシック" charset="0"/>
              </a:rPr>
              <a:t>Fruit drink, water or milk.</a:t>
            </a:r>
            <a:endParaRPr lang="en-GB" sz="3200">
              <a:latin typeface="Tahoma" charset="0"/>
              <a:cs typeface="ＭＳ Ｐゴシック" charset="0"/>
            </a:endParaRPr>
          </a:p>
        </p:txBody>
      </p:sp>
      <p:pic>
        <p:nvPicPr>
          <p:cNvPr id="34820" name="Picture 4" descr="bal di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267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648A848-0D65-8248-A87E-0A79E96572C9}" type="slidenum">
              <a:rPr lang="en-US" smtClean="0"/>
              <a:t>22</a:t>
            </a:fld>
            <a:endParaRPr lang="en-US"/>
          </a:p>
        </p:txBody>
      </p:sp>
    </p:spTree>
    <p:extLst>
      <p:ext uri="{BB962C8B-B14F-4D97-AF65-F5344CB8AC3E}">
        <p14:creationId xmlns:p14="http://schemas.microsoft.com/office/powerpoint/2010/main" val="3491169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4819">
                                            <p:txEl>
                                              <p:pRg st="0" end="0"/>
                                            </p:txEl>
                                          </p:spTgt>
                                        </p:tgtEl>
                                        <p:attrNameLst>
                                          <p:attrName>style.visibility</p:attrName>
                                        </p:attrNameLst>
                                      </p:cBhvr>
                                      <p:to>
                                        <p:strVal val="visible"/>
                                      </p:to>
                                    </p:set>
                                    <p:anim calcmode="lin" valueType="num">
                                      <p:cBhvr additive="base">
                                        <p:cTn id="11" dur="500" fill="hold"/>
                                        <p:tgtEl>
                                          <p:spTgt spid="3481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48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4819">
                                            <p:txEl>
                                              <p:pRg st="1" end="1"/>
                                            </p:txEl>
                                          </p:spTgt>
                                        </p:tgtEl>
                                        <p:attrNameLst>
                                          <p:attrName>style.visibility</p:attrName>
                                        </p:attrNameLst>
                                      </p:cBhvr>
                                      <p:to>
                                        <p:strVal val="visible"/>
                                      </p:to>
                                    </p:set>
                                    <p:animEffect transition="in" filter="dissolve">
                                      <p:cBhvr>
                                        <p:cTn id="17" dur="500"/>
                                        <p:tgtEl>
                                          <p:spTgt spid="34819">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4819">
                                            <p:txEl>
                                              <p:pRg st="2" end="2"/>
                                            </p:txEl>
                                          </p:spTgt>
                                        </p:tgtEl>
                                        <p:attrNameLst>
                                          <p:attrName>style.visibility</p:attrName>
                                        </p:attrNameLst>
                                      </p:cBhvr>
                                      <p:to>
                                        <p:strVal val="visible"/>
                                      </p:to>
                                    </p:set>
                                    <p:animEffect transition="in" filter="dissolve">
                                      <p:cBhvr>
                                        <p:cTn id="20" dur="500"/>
                                        <p:tgtEl>
                                          <p:spTgt spid="34819">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4819">
                                            <p:txEl>
                                              <p:pRg st="3" end="3"/>
                                            </p:txEl>
                                          </p:spTgt>
                                        </p:tgtEl>
                                        <p:attrNameLst>
                                          <p:attrName>style.visibility</p:attrName>
                                        </p:attrNameLst>
                                      </p:cBhvr>
                                      <p:to>
                                        <p:strVal val="visible"/>
                                      </p:to>
                                    </p:set>
                                    <p:animEffect transition="in" filter="dissolve">
                                      <p:cBhvr>
                                        <p:cTn id="23" dur="500"/>
                                        <p:tgtEl>
                                          <p:spTgt spid="34819">
                                            <p:txEl>
                                              <p:pRg st="3" end="3"/>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4819">
                                            <p:txEl>
                                              <p:pRg st="4" end="4"/>
                                            </p:txEl>
                                          </p:spTgt>
                                        </p:tgtEl>
                                        <p:attrNameLst>
                                          <p:attrName>style.visibility</p:attrName>
                                        </p:attrNameLst>
                                      </p:cBhvr>
                                      <p:to>
                                        <p:strVal val="visible"/>
                                      </p:to>
                                    </p:set>
                                    <p:animEffect transition="in" filter="dissolve">
                                      <p:cBhvr>
                                        <p:cTn id="26" dur="500"/>
                                        <p:tgtEl>
                                          <p:spTgt spid="34819">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4820"/>
                                        </p:tgtEl>
                                        <p:attrNameLst>
                                          <p:attrName>style.visibility</p:attrName>
                                        </p:attrNameLst>
                                      </p:cBhvr>
                                      <p:to>
                                        <p:strVal val="visible"/>
                                      </p:to>
                                    </p:set>
                                    <p:animEffect transition="in" filter="dissolve">
                                      <p:cBhvr>
                                        <p:cTn id="31"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utoUpdateAnimBg="0"/>
      <p:bldP spid="3481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750" y="285750"/>
            <a:ext cx="8229600" cy="1143000"/>
          </a:xfrm>
        </p:spPr>
        <p:txBody>
          <a:bodyPr/>
          <a:lstStyle/>
          <a:p>
            <a:pPr eaLnBrk="1" hangingPunct="1"/>
            <a:r>
              <a:rPr lang="en-GB" sz="4000" b="1">
                <a:solidFill>
                  <a:srgbClr val="CC0066"/>
                </a:solidFill>
                <a:latin typeface="Arial" charset="0"/>
              </a:rPr>
              <a:t>1. Carbohydrates</a:t>
            </a:r>
            <a:endParaRPr lang="en-US" sz="4000" b="1">
              <a:solidFill>
                <a:srgbClr val="CC0066"/>
              </a:solidFill>
              <a:latin typeface="Arial" charset="0"/>
            </a:endParaRPr>
          </a:p>
        </p:txBody>
      </p:sp>
      <p:sp>
        <p:nvSpPr>
          <p:cNvPr id="10243" name="Rectangle 3"/>
          <p:cNvSpPr>
            <a:spLocks noGrp="1" noChangeArrowheads="1"/>
          </p:cNvSpPr>
          <p:nvPr>
            <p:ph type="body" idx="1"/>
          </p:nvPr>
        </p:nvSpPr>
        <p:spPr>
          <a:xfrm>
            <a:off x="179388" y="1484313"/>
            <a:ext cx="8507412" cy="4641850"/>
          </a:xfrm>
        </p:spPr>
        <p:txBody>
          <a:bodyPr/>
          <a:lstStyle/>
          <a:p>
            <a:pPr eaLnBrk="1" hangingPunct="1">
              <a:lnSpc>
                <a:spcPct val="90000"/>
              </a:lnSpc>
              <a:buFontTx/>
              <a:buNone/>
              <a:defRPr/>
            </a:pPr>
            <a:r>
              <a:rPr lang="en-GB" b="1" dirty="0">
                <a:latin typeface="Arial" charset="0"/>
                <a:cs typeface="+mn-cs"/>
              </a:rPr>
              <a:t>Sources of carbohydrates:</a:t>
            </a:r>
          </a:p>
          <a:p>
            <a:pPr eaLnBrk="1" hangingPunct="1">
              <a:lnSpc>
                <a:spcPct val="90000"/>
              </a:lnSpc>
              <a:buFontTx/>
              <a:buNone/>
              <a:defRPr/>
            </a:pPr>
            <a:endParaRPr lang="en-GB" b="1" dirty="0">
              <a:latin typeface="Arial" charset="0"/>
              <a:cs typeface="+mn-cs"/>
            </a:endParaRPr>
          </a:p>
          <a:p>
            <a:pPr marL="514350" indent="-514350" eaLnBrk="1" hangingPunct="1">
              <a:lnSpc>
                <a:spcPct val="90000"/>
              </a:lnSpc>
              <a:buFont typeface="+mj-lt"/>
              <a:buAutoNum type="arabicPeriod"/>
              <a:defRPr/>
            </a:pPr>
            <a:r>
              <a:rPr lang="en-GB" b="1" dirty="0">
                <a:latin typeface="Arial" charset="0"/>
                <a:cs typeface="+mn-cs"/>
              </a:rPr>
              <a:t>Sugars</a:t>
            </a:r>
            <a:r>
              <a:rPr lang="en-GB" dirty="0">
                <a:latin typeface="Arial" charset="0"/>
                <a:cs typeface="+mn-cs"/>
              </a:rPr>
              <a:t>- fruits, honey, chocolate, soft drinks.</a:t>
            </a:r>
          </a:p>
          <a:p>
            <a:pPr marL="514350" indent="-514350" eaLnBrk="1" hangingPunct="1">
              <a:lnSpc>
                <a:spcPct val="90000"/>
              </a:lnSpc>
              <a:buFont typeface="+mj-lt"/>
              <a:buAutoNum type="arabicPeriod"/>
              <a:defRPr/>
            </a:pPr>
            <a:endParaRPr lang="en-GB" dirty="0">
              <a:latin typeface="Arial" charset="0"/>
              <a:cs typeface="+mn-cs"/>
            </a:endParaRPr>
          </a:p>
          <a:p>
            <a:pPr marL="514350" indent="-514350" eaLnBrk="1" hangingPunct="1">
              <a:lnSpc>
                <a:spcPct val="90000"/>
              </a:lnSpc>
              <a:buFont typeface="+mj-lt"/>
              <a:buAutoNum type="arabicPeriod"/>
              <a:defRPr/>
            </a:pPr>
            <a:r>
              <a:rPr lang="en-GB" b="1" dirty="0">
                <a:latin typeface="Arial" charset="0"/>
                <a:cs typeface="+mn-cs"/>
              </a:rPr>
              <a:t>Starch</a:t>
            </a:r>
            <a:r>
              <a:rPr lang="en-GB" dirty="0">
                <a:latin typeface="Arial" charset="0"/>
                <a:cs typeface="+mn-cs"/>
              </a:rPr>
              <a:t>- Bread, potatoes, rice.</a:t>
            </a:r>
          </a:p>
          <a:p>
            <a:pPr marL="514350" indent="-514350" eaLnBrk="1" hangingPunct="1">
              <a:lnSpc>
                <a:spcPct val="90000"/>
              </a:lnSpc>
              <a:buFont typeface="+mj-lt"/>
              <a:buAutoNum type="arabicPeriod"/>
              <a:defRPr/>
            </a:pPr>
            <a:endParaRPr lang="en-GB" dirty="0">
              <a:latin typeface="Arial" charset="0"/>
              <a:cs typeface="+mn-cs"/>
            </a:endParaRPr>
          </a:p>
          <a:p>
            <a:pPr marL="514350" indent="-514350" eaLnBrk="1" hangingPunct="1">
              <a:lnSpc>
                <a:spcPct val="90000"/>
              </a:lnSpc>
              <a:buFont typeface="+mj-lt"/>
              <a:buAutoNum type="arabicPeriod"/>
              <a:defRPr/>
            </a:pPr>
            <a:r>
              <a:rPr lang="en-GB" b="1" dirty="0">
                <a:latin typeface="Arial" charset="0"/>
                <a:cs typeface="+mn-cs"/>
              </a:rPr>
              <a:t>Fibre</a:t>
            </a:r>
            <a:r>
              <a:rPr lang="en-GB" dirty="0">
                <a:latin typeface="Arial" charset="0"/>
                <a:cs typeface="+mn-cs"/>
              </a:rPr>
              <a:t> – cereals, brown bread, vegetables.</a:t>
            </a:r>
            <a:endParaRPr lang="en-US" dirty="0">
              <a:latin typeface="Arial" charset="0"/>
              <a:cs typeface="+mn-cs"/>
            </a:endParaRPr>
          </a:p>
        </p:txBody>
      </p:sp>
      <p:sp>
        <p:nvSpPr>
          <p:cNvPr id="2" name="Slide Number Placeholder 1"/>
          <p:cNvSpPr>
            <a:spLocks noGrp="1"/>
          </p:cNvSpPr>
          <p:nvPr>
            <p:ph type="sldNum" sz="quarter" idx="12"/>
          </p:nvPr>
        </p:nvSpPr>
        <p:spPr/>
        <p:txBody>
          <a:bodyPr/>
          <a:lstStyle/>
          <a:p>
            <a:fld id="{5648A848-0D65-8248-A87E-0A79E96572C9}" type="slidenum">
              <a:rPr lang="en-US" smtClean="0"/>
              <a:t>23</a:t>
            </a:fld>
            <a:endParaRPr lang="en-US"/>
          </a:p>
        </p:txBody>
      </p:sp>
    </p:spTree>
    <p:extLst>
      <p:ext uri="{BB962C8B-B14F-4D97-AF65-F5344CB8AC3E}">
        <p14:creationId xmlns:p14="http://schemas.microsoft.com/office/powerpoint/2010/main" val="2644783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reamstime_29907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751263"/>
            <a:ext cx="1957388"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3"/>
          <p:cNvSpPr txBox="1">
            <a:spLocks noChangeArrowheads="1"/>
          </p:cNvSpPr>
          <p:nvPr/>
        </p:nvSpPr>
        <p:spPr bwMode="auto">
          <a:xfrm>
            <a:off x="539750" y="1731963"/>
            <a:ext cx="684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IE" sz="2000" i="1">
              <a:latin typeface="Dax" charset="0"/>
            </a:endParaRPr>
          </a:p>
        </p:txBody>
      </p:sp>
      <p:sp>
        <p:nvSpPr>
          <p:cNvPr id="5124" name="Text Box 4"/>
          <p:cNvSpPr txBox="1">
            <a:spLocks noChangeArrowheads="1"/>
          </p:cNvSpPr>
          <p:nvPr/>
        </p:nvSpPr>
        <p:spPr bwMode="auto">
          <a:xfrm>
            <a:off x="3219450" y="2800350"/>
            <a:ext cx="2719388" cy="6032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3100"/>
              <a:t>carbohydrates</a:t>
            </a:r>
            <a:endParaRPr lang="en-US" sz="3100"/>
          </a:p>
        </p:txBody>
      </p:sp>
      <p:sp>
        <p:nvSpPr>
          <p:cNvPr id="5125" name="Text Box 5"/>
          <p:cNvSpPr txBox="1">
            <a:spLocks noChangeArrowheads="1"/>
          </p:cNvSpPr>
          <p:nvPr/>
        </p:nvSpPr>
        <p:spPr bwMode="auto">
          <a:xfrm>
            <a:off x="954088"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sugar</a:t>
            </a:r>
          </a:p>
        </p:txBody>
      </p:sp>
      <p:sp>
        <p:nvSpPr>
          <p:cNvPr id="5126" name="Text Box 6"/>
          <p:cNvSpPr txBox="1">
            <a:spLocks noChangeArrowheads="1"/>
          </p:cNvSpPr>
          <p:nvPr/>
        </p:nvSpPr>
        <p:spPr bwMode="auto">
          <a:xfrm>
            <a:off x="6303963"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fibre</a:t>
            </a:r>
          </a:p>
        </p:txBody>
      </p:sp>
      <p:sp>
        <p:nvSpPr>
          <p:cNvPr id="49158" name="Text Box 7"/>
          <p:cNvSpPr txBox="1">
            <a:spLocks noChangeArrowheads="1"/>
          </p:cNvSpPr>
          <p:nvPr/>
        </p:nvSpPr>
        <p:spPr bwMode="auto">
          <a:xfrm>
            <a:off x="500063" y="928688"/>
            <a:ext cx="7689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2800" b="1"/>
              <a:t>The Function of Carbohydrates is:</a:t>
            </a:r>
          </a:p>
        </p:txBody>
      </p:sp>
      <p:sp>
        <p:nvSpPr>
          <p:cNvPr id="5128" name="Text Box 8"/>
          <p:cNvSpPr txBox="1">
            <a:spLocks noChangeArrowheads="1"/>
          </p:cNvSpPr>
          <p:nvPr/>
        </p:nvSpPr>
        <p:spPr bwMode="auto">
          <a:xfrm>
            <a:off x="3636963"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starch</a:t>
            </a:r>
          </a:p>
        </p:txBody>
      </p:sp>
      <p:pic>
        <p:nvPicPr>
          <p:cNvPr id="5129" name="Picture 9" descr="iStock_000002791697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088" y="3751263"/>
            <a:ext cx="2024062"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descr="dreamstime_44062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3751263"/>
            <a:ext cx="189547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Line 14"/>
          <p:cNvSpPr>
            <a:spLocks noChangeShapeType="1"/>
          </p:cNvSpPr>
          <p:nvPr/>
        </p:nvSpPr>
        <p:spPr bwMode="auto">
          <a:xfrm flipH="1">
            <a:off x="1981200" y="3048000"/>
            <a:ext cx="121920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3" name="Line 15"/>
          <p:cNvSpPr>
            <a:spLocks noChangeShapeType="1"/>
          </p:cNvSpPr>
          <p:nvPr/>
        </p:nvSpPr>
        <p:spPr bwMode="auto">
          <a:xfrm>
            <a:off x="5943600" y="3048000"/>
            <a:ext cx="137160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4" name="Line 16"/>
          <p:cNvSpPr>
            <a:spLocks noChangeShapeType="1"/>
          </p:cNvSpPr>
          <p:nvPr/>
        </p:nvSpPr>
        <p:spPr bwMode="auto">
          <a:xfrm flipH="1">
            <a:off x="4572000" y="3429000"/>
            <a:ext cx="0" cy="381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5648A848-0D65-8248-A87E-0A79E96572C9}" type="slidenum">
              <a:rPr lang="en-US" smtClean="0"/>
              <a:t>24</a:t>
            </a:fld>
            <a:endParaRPr lang="en-US"/>
          </a:p>
        </p:txBody>
      </p:sp>
    </p:spTree>
    <p:extLst>
      <p:ext uri="{BB962C8B-B14F-4D97-AF65-F5344CB8AC3E}">
        <p14:creationId xmlns:p14="http://schemas.microsoft.com/office/powerpoint/2010/main" val="2514904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125">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1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1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autoUpdateAnimBg="0"/>
      <p:bldP spid="5125" grpId="0" build="p" autoUpdateAnimBg="0"/>
      <p:bldP spid="5126" grpId="0" build="p" autoUpdateAnimBg="0"/>
      <p:bldP spid="51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651250" y="4699000"/>
            <a:ext cx="1920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a:t>For</a:t>
            </a:r>
            <a:br>
              <a:rPr lang="en-GB"/>
            </a:br>
            <a:r>
              <a:rPr lang="en-GB"/>
              <a:t>energy</a:t>
            </a:r>
          </a:p>
        </p:txBody>
      </p:sp>
      <p:sp>
        <p:nvSpPr>
          <p:cNvPr id="6147" name="Text Box 3"/>
          <p:cNvSpPr txBox="1">
            <a:spLocks noChangeArrowheads="1"/>
          </p:cNvSpPr>
          <p:nvPr/>
        </p:nvSpPr>
        <p:spPr bwMode="auto">
          <a:xfrm>
            <a:off x="936625" y="4699000"/>
            <a:ext cx="1920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a:t>For</a:t>
            </a:r>
            <a:br>
              <a:rPr lang="en-GB"/>
            </a:br>
            <a:r>
              <a:rPr lang="en-GB"/>
              <a:t>energy</a:t>
            </a:r>
          </a:p>
        </p:txBody>
      </p:sp>
      <p:sp>
        <p:nvSpPr>
          <p:cNvPr id="6148" name="Text Box 4"/>
          <p:cNvSpPr txBox="1">
            <a:spLocks noChangeArrowheads="1"/>
          </p:cNvSpPr>
          <p:nvPr/>
        </p:nvSpPr>
        <p:spPr bwMode="auto">
          <a:xfrm>
            <a:off x="6286500" y="4699000"/>
            <a:ext cx="1920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a:t>Prevents</a:t>
            </a:r>
            <a:br>
              <a:rPr lang="en-GB"/>
            </a:br>
            <a:r>
              <a:rPr lang="en-GB"/>
              <a:t>constipation</a:t>
            </a:r>
          </a:p>
        </p:txBody>
      </p:sp>
      <p:sp>
        <p:nvSpPr>
          <p:cNvPr id="50180" name="Text Box 5"/>
          <p:cNvSpPr txBox="1">
            <a:spLocks noChangeArrowheads="1"/>
          </p:cNvSpPr>
          <p:nvPr/>
        </p:nvSpPr>
        <p:spPr bwMode="auto">
          <a:xfrm>
            <a:off x="3219450" y="2800350"/>
            <a:ext cx="2719388" cy="6032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3100"/>
              <a:t>carbohydrates</a:t>
            </a:r>
            <a:endParaRPr lang="en-US" sz="3100"/>
          </a:p>
        </p:txBody>
      </p:sp>
      <p:sp>
        <p:nvSpPr>
          <p:cNvPr id="50181" name="Text Box 6"/>
          <p:cNvSpPr txBox="1">
            <a:spLocks noChangeArrowheads="1"/>
          </p:cNvSpPr>
          <p:nvPr/>
        </p:nvSpPr>
        <p:spPr bwMode="auto">
          <a:xfrm>
            <a:off x="954088"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sugar</a:t>
            </a:r>
          </a:p>
        </p:txBody>
      </p:sp>
      <p:sp>
        <p:nvSpPr>
          <p:cNvPr id="50182" name="Text Box 7"/>
          <p:cNvSpPr txBox="1">
            <a:spLocks noChangeArrowheads="1"/>
          </p:cNvSpPr>
          <p:nvPr/>
        </p:nvSpPr>
        <p:spPr bwMode="auto">
          <a:xfrm>
            <a:off x="3636963"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starch</a:t>
            </a:r>
          </a:p>
        </p:txBody>
      </p:sp>
      <p:sp>
        <p:nvSpPr>
          <p:cNvPr id="50183" name="Text Box 8"/>
          <p:cNvSpPr txBox="1">
            <a:spLocks noChangeArrowheads="1"/>
          </p:cNvSpPr>
          <p:nvPr/>
        </p:nvSpPr>
        <p:spPr bwMode="auto">
          <a:xfrm>
            <a:off x="6303963"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fibre</a:t>
            </a:r>
          </a:p>
        </p:txBody>
      </p:sp>
      <p:pic>
        <p:nvPicPr>
          <p:cNvPr id="6154" name="Picture 10" descr="dreamstime_29907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751263"/>
            <a:ext cx="1957388"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iStock_000002791697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088" y="3751263"/>
            <a:ext cx="2024062"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2" descr="dreamstime_44062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3751263"/>
            <a:ext cx="189547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7" name="Line 17"/>
          <p:cNvSpPr>
            <a:spLocks noChangeShapeType="1"/>
          </p:cNvSpPr>
          <p:nvPr/>
        </p:nvSpPr>
        <p:spPr bwMode="auto">
          <a:xfrm flipH="1">
            <a:off x="1981200" y="3048000"/>
            <a:ext cx="121920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8" name="Line 18"/>
          <p:cNvSpPr>
            <a:spLocks noChangeShapeType="1"/>
          </p:cNvSpPr>
          <p:nvPr/>
        </p:nvSpPr>
        <p:spPr bwMode="auto">
          <a:xfrm>
            <a:off x="5943600" y="3048000"/>
            <a:ext cx="137160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9" name="Line 19"/>
          <p:cNvSpPr>
            <a:spLocks noChangeShapeType="1"/>
          </p:cNvSpPr>
          <p:nvPr/>
        </p:nvSpPr>
        <p:spPr bwMode="auto">
          <a:xfrm flipH="1">
            <a:off x="4572000" y="3429000"/>
            <a:ext cx="0" cy="381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0" name="Text Box 7"/>
          <p:cNvSpPr txBox="1">
            <a:spLocks noChangeArrowheads="1"/>
          </p:cNvSpPr>
          <p:nvPr/>
        </p:nvSpPr>
        <p:spPr bwMode="auto">
          <a:xfrm>
            <a:off x="500063" y="928688"/>
            <a:ext cx="7689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2800" b="1"/>
              <a:t>The Function of Carbohydrates is:</a:t>
            </a:r>
          </a:p>
        </p:txBody>
      </p:sp>
      <p:sp>
        <p:nvSpPr>
          <p:cNvPr id="2" name="Slide Number Placeholder 1"/>
          <p:cNvSpPr>
            <a:spLocks noGrp="1"/>
          </p:cNvSpPr>
          <p:nvPr>
            <p:ph type="sldNum" sz="quarter" idx="12"/>
          </p:nvPr>
        </p:nvSpPr>
        <p:spPr/>
        <p:txBody>
          <a:bodyPr/>
          <a:lstStyle/>
          <a:p>
            <a:fld id="{5648A848-0D65-8248-A87E-0A79E96572C9}" type="slidenum">
              <a:rPr lang="en-US" smtClean="0"/>
              <a:t>25</a:t>
            </a:fld>
            <a:endParaRPr lang="en-US"/>
          </a:p>
        </p:txBody>
      </p:sp>
    </p:spTree>
    <p:extLst>
      <p:ext uri="{BB962C8B-B14F-4D97-AF65-F5344CB8AC3E}">
        <p14:creationId xmlns:p14="http://schemas.microsoft.com/office/powerpoint/2010/main" val="3337239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615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615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615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p:bldP spid="61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eaLnBrk="1" hangingPunct="1"/>
            <a:r>
              <a:rPr lang="en-GB" sz="6600">
                <a:solidFill>
                  <a:srgbClr val="CC0066"/>
                </a:solidFill>
                <a:latin typeface="Arial" charset="0"/>
              </a:rPr>
              <a:t>Carbohydrates</a:t>
            </a:r>
            <a:endParaRPr lang="en-US" sz="6600">
              <a:solidFill>
                <a:srgbClr val="CC0066"/>
              </a:solidFill>
              <a:latin typeface="Arial" charset="0"/>
            </a:endParaRPr>
          </a:p>
        </p:txBody>
      </p:sp>
      <p:sp>
        <p:nvSpPr>
          <p:cNvPr id="51202" name="Rectangle 3"/>
          <p:cNvSpPr>
            <a:spLocks noGrp="1" noChangeArrowheads="1"/>
          </p:cNvSpPr>
          <p:nvPr>
            <p:ph type="body" idx="1"/>
          </p:nvPr>
        </p:nvSpPr>
        <p:spPr>
          <a:xfrm>
            <a:off x="457200" y="1600200"/>
            <a:ext cx="4619625" cy="4525963"/>
          </a:xfrm>
        </p:spPr>
        <p:txBody>
          <a:bodyPr/>
          <a:lstStyle/>
          <a:p>
            <a:pPr marL="609600" indent="-609600" eaLnBrk="1" hangingPunct="1">
              <a:buFontTx/>
              <a:buNone/>
            </a:pPr>
            <a:r>
              <a:rPr lang="en-GB" b="1">
                <a:latin typeface="Arial" charset="0"/>
              </a:rPr>
              <a:t>Metabolic Function: </a:t>
            </a:r>
          </a:p>
          <a:p>
            <a:pPr marL="609600" indent="-609600" eaLnBrk="1" hangingPunct="1">
              <a:buFontTx/>
              <a:buAutoNum type="arabicPeriod"/>
            </a:pPr>
            <a:r>
              <a:rPr lang="en-GB">
                <a:latin typeface="Arial" charset="0"/>
              </a:rPr>
              <a:t>Glucose gives energy in respiration.</a:t>
            </a:r>
          </a:p>
          <a:p>
            <a:pPr marL="609600" indent="-609600" eaLnBrk="1" hangingPunct="1">
              <a:buFontTx/>
              <a:buAutoNum type="arabicPeriod"/>
            </a:pPr>
            <a:endParaRPr lang="en-GB">
              <a:latin typeface="Arial" charset="0"/>
            </a:endParaRPr>
          </a:p>
          <a:p>
            <a:pPr marL="609600" indent="-609600" eaLnBrk="1" hangingPunct="1">
              <a:buFontTx/>
              <a:buAutoNum type="arabicPeriod"/>
            </a:pPr>
            <a:r>
              <a:rPr lang="en-GB">
                <a:latin typeface="Arial" charset="0"/>
              </a:rPr>
              <a:t>For each gram of carbohydrate eaten there is a release of 17kJ of energy.</a:t>
            </a:r>
          </a:p>
          <a:p>
            <a:pPr marL="609600" indent="-609600" eaLnBrk="1" hangingPunct="1">
              <a:buFontTx/>
              <a:buNone/>
            </a:pPr>
            <a:endParaRPr lang="en-US">
              <a:latin typeface="Arial" charset="0"/>
            </a:endParaRPr>
          </a:p>
        </p:txBody>
      </p:sp>
      <p:pic>
        <p:nvPicPr>
          <p:cNvPr id="51203" name="Picture 5" descr="High%20Gly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2276475"/>
            <a:ext cx="2652713"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648A848-0D65-8248-A87E-0A79E96572C9}" type="slidenum">
              <a:rPr lang="en-US" smtClean="0"/>
              <a:t>26</a:t>
            </a:fld>
            <a:endParaRPr lang="en-US"/>
          </a:p>
        </p:txBody>
      </p:sp>
    </p:spTree>
    <p:extLst>
      <p:ext uri="{BB962C8B-B14F-4D97-AF65-F5344CB8AC3E}">
        <p14:creationId xmlns:p14="http://schemas.microsoft.com/office/powerpoint/2010/main" val="140097324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GB" sz="6000" b="1">
                <a:solidFill>
                  <a:srgbClr val="CC0066"/>
                </a:solidFill>
                <a:latin typeface="Arial" charset="0"/>
              </a:rPr>
              <a:t>2.  Fat</a:t>
            </a:r>
            <a:endParaRPr lang="en-US" sz="6000" b="1">
              <a:solidFill>
                <a:srgbClr val="CC0066"/>
              </a:solidFill>
              <a:latin typeface="Arial" charset="0"/>
            </a:endParaRPr>
          </a:p>
        </p:txBody>
      </p:sp>
      <p:sp>
        <p:nvSpPr>
          <p:cNvPr id="12291" name="Rectangle 3"/>
          <p:cNvSpPr>
            <a:spLocks noGrp="1" noChangeArrowheads="1"/>
          </p:cNvSpPr>
          <p:nvPr>
            <p:ph type="body" idx="1"/>
          </p:nvPr>
        </p:nvSpPr>
        <p:spPr/>
        <p:txBody>
          <a:bodyPr/>
          <a:lstStyle/>
          <a:p>
            <a:pPr marL="609600" indent="-609600" eaLnBrk="1" hangingPunct="1">
              <a:buFontTx/>
              <a:buNone/>
            </a:pPr>
            <a:r>
              <a:rPr lang="en-GB" b="1">
                <a:latin typeface="Arial" charset="0"/>
              </a:rPr>
              <a:t>Sources of fat:</a:t>
            </a:r>
          </a:p>
          <a:p>
            <a:pPr marL="609600" indent="-609600" eaLnBrk="1" hangingPunct="1">
              <a:buFontTx/>
              <a:buAutoNum type="arabicPeriod"/>
            </a:pPr>
            <a:r>
              <a:rPr lang="en-GB">
                <a:latin typeface="Arial" charset="0"/>
              </a:rPr>
              <a:t>Butter </a:t>
            </a:r>
          </a:p>
          <a:p>
            <a:pPr marL="609600" indent="-609600" eaLnBrk="1" hangingPunct="1">
              <a:buFontTx/>
              <a:buAutoNum type="arabicPeriod"/>
            </a:pPr>
            <a:r>
              <a:rPr lang="en-GB">
                <a:latin typeface="Arial" charset="0"/>
              </a:rPr>
              <a:t>Cream</a:t>
            </a:r>
          </a:p>
          <a:p>
            <a:pPr marL="609600" indent="-609600" eaLnBrk="1" hangingPunct="1">
              <a:buFontTx/>
              <a:buAutoNum type="arabicPeriod"/>
            </a:pPr>
            <a:r>
              <a:rPr lang="en-GB">
                <a:latin typeface="Arial" charset="0"/>
              </a:rPr>
              <a:t>Milk</a:t>
            </a:r>
          </a:p>
          <a:p>
            <a:pPr marL="609600" indent="-609600" eaLnBrk="1" hangingPunct="1">
              <a:buFontTx/>
              <a:buAutoNum type="arabicPeriod"/>
            </a:pPr>
            <a:r>
              <a:rPr lang="en-GB">
                <a:latin typeface="Arial" charset="0"/>
              </a:rPr>
              <a:t>Oils</a:t>
            </a:r>
          </a:p>
          <a:p>
            <a:pPr marL="609600" indent="-609600" eaLnBrk="1" hangingPunct="1">
              <a:buFontTx/>
              <a:buAutoNum type="arabicPeriod"/>
            </a:pPr>
            <a:r>
              <a:rPr lang="en-GB">
                <a:latin typeface="Arial" charset="0"/>
              </a:rPr>
              <a:t>Margarine</a:t>
            </a:r>
          </a:p>
          <a:p>
            <a:pPr marL="609600" indent="-609600" eaLnBrk="1" hangingPunct="1">
              <a:buFontTx/>
              <a:buAutoNum type="arabicPeriod"/>
            </a:pPr>
            <a:r>
              <a:rPr lang="en-GB">
                <a:latin typeface="Arial" charset="0"/>
              </a:rPr>
              <a:t>Fried foods.</a:t>
            </a:r>
            <a:endParaRPr lang="en-US">
              <a:latin typeface="Arial" charset="0"/>
            </a:endParaRPr>
          </a:p>
        </p:txBody>
      </p:sp>
      <p:pic>
        <p:nvPicPr>
          <p:cNvPr id="12293" name="Picture 5" descr="f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2276475"/>
            <a:ext cx="3960812"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648A848-0D65-8248-A87E-0A79E96572C9}" type="slidenum">
              <a:rPr lang="en-US" smtClean="0"/>
              <a:t>27</a:t>
            </a:fld>
            <a:endParaRPr lang="en-US"/>
          </a:p>
        </p:txBody>
      </p:sp>
    </p:spTree>
    <p:extLst>
      <p:ext uri="{BB962C8B-B14F-4D97-AF65-F5344CB8AC3E}">
        <p14:creationId xmlns:p14="http://schemas.microsoft.com/office/powerpoint/2010/main" val="2435106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181475" y="2836863"/>
            <a:ext cx="795338" cy="557212"/>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800"/>
              <a:t>fats</a:t>
            </a:r>
            <a:endParaRPr lang="en-US" sz="2800"/>
          </a:p>
        </p:txBody>
      </p:sp>
      <p:sp>
        <p:nvSpPr>
          <p:cNvPr id="53250" name="Text Box 3"/>
          <p:cNvSpPr txBox="1">
            <a:spLocks noChangeArrowheads="1"/>
          </p:cNvSpPr>
          <p:nvPr/>
        </p:nvSpPr>
        <p:spPr bwMode="auto">
          <a:xfrm>
            <a:off x="539750" y="1731963"/>
            <a:ext cx="7689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2800" b="1"/>
              <a:t>The Function of Fats is:</a:t>
            </a:r>
          </a:p>
        </p:txBody>
      </p:sp>
      <p:pic>
        <p:nvPicPr>
          <p:cNvPr id="7172" name="Picture 4" descr="iStock_000004061264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488" y="3756025"/>
            <a:ext cx="340201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dreamstime_34572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3756025"/>
            <a:ext cx="3614737"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Line 6"/>
          <p:cNvSpPr>
            <a:spLocks noChangeShapeType="1"/>
          </p:cNvSpPr>
          <p:nvPr/>
        </p:nvSpPr>
        <p:spPr bwMode="auto">
          <a:xfrm>
            <a:off x="4572000" y="3429000"/>
            <a:ext cx="0" cy="3048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5648A848-0D65-8248-A87E-0A79E96572C9}" type="slidenum">
              <a:rPr lang="en-US" smtClean="0"/>
              <a:t>28</a:t>
            </a:fld>
            <a:endParaRPr lang="en-US"/>
          </a:p>
        </p:txBody>
      </p:sp>
    </p:spTree>
    <p:extLst>
      <p:ext uri="{BB962C8B-B14F-4D97-AF65-F5344CB8AC3E}">
        <p14:creationId xmlns:p14="http://schemas.microsoft.com/office/powerpoint/2010/main" val="74908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717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622675" y="4013200"/>
            <a:ext cx="21685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For</a:t>
            </a:r>
            <a:br>
              <a:rPr lang="en-GB" sz="2800"/>
            </a:br>
            <a:r>
              <a:rPr lang="en-GB" sz="2800"/>
              <a:t>energy and insulation</a:t>
            </a:r>
          </a:p>
        </p:txBody>
      </p:sp>
      <p:sp>
        <p:nvSpPr>
          <p:cNvPr id="54274" name="Text Box 3"/>
          <p:cNvSpPr txBox="1">
            <a:spLocks noChangeArrowheads="1"/>
          </p:cNvSpPr>
          <p:nvPr/>
        </p:nvSpPr>
        <p:spPr bwMode="auto">
          <a:xfrm>
            <a:off x="4181475" y="2836863"/>
            <a:ext cx="795338" cy="557212"/>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800"/>
              <a:t>fats</a:t>
            </a:r>
            <a:endParaRPr lang="en-US" sz="2800"/>
          </a:p>
        </p:txBody>
      </p:sp>
      <p:pic>
        <p:nvPicPr>
          <p:cNvPr id="8197" name="Picture 5" descr="iStock_000004061264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488" y="3756025"/>
            <a:ext cx="340201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dreamstime_34572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3756025"/>
            <a:ext cx="3614737"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Line 7"/>
          <p:cNvSpPr>
            <a:spLocks noChangeShapeType="1"/>
          </p:cNvSpPr>
          <p:nvPr/>
        </p:nvSpPr>
        <p:spPr bwMode="auto">
          <a:xfrm>
            <a:off x="4572000" y="3429000"/>
            <a:ext cx="0" cy="30480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8" name="Text Box 3"/>
          <p:cNvSpPr txBox="1">
            <a:spLocks noChangeArrowheads="1"/>
          </p:cNvSpPr>
          <p:nvPr/>
        </p:nvSpPr>
        <p:spPr bwMode="auto">
          <a:xfrm>
            <a:off x="539750" y="1731963"/>
            <a:ext cx="7689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2800" b="1"/>
              <a:t>The Function of Fats is:</a:t>
            </a:r>
          </a:p>
        </p:txBody>
      </p:sp>
      <p:sp>
        <p:nvSpPr>
          <p:cNvPr id="2" name="Slide Number Placeholder 1"/>
          <p:cNvSpPr>
            <a:spLocks noGrp="1"/>
          </p:cNvSpPr>
          <p:nvPr>
            <p:ph type="sldNum" sz="quarter" idx="12"/>
          </p:nvPr>
        </p:nvSpPr>
        <p:spPr/>
        <p:txBody>
          <a:bodyPr/>
          <a:lstStyle/>
          <a:p>
            <a:fld id="{5648A848-0D65-8248-A87E-0A79E96572C9}" type="slidenum">
              <a:rPr lang="en-US" smtClean="0"/>
              <a:t>29</a:t>
            </a:fld>
            <a:endParaRPr lang="en-US"/>
          </a:p>
        </p:txBody>
      </p:sp>
    </p:spTree>
    <p:extLst>
      <p:ext uri="{BB962C8B-B14F-4D97-AF65-F5344CB8AC3E}">
        <p14:creationId xmlns:p14="http://schemas.microsoft.com/office/powerpoint/2010/main" val="1046242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819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198"/>
                                        </p:tgtEl>
                                        <p:attrNameLst>
                                          <p:attrName>style.visibility</p:attrName>
                                        </p:attrNameLst>
                                      </p:cBhvr>
                                      <p:to>
                                        <p:strVal val="hidden"/>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04800" y="264832"/>
            <a:ext cx="8382000" cy="8783176"/>
          </a:xfrm>
          <a:prstGeom prst="rect">
            <a:avLst/>
          </a:prstGeom>
        </p:spPr>
        <p:txBody>
          <a:bodyPr wrap="square" numCol="3">
            <a:spAutoFit/>
          </a:bodyPr>
          <a:lstStyle/>
          <a:p>
            <a:pPr>
              <a:lnSpc>
                <a:spcPct val="150000"/>
              </a:lnSpc>
            </a:pPr>
            <a:r>
              <a:rPr lang="en-IE" sz="2700" dirty="0">
                <a:solidFill>
                  <a:srgbClr val="000000"/>
                </a:solidFill>
              </a:rPr>
              <a:t>artificially</a:t>
            </a:r>
          </a:p>
          <a:p>
            <a:pPr>
              <a:lnSpc>
                <a:spcPct val="150000"/>
              </a:lnSpc>
            </a:pPr>
            <a:r>
              <a:rPr lang="en-IE" sz="2700" dirty="0">
                <a:solidFill>
                  <a:srgbClr val="000000"/>
                </a:solidFill>
              </a:rPr>
              <a:t>balanced</a:t>
            </a:r>
          </a:p>
          <a:p>
            <a:pPr>
              <a:lnSpc>
                <a:spcPct val="150000"/>
              </a:lnSpc>
            </a:pPr>
            <a:r>
              <a:rPr lang="en-IE" sz="2700" dirty="0">
                <a:solidFill>
                  <a:srgbClr val="000000"/>
                </a:solidFill>
              </a:rPr>
              <a:t>calories</a:t>
            </a:r>
          </a:p>
          <a:p>
            <a:pPr>
              <a:lnSpc>
                <a:spcPct val="150000"/>
              </a:lnSpc>
            </a:pPr>
            <a:r>
              <a:rPr lang="en-IE" sz="2700" dirty="0">
                <a:solidFill>
                  <a:srgbClr val="000000"/>
                </a:solidFill>
              </a:rPr>
              <a:t>carbohydrates</a:t>
            </a:r>
          </a:p>
          <a:p>
            <a:pPr>
              <a:lnSpc>
                <a:spcPct val="150000"/>
              </a:lnSpc>
            </a:pPr>
            <a:r>
              <a:rPr lang="en-IE" sz="2700" dirty="0">
                <a:solidFill>
                  <a:srgbClr val="000000"/>
                </a:solidFill>
              </a:rPr>
              <a:t>cholesterol</a:t>
            </a:r>
          </a:p>
          <a:p>
            <a:pPr>
              <a:lnSpc>
                <a:spcPct val="150000"/>
              </a:lnSpc>
            </a:pPr>
            <a:r>
              <a:rPr lang="en-IE" sz="2700" dirty="0">
                <a:solidFill>
                  <a:srgbClr val="000000"/>
                </a:solidFill>
              </a:rPr>
              <a:t>converted</a:t>
            </a:r>
          </a:p>
          <a:p>
            <a:pPr>
              <a:lnSpc>
                <a:spcPct val="150000"/>
              </a:lnSpc>
            </a:pPr>
            <a:r>
              <a:rPr lang="en-IE" sz="2700" dirty="0">
                <a:solidFill>
                  <a:srgbClr val="000000"/>
                </a:solidFill>
              </a:rPr>
              <a:t>diet</a:t>
            </a:r>
          </a:p>
          <a:p>
            <a:pPr>
              <a:lnSpc>
                <a:spcPct val="150000"/>
              </a:lnSpc>
            </a:pPr>
            <a:r>
              <a:rPr lang="en-IE" sz="2700" dirty="0" smtClean="0">
                <a:solidFill>
                  <a:srgbClr val="000000"/>
                </a:solidFill>
              </a:rPr>
              <a:t>Digestion</a:t>
            </a:r>
            <a:endParaRPr lang="en-IE" sz="2700" dirty="0">
              <a:solidFill>
                <a:srgbClr val="000000"/>
              </a:solidFill>
            </a:endParaRPr>
          </a:p>
          <a:p>
            <a:pPr>
              <a:lnSpc>
                <a:spcPct val="150000"/>
              </a:lnSpc>
            </a:pPr>
            <a:r>
              <a:rPr lang="en-IE" sz="2700" dirty="0">
                <a:solidFill>
                  <a:srgbClr val="000000"/>
                </a:solidFill>
              </a:rPr>
              <a:t>environmental</a:t>
            </a:r>
          </a:p>
          <a:p>
            <a:pPr>
              <a:lnSpc>
                <a:spcPct val="150000"/>
              </a:lnSpc>
            </a:pPr>
            <a:r>
              <a:rPr lang="en-IE" sz="2700" dirty="0">
                <a:solidFill>
                  <a:srgbClr val="000000"/>
                </a:solidFill>
              </a:rPr>
              <a:t>fats</a:t>
            </a:r>
          </a:p>
          <a:p>
            <a:pPr>
              <a:lnSpc>
                <a:spcPct val="150000"/>
              </a:lnSpc>
            </a:pPr>
            <a:r>
              <a:rPr lang="en-IE" sz="2700" dirty="0">
                <a:solidFill>
                  <a:srgbClr val="000000"/>
                </a:solidFill>
              </a:rPr>
              <a:t>healthy</a:t>
            </a:r>
          </a:p>
          <a:p>
            <a:pPr>
              <a:lnSpc>
                <a:spcPct val="150000"/>
              </a:lnSpc>
            </a:pPr>
            <a:r>
              <a:rPr lang="en-IE" sz="2700" dirty="0">
                <a:solidFill>
                  <a:srgbClr val="000000"/>
                </a:solidFill>
              </a:rPr>
              <a:t>inherit</a:t>
            </a:r>
          </a:p>
          <a:p>
            <a:pPr>
              <a:lnSpc>
                <a:spcPct val="150000"/>
              </a:lnSpc>
            </a:pPr>
            <a:r>
              <a:rPr lang="en-IE" sz="2700" dirty="0">
                <a:solidFill>
                  <a:srgbClr val="000000"/>
                </a:solidFill>
              </a:rPr>
              <a:t>joules</a:t>
            </a:r>
          </a:p>
          <a:p>
            <a:pPr>
              <a:lnSpc>
                <a:spcPct val="150000"/>
              </a:lnSpc>
            </a:pPr>
            <a:r>
              <a:rPr lang="en-IE" sz="2700" dirty="0">
                <a:solidFill>
                  <a:srgbClr val="000000"/>
                </a:solidFill>
              </a:rPr>
              <a:t>lifestyle</a:t>
            </a:r>
          </a:p>
          <a:p>
            <a:pPr>
              <a:lnSpc>
                <a:spcPct val="150000"/>
              </a:lnSpc>
            </a:pPr>
            <a:r>
              <a:rPr lang="en-IE" sz="2700" dirty="0">
                <a:solidFill>
                  <a:srgbClr val="000000"/>
                </a:solidFill>
              </a:rPr>
              <a:t>micro-organisms</a:t>
            </a:r>
          </a:p>
          <a:p>
            <a:pPr>
              <a:lnSpc>
                <a:spcPct val="150000"/>
              </a:lnSpc>
            </a:pPr>
            <a:r>
              <a:rPr lang="en-IE" sz="2700" dirty="0" smtClean="0">
                <a:solidFill>
                  <a:srgbClr val="000000"/>
                </a:solidFill>
              </a:rPr>
              <a:t>Minerals</a:t>
            </a:r>
            <a:endParaRPr lang="en-IE" sz="2700" dirty="0">
              <a:solidFill>
                <a:srgbClr val="000000"/>
              </a:solidFill>
            </a:endParaRPr>
          </a:p>
          <a:p>
            <a:pPr>
              <a:lnSpc>
                <a:spcPct val="150000"/>
              </a:lnSpc>
            </a:pPr>
            <a:r>
              <a:rPr lang="en-IE" sz="2700" dirty="0">
                <a:solidFill>
                  <a:srgbClr val="000000"/>
                </a:solidFill>
              </a:rPr>
              <a:t>natural</a:t>
            </a:r>
          </a:p>
          <a:p>
            <a:pPr>
              <a:lnSpc>
                <a:spcPct val="150000"/>
              </a:lnSpc>
            </a:pPr>
            <a:r>
              <a:rPr lang="en-IE" sz="2700" dirty="0">
                <a:solidFill>
                  <a:srgbClr val="000000"/>
                </a:solidFill>
              </a:rPr>
              <a:t>nutrients</a:t>
            </a:r>
          </a:p>
          <a:p>
            <a:pPr>
              <a:lnSpc>
                <a:spcPct val="150000"/>
              </a:lnSpc>
            </a:pPr>
            <a:r>
              <a:rPr lang="en-IE" sz="2700" dirty="0">
                <a:solidFill>
                  <a:srgbClr val="000000"/>
                </a:solidFill>
              </a:rPr>
              <a:t>nutrition</a:t>
            </a:r>
          </a:p>
          <a:p>
            <a:pPr>
              <a:lnSpc>
                <a:spcPct val="150000"/>
              </a:lnSpc>
            </a:pPr>
            <a:r>
              <a:rPr lang="en-IE" sz="2700" dirty="0">
                <a:solidFill>
                  <a:srgbClr val="000000"/>
                </a:solidFill>
              </a:rPr>
              <a:t>obesity</a:t>
            </a:r>
          </a:p>
          <a:p>
            <a:pPr>
              <a:lnSpc>
                <a:spcPct val="150000"/>
              </a:lnSpc>
            </a:pPr>
            <a:r>
              <a:rPr lang="en-IE" sz="2700" dirty="0">
                <a:solidFill>
                  <a:srgbClr val="000000"/>
                </a:solidFill>
              </a:rPr>
              <a:t>preservatives</a:t>
            </a:r>
          </a:p>
          <a:p>
            <a:pPr>
              <a:lnSpc>
                <a:spcPct val="150000"/>
              </a:lnSpc>
            </a:pPr>
            <a:r>
              <a:rPr lang="en-IE" sz="2700" dirty="0">
                <a:solidFill>
                  <a:srgbClr val="000000"/>
                </a:solidFill>
              </a:rPr>
              <a:t>proteins</a:t>
            </a:r>
          </a:p>
          <a:p>
            <a:pPr>
              <a:lnSpc>
                <a:spcPct val="150000"/>
              </a:lnSpc>
            </a:pPr>
            <a:r>
              <a:rPr lang="en-IE" sz="2700" dirty="0">
                <a:solidFill>
                  <a:srgbClr val="000000"/>
                </a:solidFill>
              </a:rPr>
              <a:t>respiration</a:t>
            </a:r>
          </a:p>
          <a:p>
            <a:pPr>
              <a:lnSpc>
                <a:spcPct val="150000"/>
              </a:lnSpc>
            </a:pPr>
            <a:r>
              <a:rPr lang="en-IE" sz="2700" dirty="0">
                <a:solidFill>
                  <a:srgbClr val="000000"/>
                </a:solidFill>
              </a:rPr>
              <a:t>vitamins</a:t>
            </a:r>
          </a:p>
          <a:p>
            <a:pPr>
              <a:lnSpc>
                <a:spcPct val="150000"/>
              </a:lnSpc>
            </a:pPr>
            <a:r>
              <a:rPr lang="en-IE" sz="2700" dirty="0">
                <a:solidFill>
                  <a:srgbClr val="000000"/>
                </a:solidFill>
              </a:rPr>
              <a:t>well-being</a:t>
            </a:r>
          </a:p>
        </p:txBody>
      </p:sp>
      <p:sp>
        <p:nvSpPr>
          <p:cNvPr id="3" name="Slide Number Placeholder 2"/>
          <p:cNvSpPr>
            <a:spLocks noGrp="1"/>
          </p:cNvSpPr>
          <p:nvPr>
            <p:ph type="sldNum" sz="quarter" idx="12"/>
          </p:nvPr>
        </p:nvSpPr>
        <p:spPr/>
        <p:txBody>
          <a:bodyPr/>
          <a:lstStyle/>
          <a:p>
            <a:fld id="{5648A848-0D65-8248-A87E-0A79E96572C9}" type="slidenum">
              <a:rPr lang="en-US" smtClean="0"/>
              <a:t>3</a:t>
            </a:fld>
            <a:endParaRPr lang="en-US"/>
          </a:p>
        </p:txBody>
      </p:sp>
    </p:spTree>
    <p:extLst>
      <p:ext uri="{BB962C8B-B14F-4D97-AF65-F5344CB8AC3E}">
        <p14:creationId xmlns:p14="http://schemas.microsoft.com/office/powerpoint/2010/main" val="441216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
                                            <p:txEl>
                                              <p:pRg st="20" end="2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
                                            <p:txEl>
                                              <p:pRg st="21" end="2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
                                            <p:txEl>
                                              <p:pRg st="22" end="2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
                                            <p:txEl>
                                              <p:pRg st="23" end="2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pPr eaLnBrk="1" hangingPunct="1"/>
            <a:r>
              <a:rPr lang="en-GB" sz="6600" b="1">
                <a:solidFill>
                  <a:srgbClr val="CC0066"/>
                </a:solidFill>
                <a:latin typeface="Arial" charset="0"/>
              </a:rPr>
              <a:t>Fats</a:t>
            </a:r>
            <a:endParaRPr lang="en-US" sz="6600" b="1">
              <a:solidFill>
                <a:srgbClr val="CC0066"/>
              </a:solidFill>
              <a:latin typeface="Arial" charset="0"/>
            </a:endParaRPr>
          </a:p>
        </p:txBody>
      </p:sp>
      <p:sp>
        <p:nvSpPr>
          <p:cNvPr id="55298" name="Rectangle 3"/>
          <p:cNvSpPr>
            <a:spLocks noGrp="1" noChangeArrowheads="1"/>
          </p:cNvSpPr>
          <p:nvPr>
            <p:ph type="body" idx="1"/>
          </p:nvPr>
        </p:nvSpPr>
        <p:spPr/>
        <p:txBody>
          <a:bodyPr/>
          <a:lstStyle/>
          <a:p>
            <a:pPr marL="609600" indent="-609600" eaLnBrk="1" hangingPunct="1">
              <a:lnSpc>
                <a:spcPct val="90000"/>
              </a:lnSpc>
              <a:buFontTx/>
              <a:buNone/>
            </a:pPr>
            <a:r>
              <a:rPr lang="en-GB" b="1">
                <a:latin typeface="Arial" charset="0"/>
              </a:rPr>
              <a:t>Function of fats:</a:t>
            </a:r>
          </a:p>
          <a:p>
            <a:pPr marL="609600" indent="-609600" eaLnBrk="1" hangingPunct="1">
              <a:lnSpc>
                <a:spcPct val="90000"/>
              </a:lnSpc>
              <a:buFontTx/>
              <a:buNone/>
            </a:pPr>
            <a:endParaRPr lang="en-GB" b="1">
              <a:latin typeface="Arial" charset="0"/>
            </a:endParaRPr>
          </a:p>
          <a:p>
            <a:pPr marL="609600" indent="-609600" eaLnBrk="1" hangingPunct="1">
              <a:lnSpc>
                <a:spcPct val="90000"/>
              </a:lnSpc>
              <a:buFontTx/>
              <a:buAutoNum type="arabicPeriod"/>
            </a:pPr>
            <a:r>
              <a:rPr lang="en-GB">
                <a:latin typeface="Arial" charset="0"/>
              </a:rPr>
              <a:t>Provide Energy</a:t>
            </a:r>
          </a:p>
          <a:p>
            <a:pPr marL="609600" indent="-609600" eaLnBrk="1" hangingPunct="1">
              <a:lnSpc>
                <a:spcPct val="90000"/>
              </a:lnSpc>
              <a:buFontTx/>
              <a:buAutoNum type="arabicPeriod"/>
            </a:pPr>
            <a:endParaRPr lang="en-GB">
              <a:latin typeface="Arial" charset="0"/>
            </a:endParaRPr>
          </a:p>
          <a:p>
            <a:pPr marL="609600" indent="-609600" eaLnBrk="1" hangingPunct="1">
              <a:lnSpc>
                <a:spcPct val="90000"/>
              </a:lnSpc>
              <a:buFontTx/>
              <a:buAutoNum type="arabicPeriod"/>
            </a:pPr>
            <a:r>
              <a:rPr lang="en-GB">
                <a:latin typeface="Arial" charset="0"/>
              </a:rPr>
              <a:t>Store energy (fats contain twice as much energy as the equivalent weight of carbohydrate or protein but the body only gets energy from fats when there is no carbohydrate present). </a:t>
            </a:r>
            <a:endParaRPr lang="en-US">
              <a:latin typeface="Arial" charset="0"/>
            </a:endParaRPr>
          </a:p>
        </p:txBody>
      </p:sp>
      <p:sp>
        <p:nvSpPr>
          <p:cNvPr id="2" name="Slide Number Placeholder 1"/>
          <p:cNvSpPr>
            <a:spLocks noGrp="1"/>
          </p:cNvSpPr>
          <p:nvPr>
            <p:ph type="sldNum" sz="quarter" idx="12"/>
          </p:nvPr>
        </p:nvSpPr>
        <p:spPr/>
        <p:txBody>
          <a:bodyPr/>
          <a:lstStyle/>
          <a:p>
            <a:fld id="{5648A848-0D65-8248-A87E-0A79E96572C9}" type="slidenum">
              <a:rPr lang="en-US" smtClean="0"/>
              <a:t>30</a:t>
            </a:fld>
            <a:endParaRPr lang="en-US"/>
          </a:p>
        </p:txBody>
      </p:sp>
    </p:spTree>
    <p:extLst>
      <p:ext uri="{BB962C8B-B14F-4D97-AF65-F5344CB8AC3E}">
        <p14:creationId xmlns:p14="http://schemas.microsoft.com/office/powerpoint/2010/main" val="1681241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sz="4000" b="1">
                <a:solidFill>
                  <a:srgbClr val="CC0066"/>
                </a:solidFill>
                <a:latin typeface="Arial" charset="0"/>
              </a:rPr>
              <a:t>3. Protein</a:t>
            </a:r>
            <a:endParaRPr lang="en-US" sz="4000" b="1">
              <a:solidFill>
                <a:srgbClr val="CC0066"/>
              </a:solidFill>
              <a:latin typeface="Arial" charset="0"/>
            </a:endParaRPr>
          </a:p>
        </p:txBody>
      </p:sp>
      <p:sp>
        <p:nvSpPr>
          <p:cNvPr id="9219" name="Rectangle 3"/>
          <p:cNvSpPr>
            <a:spLocks noGrp="1" noChangeArrowheads="1"/>
          </p:cNvSpPr>
          <p:nvPr>
            <p:ph type="body" idx="1"/>
          </p:nvPr>
        </p:nvSpPr>
        <p:spPr/>
        <p:txBody>
          <a:bodyPr/>
          <a:lstStyle/>
          <a:p>
            <a:pPr marL="609600" indent="-609600" eaLnBrk="1" hangingPunct="1">
              <a:buFontTx/>
              <a:buNone/>
            </a:pPr>
            <a:r>
              <a:rPr lang="en-GB" sz="3600" b="1">
                <a:latin typeface="Arial" charset="0"/>
              </a:rPr>
              <a:t>Sources of protein: Name some:</a:t>
            </a:r>
          </a:p>
          <a:p>
            <a:pPr marL="609600" indent="-609600" eaLnBrk="1" hangingPunct="1">
              <a:buFontTx/>
              <a:buAutoNum type="arabicPeriod"/>
            </a:pPr>
            <a:r>
              <a:rPr lang="en-GB">
                <a:latin typeface="Arial" charset="0"/>
              </a:rPr>
              <a:t>Meat,</a:t>
            </a:r>
          </a:p>
          <a:p>
            <a:pPr marL="609600" indent="-609600" eaLnBrk="1" hangingPunct="1">
              <a:buFontTx/>
              <a:buAutoNum type="arabicPeriod"/>
            </a:pPr>
            <a:r>
              <a:rPr lang="en-GB">
                <a:latin typeface="Arial" charset="0"/>
              </a:rPr>
              <a:t>Fish,</a:t>
            </a:r>
          </a:p>
          <a:p>
            <a:pPr marL="609600" indent="-609600" eaLnBrk="1" hangingPunct="1">
              <a:buFontTx/>
              <a:buAutoNum type="arabicPeriod"/>
            </a:pPr>
            <a:r>
              <a:rPr lang="en-GB">
                <a:latin typeface="Arial" charset="0"/>
              </a:rPr>
              <a:t>Eggs, </a:t>
            </a:r>
          </a:p>
          <a:p>
            <a:pPr marL="609600" indent="-609600" eaLnBrk="1" hangingPunct="1">
              <a:buFontTx/>
              <a:buAutoNum type="arabicPeriod"/>
            </a:pPr>
            <a:r>
              <a:rPr lang="en-GB">
                <a:latin typeface="Arial" charset="0"/>
              </a:rPr>
              <a:t>Peas,</a:t>
            </a:r>
          </a:p>
          <a:p>
            <a:pPr marL="609600" indent="-609600" eaLnBrk="1" hangingPunct="1">
              <a:buFontTx/>
              <a:buAutoNum type="arabicPeriod"/>
            </a:pPr>
            <a:r>
              <a:rPr lang="en-GB">
                <a:latin typeface="Arial" charset="0"/>
              </a:rPr>
              <a:t>Beans.</a:t>
            </a:r>
          </a:p>
          <a:p>
            <a:pPr marL="609600" indent="-609600" eaLnBrk="1" hangingPunct="1"/>
            <a:endParaRPr lang="en-US">
              <a:latin typeface="Arial" charset="0"/>
            </a:endParaRPr>
          </a:p>
        </p:txBody>
      </p:sp>
      <p:pic>
        <p:nvPicPr>
          <p:cNvPr id="9221" name="Picture 5" descr="m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708275"/>
            <a:ext cx="4949825"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648A848-0D65-8248-A87E-0A79E96572C9}" type="slidenum">
              <a:rPr lang="en-US" smtClean="0"/>
              <a:t>31</a:t>
            </a:fld>
            <a:endParaRPr lang="en-US"/>
          </a:p>
        </p:txBody>
      </p:sp>
    </p:spTree>
    <p:extLst>
      <p:ext uri="{BB962C8B-B14F-4D97-AF65-F5344CB8AC3E}">
        <p14:creationId xmlns:p14="http://schemas.microsoft.com/office/powerpoint/2010/main" val="3087823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857625" y="2143125"/>
            <a:ext cx="1490663" cy="55721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800"/>
              <a:t>proteins</a:t>
            </a:r>
            <a:endParaRPr lang="en-US" sz="2800"/>
          </a:p>
        </p:txBody>
      </p:sp>
      <p:sp>
        <p:nvSpPr>
          <p:cNvPr id="57346" name="Text Box 3"/>
          <p:cNvSpPr txBox="1">
            <a:spLocks noChangeArrowheads="1"/>
          </p:cNvSpPr>
          <p:nvPr/>
        </p:nvSpPr>
        <p:spPr bwMode="auto">
          <a:xfrm>
            <a:off x="357188" y="714375"/>
            <a:ext cx="7689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2800" b="1"/>
              <a:t>The Function of Proteins is:</a:t>
            </a:r>
          </a:p>
        </p:txBody>
      </p:sp>
      <p:pic>
        <p:nvPicPr>
          <p:cNvPr id="9220" name="Picture 4" descr="iStock_000004635059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88" y="4094163"/>
            <a:ext cx="3309937"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iStock_000005099455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4094163"/>
            <a:ext cx="32924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Line 6"/>
          <p:cNvSpPr>
            <a:spLocks noChangeShapeType="1"/>
          </p:cNvSpPr>
          <p:nvPr/>
        </p:nvSpPr>
        <p:spPr bwMode="auto">
          <a:xfrm>
            <a:off x="4500563" y="2786063"/>
            <a:ext cx="71437" cy="94773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5648A848-0D65-8248-A87E-0A79E96572C9}" type="slidenum">
              <a:rPr lang="en-US" smtClean="0"/>
              <a:t>32</a:t>
            </a:fld>
            <a:endParaRPr lang="en-US"/>
          </a:p>
        </p:txBody>
      </p:sp>
    </p:spTree>
    <p:extLst>
      <p:ext uri="{BB962C8B-B14F-4D97-AF65-F5344CB8AC3E}">
        <p14:creationId xmlns:p14="http://schemas.microsoft.com/office/powerpoint/2010/main" val="729166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Text Box 2"/>
          <p:cNvSpPr txBox="1">
            <a:spLocks noChangeArrowheads="1"/>
          </p:cNvSpPr>
          <p:nvPr/>
        </p:nvSpPr>
        <p:spPr bwMode="auto">
          <a:xfrm>
            <a:off x="642938" y="714375"/>
            <a:ext cx="7546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2800" b="1"/>
              <a:t>The Function of Proteins is:</a:t>
            </a:r>
          </a:p>
        </p:txBody>
      </p:sp>
      <p:sp>
        <p:nvSpPr>
          <p:cNvPr id="58370" name="Text Box 3"/>
          <p:cNvSpPr txBox="1">
            <a:spLocks noChangeArrowheads="1"/>
          </p:cNvSpPr>
          <p:nvPr/>
        </p:nvSpPr>
        <p:spPr bwMode="auto">
          <a:xfrm>
            <a:off x="3857625" y="1571625"/>
            <a:ext cx="1490663" cy="55721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800"/>
              <a:t>proteins</a:t>
            </a:r>
            <a:endParaRPr lang="en-US" sz="2800"/>
          </a:p>
        </p:txBody>
      </p:sp>
      <p:sp>
        <p:nvSpPr>
          <p:cNvPr id="10244" name="Text Box 4"/>
          <p:cNvSpPr txBox="1">
            <a:spLocks noChangeArrowheads="1"/>
          </p:cNvSpPr>
          <p:nvPr/>
        </p:nvSpPr>
        <p:spPr bwMode="auto">
          <a:xfrm>
            <a:off x="2714625" y="4643438"/>
            <a:ext cx="5286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2800"/>
              <a:t>For growth and repair of cells</a:t>
            </a:r>
          </a:p>
        </p:txBody>
      </p:sp>
      <p:pic>
        <p:nvPicPr>
          <p:cNvPr id="10245" name="Picture 5" descr="iStock_000004635059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3929063"/>
            <a:ext cx="3184525"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iStock_000005099455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688" y="3929063"/>
            <a:ext cx="32924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Line 7"/>
          <p:cNvSpPr>
            <a:spLocks noChangeShapeType="1"/>
          </p:cNvSpPr>
          <p:nvPr/>
        </p:nvSpPr>
        <p:spPr bwMode="auto">
          <a:xfrm>
            <a:off x="4500563" y="2286000"/>
            <a:ext cx="71437" cy="15001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5648A848-0D65-8248-A87E-0A79E96572C9}" type="slidenum">
              <a:rPr lang="en-US" smtClean="0"/>
              <a:t>33</a:t>
            </a:fld>
            <a:endParaRPr lang="en-US"/>
          </a:p>
        </p:txBody>
      </p:sp>
    </p:spTree>
    <p:extLst>
      <p:ext uri="{BB962C8B-B14F-4D97-AF65-F5344CB8AC3E}">
        <p14:creationId xmlns:p14="http://schemas.microsoft.com/office/powerpoint/2010/main" val="3046876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1024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246"/>
                                        </p:tgtEl>
                                        <p:attrNameLst>
                                          <p:attrName>style.visibility</p:attrName>
                                        </p:attrNameLst>
                                      </p:cBhvr>
                                      <p:to>
                                        <p:strVal val="hidden"/>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GB" sz="6600" b="1">
                <a:solidFill>
                  <a:srgbClr val="CC0066"/>
                </a:solidFill>
                <a:latin typeface="Arial" charset="0"/>
              </a:rPr>
              <a:t>Protein</a:t>
            </a:r>
            <a:r>
              <a:rPr lang="en-GB" sz="6600">
                <a:solidFill>
                  <a:srgbClr val="CC0066"/>
                </a:solidFill>
                <a:latin typeface="Arial" charset="0"/>
              </a:rPr>
              <a:t> </a:t>
            </a:r>
            <a:endParaRPr lang="en-US" sz="6600">
              <a:solidFill>
                <a:srgbClr val="CC0066"/>
              </a:solidFill>
              <a:latin typeface="Arial" charset="0"/>
            </a:endParaRPr>
          </a:p>
        </p:txBody>
      </p:sp>
      <p:sp>
        <p:nvSpPr>
          <p:cNvPr id="59394" name="Rectangle 3"/>
          <p:cNvSpPr>
            <a:spLocks noGrp="1" noChangeArrowheads="1"/>
          </p:cNvSpPr>
          <p:nvPr>
            <p:ph type="body" idx="1"/>
          </p:nvPr>
        </p:nvSpPr>
        <p:spPr/>
        <p:txBody>
          <a:bodyPr/>
          <a:lstStyle/>
          <a:p>
            <a:pPr marL="609600" indent="-609600" eaLnBrk="1" hangingPunct="1">
              <a:buFontTx/>
              <a:buNone/>
            </a:pPr>
            <a:r>
              <a:rPr lang="en-GB" sz="2800" b="1">
                <a:latin typeface="Arial" charset="0"/>
              </a:rPr>
              <a:t>Structural Function: </a:t>
            </a:r>
          </a:p>
          <a:p>
            <a:pPr marL="609600" indent="-609600" eaLnBrk="1" hangingPunct="1">
              <a:buFontTx/>
              <a:buAutoNum type="arabicPeriod"/>
            </a:pPr>
            <a:r>
              <a:rPr lang="en-GB" sz="2800">
                <a:latin typeface="Arial" charset="0"/>
              </a:rPr>
              <a:t>Keratin is found in hair and gives it strength. </a:t>
            </a:r>
          </a:p>
          <a:p>
            <a:pPr marL="609600" indent="-609600" eaLnBrk="1" hangingPunct="1">
              <a:buFontTx/>
              <a:buAutoNum type="arabicPeriod"/>
            </a:pPr>
            <a:r>
              <a:rPr lang="en-GB" sz="2800">
                <a:latin typeface="Arial" charset="0"/>
              </a:rPr>
              <a:t>Myosin is found in muscles and it enables movement. </a:t>
            </a:r>
          </a:p>
          <a:p>
            <a:pPr marL="609600" indent="-609600" eaLnBrk="1" hangingPunct="1">
              <a:buFontTx/>
              <a:buNone/>
            </a:pPr>
            <a:endParaRPr lang="en-GB" sz="2800">
              <a:latin typeface="Arial" charset="0"/>
            </a:endParaRPr>
          </a:p>
          <a:p>
            <a:pPr marL="609600" indent="-609600" eaLnBrk="1" hangingPunct="1">
              <a:buFontTx/>
              <a:buNone/>
            </a:pPr>
            <a:r>
              <a:rPr lang="en-GB" sz="2800" b="1">
                <a:latin typeface="Arial" charset="0"/>
              </a:rPr>
              <a:t>Metabolic Function: </a:t>
            </a:r>
          </a:p>
          <a:p>
            <a:pPr marL="609600" indent="-609600" eaLnBrk="1" hangingPunct="1">
              <a:buFontTx/>
              <a:buAutoNum type="arabicPeriod"/>
            </a:pPr>
            <a:r>
              <a:rPr lang="en-GB" sz="2800">
                <a:latin typeface="Arial" charset="0"/>
              </a:rPr>
              <a:t>Enzymes control all reactions that take place in the body.</a:t>
            </a:r>
          </a:p>
          <a:p>
            <a:pPr marL="609600" indent="-609600" eaLnBrk="1" hangingPunct="1">
              <a:buFontTx/>
              <a:buAutoNum type="arabicPeriod"/>
            </a:pPr>
            <a:r>
              <a:rPr lang="en-GB" sz="2800">
                <a:latin typeface="Arial" charset="0"/>
              </a:rPr>
              <a:t>Antibodies fight infection.</a:t>
            </a:r>
          </a:p>
          <a:p>
            <a:pPr marL="609600" indent="-609600" eaLnBrk="1" hangingPunct="1">
              <a:buFontTx/>
              <a:buNone/>
            </a:pPr>
            <a:endParaRPr lang="en-US" sz="2800">
              <a:latin typeface="Arial" charset="0"/>
            </a:endParaRPr>
          </a:p>
        </p:txBody>
      </p:sp>
      <p:sp>
        <p:nvSpPr>
          <p:cNvPr id="2" name="Slide Number Placeholder 1"/>
          <p:cNvSpPr>
            <a:spLocks noGrp="1"/>
          </p:cNvSpPr>
          <p:nvPr>
            <p:ph type="sldNum" sz="quarter" idx="12"/>
          </p:nvPr>
        </p:nvSpPr>
        <p:spPr/>
        <p:txBody>
          <a:bodyPr/>
          <a:lstStyle/>
          <a:p>
            <a:fld id="{5648A848-0D65-8248-A87E-0A79E96572C9}" type="slidenum">
              <a:rPr lang="en-US" smtClean="0"/>
              <a:t>34</a:t>
            </a:fld>
            <a:endParaRPr lang="en-US"/>
          </a:p>
        </p:txBody>
      </p:sp>
    </p:spTree>
    <p:extLst>
      <p:ext uri="{BB962C8B-B14F-4D97-AF65-F5344CB8AC3E}">
        <p14:creationId xmlns:p14="http://schemas.microsoft.com/office/powerpoint/2010/main" val="21116159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reamstime_44412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238" y="3751263"/>
            <a:ext cx="1974850"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2254250"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vitamin C</a:t>
            </a:r>
          </a:p>
        </p:txBody>
      </p:sp>
      <p:sp>
        <p:nvSpPr>
          <p:cNvPr id="11268" name="Text Box 4"/>
          <p:cNvSpPr txBox="1">
            <a:spLocks noChangeArrowheads="1"/>
          </p:cNvSpPr>
          <p:nvPr/>
        </p:nvSpPr>
        <p:spPr bwMode="auto">
          <a:xfrm>
            <a:off x="4937125"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vitamin D</a:t>
            </a:r>
          </a:p>
        </p:txBody>
      </p:sp>
      <p:sp>
        <p:nvSpPr>
          <p:cNvPr id="11269" name="Text Box 5"/>
          <p:cNvSpPr txBox="1">
            <a:spLocks noChangeArrowheads="1"/>
          </p:cNvSpPr>
          <p:nvPr/>
        </p:nvSpPr>
        <p:spPr bwMode="auto">
          <a:xfrm>
            <a:off x="3816350" y="2836863"/>
            <a:ext cx="1528763" cy="557212"/>
          </a:xfrm>
          <a:prstGeom prst="rect">
            <a:avLst/>
          </a:prstGeom>
          <a:noFill/>
          <a:ln w="38100">
            <a:solidFill>
              <a:srgbClr val="00A1B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800"/>
              <a:t>vitamins</a:t>
            </a:r>
            <a:endParaRPr lang="en-US" sz="2800"/>
          </a:p>
        </p:txBody>
      </p:sp>
      <p:sp>
        <p:nvSpPr>
          <p:cNvPr id="60421" name="Text Box 6"/>
          <p:cNvSpPr txBox="1">
            <a:spLocks noChangeArrowheads="1"/>
          </p:cNvSpPr>
          <p:nvPr/>
        </p:nvSpPr>
        <p:spPr bwMode="auto">
          <a:xfrm>
            <a:off x="194037" y="317541"/>
            <a:ext cx="86611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IE" sz="3200" b="1" dirty="0" smtClean="0"/>
              <a:t>4. Vitamins</a:t>
            </a:r>
          </a:p>
          <a:p>
            <a:pPr algn="ctr" eaLnBrk="1" hangingPunct="1"/>
            <a:endParaRPr lang="en-IE" b="1" dirty="0" smtClean="0"/>
          </a:p>
          <a:p>
            <a:pPr eaLnBrk="1" hangingPunct="1"/>
            <a:r>
              <a:rPr lang="en-IE" sz="2800" dirty="0" smtClean="0"/>
              <a:t>A </a:t>
            </a:r>
            <a:r>
              <a:rPr lang="en-IE" sz="2800" dirty="0"/>
              <a:t>balanced diet </a:t>
            </a:r>
            <a:r>
              <a:rPr lang="en-US" sz="2800" dirty="0"/>
              <a:t>contains all the food types in the right amounts to stay healthy</a:t>
            </a:r>
            <a:r>
              <a:rPr lang="en-IE" sz="2800" dirty="0"/>
              <a:t>. </a:t>
            </a:r>
          </a:p>
        </p:txBody>
      </p:sp>
      <p:pic>
        <p:nvPicPr>
          <p:cNvPr id="11271" name="Picture 7" descr="iStock_000005197941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338" y="3746500"/>
            <a:ext cx="2382837"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Line 8"/>
          <p:cNvSpPr>
            <a:spLocks noChangeShapeType="1"/>
          </p:cNvSpPr>
          <p:nvPr/>
        </p:nvSpPr>
        <p:spPr bwMode="auto">
          <a:xfrm flipH="1">
            <a:off x="3505200" y="3429000"/>
            <a:ext cx="304800" cy="3048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4" name="Line 9"/>
          <p:cNvSpPr>
            <a:spLocks noChangeShapeType="1"/>
          </p:cNvSpPr>
          <p:nvPr/>
        </p:nvSpPr>
        <p:spPr bwMode="auto">
          <a:xfrm>
            <a:off x="5334000" y="3429000"/>
            <a:ext cx="381000" cy="3048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5648A848-0D65-8248-A87E-0A79E96572C9}" type="slidenum">
              <a:rPr lang="en-US" smtClean="0"/>
              <a:t>35</a:t>
            </a:fld>
            <a:endParaRPr lang="en-US"/>
          </a:p>
        </p:txBody>
      </p:sp>
    </p:spTree>
    <p:extLst>
      <p:ext uri="{BB962C8B-B14F-4D97-AF65-F5344CB8AC3E}">
        <p14:creationId xmlns:p14="http://schemas.microsoft.com/office/powerpoint/2010/main" val="3316903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11268" grpId="0"/>
      <p:bldP spid="1126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2"/>
          <p:cNvSpPr txBox="1">
            <a:spLocks noChangeArrowheads="1"/>
          </p:cNvSpPr>
          <p:nvPr/>
        </p:nvSpPr>
        <p:spPr bwMode="auto">
          <a:xfrm>
            <a:off x="2254250"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vitamin C</a:t>
            </a:r>
          </a:p>
        </p:txBody>
      </p:sp>
      <p:sp>
        <p:nvSpPr>
          <p:cNvPr id="61442" name="Text Box 3"/>
          <p:cNvSpPr txBox="1">
            <a:spLocks noChangeArrowheads="1"/>
          </p:cNvSpPr>
          <p:nvPr/>
        </p:nvSpPr>
        <p:spPr bwMode="auto">
          <a:xfrm>
            <a:off x="4937125"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vitamin D</a:t>
            </a:r>
          </a:p>
        </p:txBody>
      </p:sp>
      <p:sp>
        <p:nvSpPr>
          <p:cNvPr id="61443" name="Text Box 4"/>
          <p:cNvSpPr txBox="1">
            <a:spLocks noChangeArrowheads="1"/>
          </p:cNvSpPr>
          <p:nvPr/>
        </p:nvSpPr>
        <p:spPr bwMode="auto">
          <a:xfrm>
            <a:off x="3816350" y="2836863"/>
            <a:ext cx="1528763" cy="557212"/>
          </a:xfrm>
          <a:prstGeom prst="rect">
            <a:avLst/>
          </a:prstGeom>
          <a:noFill/>
          <a:ln w="38100">
            <a:solidFill>
              <a:srgbClr val="00A1B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800"/>
              <a:t>vitamins</a:t>
            </a:r>
            <a:endParaRPr lang="en-US" sz="2800"/>
          </a:p>
        </p:txBody>
      </p:sp>
      <p:sp>
        <p:nvSpPr>
          <p:cNvPr id="61444" name="Text Box 5"/>
          <p:cNvSpPr txBox="1">
            <a:spLocks noChangeArrowheads="1"/>
          </p:cNvSpPr>
          <p:nvPr/>
        </p:nvSpPr>
        <p:spPr bwMode="auto">
          <a:xfrm>
            <a:off x="500063" y="714375"/>
            <a:ext cx="7689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2800"/>
              <a:t>A balanced diet </a:t>
            </a:r>
            <a:r>
              <a:rPr lang="en-US" sz="2800"/>
              <a:t>contains all the food types in the right amounts to stay healthy</a:t>
            </a:r>
            <a:r>
              <a:rPr lang="en-IE" sz="2800"/>
              <a:t>. </a:t>
            </a:r>
          </a:p>
        </p:txBody>
      </p:sp>
      <p:sp>
        <p:nvSpPr>
          <p:cNvPr id="12294" name="Text Box 6"/>
          <p:cNvSpPr txBox="1">
            <a:spLocks noChangeArrowheads="1"/>
          </p:cNvSpPr>
          <p:nvPr/>
        </p:nvSpPr>
        <p:spPr bwMode="auto">
          <a:xfrm>
            <a:off x="2198688" y="4697413"/>
            <a:ext cx="19208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For healthy skin </a:t>
            </a:r>
            <a:br>
              <a:rPr lang="en-US"/>
            </a:br>
            <a:r>
              <a:rPr lang="en-US"/>
              <a:t>and gums</a:t>
            </a:r>
          </a:p>
        </p:txBody>
      </p:sp>
      <p:sp>
        <p:nvSpPr>
          <p:cNvPr id="12295" name="Text Box 7"/>
          <p:cNvSpPr txBox="1">
            <a:spLocks noChangeArrowheads="1"/>
          </p:cNvSpPr>
          <p:nvPr/>
        </p:nvSpPr>
        <p:spPr bwMode="auto">
          <a:xfrm>
            <a:off x="4913313" y="4697413"/>
            <a:ext cx="1920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For strong </a:t>
            </a:r>
            <a:br>
              <a:rPr lang="en-US"/>
            </a:br>
            <a:r>
              <a:rPr lang="en-US"/>
              <a:t>bones</a:t>
            </a:r>
          </a:p>
        </p:txBody>
      </p:sp>
      <p:pic>
        <p:nvPicPr>
          <p:cNvPr id="12296" name="Picture 8" descr="dreamstime_44412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238" y="3751263"/>
            <a:ext cx="1974850"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descr="iStock_000005197941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338" y="3746500"/>
            <a:ext cx="2382837"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Line 10"/>
          <p:cNvSpPr>
            <a:spLocks noChangeShapeType="1"/>
          </p:cNvSpPr>
          <p:nvPr/>
        </p:nvSpPr>
        <p:spPr bwMode="auto">
          <a:xfrm>
            <a:off x="5334000" y="3429000"/>
            <a:ext cx="381000" cy="3048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0" name="Line 11"/>
          <p:cNvSpPr>
            <a:spLocks noChangeShapeType="1"/>
          </p:cNvSpPr>
          <p:nvPr/>
        </p:nvSpPr>
        <p:spPr bwMode="auto">
          <a:xfrm flipH="1">
            <a:off x="3505200" y="3429000"/>
            <a:ext cx="304800" cy="3048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5648A848-0D65-8248-A87E-0A79E96572C9}" type="slidenum">
              <a:rPr lang="en-US" smtClean="0"/>
              <a:t>36</a:t>
            </a:fld>
            <a:endParaRPr lang="en-US"/>
          </a:p>
        </p:txBody>
      </p:sp>
    </p:spTree>
    <p:extLst>
      <p:ext uri="{BB962C8B-B14F-4D97-AF65-F5344CB8AC3E}">
        <p14:creationId xmlns:p14="http://schemas.microsoft.com/office/powerpoint/2010/main" val="4016235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1229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2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229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1229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reamstime_44412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238" y="3751263"/>
            <a:ext cx="1974850"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dreamstime_1240414"/>
          <p:cNvPicPr>
            <a:picLocks noChangeAspect="1" noChangeArrowheads="1"/>
          </p:cNvPicPr>
          <p:nvPr/>
        </p:nvPicPr>
        <p:blipFill>
          <a:blip r:embed="rId3">
            <a:extLst>
              <a:ext uri="{28A0092B-C50C-407E-A947-70E740481C1C}">
                <a14:useLocalDpi xmlns:a14="http://schemas.microsoft.com/office/drawing/2010/main" val="0"/>
              </a:ext>
            </a:extLst>
          </a:blip>
          <a:srcRect l="28125"/>
          <a:stretch>
            <a:fillRect/>
          </a:stretch>
        </p:blipFill>
        <p:spPr bwMode="auto">
          <a:xfrm>
            <a:off x="2216150" y="3751263"/>
            <a:ext cx="202565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3800475" y="2836863"/>
            <a:ext cx="1570038" cy="5572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800"/>
              <a:t>minerals</a:t>
            </a:r>
            <a:endParaRPr lang="en-US" sz="2800"/>
          </a:p>
        </p:txBody>
      </p:sp>
      <p:sp>
        <p:nvSpPr>
          <p:cNvPr id="62468" name="Text Box 5"/>
          <p:cNvSpPr txBox="1">
            <a:spLocks noChangeArrowheads="1"/>
          </p:cNvSpPr>
          <p:nvPr/>
        </p:nvSpPr>
        <p:spPr bwMode="auto">
          <a:xfrm>
            <a:off x="158758" y="176412"/>
            <a:ext cx="898524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IE" sz="3200" b="1" dirty="0" smtClean="0"/>
              <a:t>5. Minerals</a:t>
            </a:r>
          </a:p>
          <a:p>
            <a:pPr algn="ctr" eaLnBrk="1" hangingPunct="1"/>
            <a:endParaRPr lang="en-IE" b="1" dirty="0" smtClean="0"/>
          </a:p>
          <a:p>
            <a:pPr eaLnBrk="1" hangingPunct="1"/>
            <a:r>
              <a:rPr lang="en-IE" sz="2800" dirty="0" smtClean="0"/>
              <a:t>A </a:t>
            </a:r>
            <a:r>
              <a:rPr lang="en-IE" sz="2800" dirty="0"/>
              <a:t>balanced diet </a:t>
            </a:r>
            <a:r>
              <a:rPr lang="en-US" sz="2800" dirty="0"/>
              <a:t>contains all the food types in the right amounts to stay healthy</a:t>
            </a:r>
            <a:r>
              <a:rPr lang="en-IE" sz="2800" dirty="0"/>
              <a:t>. </a:t>
            </a:r>
          </a:p>
        </p:txBody>
      </p:sp>
      <p:sp>
        <p:nvSpPr>
          <p:cNvPr id="13318" name="Text Box 6"/>
          <p:cNvSpPr txBox="1">
            <a:spLocks noChangeArrowheads="1"/>
          </p:cNvSpPr>
          <p:nvPr/>
        </p:nvSpPr>
        <p:spPr bwMode="auto">
          <a:xfrm>
            <a:off x="2254250"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Iron</a:t>
            </a:r>
          </a:p>
        </p:txBody>
      </p:sp>
      <p:sp>
        <p:nvSpPr>
          <p:cNvPr id="13319" name="Text Box 7"/>
          <p:cNvSpPr txBox="1">
            <a:spLocks noChangeArrowheads="1"/>
          </p:cNvSpPr>
          <p:nvPr/>
        </p:nvSpPr>
        <p:spPr bwMode="auto">
          <a:xfrm>
            <a:off x="4937125"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Calcium</a:t>
            </a:r>
          </a:p>
        </p:txBody>
      </p:sp>
      <p:sp>
        <p:nvSpPr>
          <p:cNvPr id="62471" name="Line 8"/>
          <p:cNvSpPr>
            <a:spLocks noChangeShapeType="1"/>
          </p:cNvSpPr>
          <p:nvPr/>
        </p:nvSpPr>
        <p:spPr bwMode="auto">
          <a:xfrm>
            <a:off x="5334000" y="3429000"/>
            <a:ext cx="381000" cy="304800"/>
          </a:xfrm>
          <a:prstGeom prst="line">
            <a:avLst/>
          </a:prstGeom>
          <a:noFill/>
          <a:ln w="5715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2" name="Line 9"/>
          <p:cNvSpPr>
            <a:spLocks noChangeShapeType="1"/>
          </p:cNvSpPr>
          <p:nvPr/>
        </p:nvSpPr>
        <p:spPr bwMode="auto">
          <a:xfrm flipH="1">
            <a:off x="3505200" y="3429000"/>
            <a:ext cx="304800" cy="304800"/>
          </a:xfrm>
          <a:prstGeom prst="line">
            <a:avLst/>
          </a:prstGeom>
          <a:noFill/>
          <a:ln w="5715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5648A848-0D65-8248-A87E-0A79E96572C9}" type="slidenum">
              <a:rPr lang="en-US" smtClean="0"/>
              <a:t>37</a:t>
            </a:fld>
            <a:endParaRPr lang="en-US"/>
          </a:p>
        </p:txBody>
      </p:sp>
    </p:spTree>
    <p:extLst>
      <p:ext uri="{BB962C8B-B14F-4D97-AF65-F5344CB8AC3E}">
        <p14:creationId xmlns:p14="http://schemas.microsoft.com/office/powerpoint/2010/main" val="657627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8" grpId="0"/>
      <p:bldP spid="133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198688" y="4697413"/>
            <a:ext cx="1920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To make red</a:t>
            </a:r>
            <a:br>
              <a:rPr lang="en-US"/>
            </a:br>
            <a:r>
              <a:rPr lang="en-US"/>
              <a:t>blood cells</a:t>
            </a:r>
          </a:p>
        </p:txBody>
      </p:sp>
      <p:sp>
        <p:nvSpPr>
          <p:cNvPr id="14339" name="Text Box 3"/>
          <p:cNvSpPr txBox="1">
            <a:spLocks noChangeArrowheads="1"/>
          </p:cNvSpPr>
          <p:nvPr/>
        </p:nvSpPr>
        <p:spPr bwMode="auto">
          <a:xfrm>
            <a:off x="4913313" y="4697413"/>
            <a:ext cx="1920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t>For strong </a:t>
            </a:r>
            <a:br>
              <a:rPr lang="en-US"/>
            </a:br>
            <a:r>
              <a:rPr lang="en-US"/>
              <a:t>bones</a:t>
            </a:r>
          </a:p>
        </p:txBody>
      </p:sp>
      <p:sp>
        <p:nvSpPr>
          <p:cNvPr id="63491" name="Text Box 4"/>
          <p:cNvSpPr txBox="1">
            <a:spLocks noChangeArrowheads="1"/>
          </p:cNvSpPr>
          <p:nvPr/>
        </p:nvSpPr>
        <p:spPr bwMode="auto">
          <a:xfrm>
            <a:off x="3800475" y="2836863"/>
            <a:ext cx="1570038" cy="5572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800"/>
              <a:t>minerals</a:t>
            </a:r>
            <a:endParaRPr lang="en-US" sz="2800"/>
          </a:p>
        </p:txBody>
      </p:sp>
      <p:sp>
        <p:nvSpPr>
          <p:cNvPr id="63492" name="Text Box 5"/>
          <p:cNvSpPr txBox="1">
            <a:spLocks noChangeArrowheads="1"/>
          </p:cNvSpPr>
          <p:nvPr/>
        </p:nvSpPr>
        <p:spPr bwMode="auto">
          <a:xfrm>
            <a:off x="642938" y="714375"/>
            <a:ext cx="7689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2800"/>
              <a:t>A balanced diet </a:t>
            </a:r>
            <a:r>
              <a:rPr lang="en-US" sz="2800"/>
              <a:t>contains all the food types in the right amounts to stay healthy</a:t>
            </a:r>
            <a:r>
              <a:rPr lang="en-IE" sz="2800"/>
              <a:t>. </a:t>
            </a:r>
          </a:p>
        </p:txBody>
      </p:sp>
      <p:sp>
        <p:nvSpPr>
          <p:cNvPr id="63493" name="Text Box 6"/>
          <p:cNvSpPr txBox="1">
            <a:spLocks noChangeArrowheads="1"/>
          </p:cNvSpPr>
          <p:nvPr/>
        </p:nvSpPr>
        <p:spPr bwMode="auto">
          <a:xfrm>
            <a:off x="2254250"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Iron</a:t>
            </a:r>
          </a:p>
        </p:txBody>
      </p:sp>
      <p:sp>
        <p:nvSpPr>
          <p:cNvPr id="63494" name="Text Box 7"/>
          <p:cNvSpPr txBox="1">
            <a:spLocks noChangeArrowheads="1"/>
          </p:cNvSpPr>
          <p:nvPr/>
        </p:nvSpPr>
        <p:spPr bwMode="auto">
          <a:xfrm>
            <a:off x="4937125" y="6224588"/>
            <a:ext cx="1920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800"/>
              <a:t>Calcium</a:t>
            </a:r>
          </a:p>
        </p:txBody>
      </p:sp>
      <p:pic>
        <p:nvPicPr>
          <p:cNvPr id="14344" name="Picture 8" descr="dreamstime_44412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238" y="3751263"/>
            <a:ext cx="1974850"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descr="dreamstime_1240414"/>
          <p:cNvPicPr>
            <a:picLocks noChangeAspect="1" noChangeArrowheads="1"/>
          </p:cNvPicPr>
          <p:nvPr/>
        </p:nvPicPr>
        <p:blipFill>
          <a:blip r:embed="rId3">
            <a:extLst>
              <a:ext uri="{28A0092B-C50C-407E-A947-70E740481C1C}">
                <a14:useLocalDpi xmlns:a14="http://schemas.microsoft.com/office/drawing/2010/main" val="0"/>
              </a:ext>
            </a:extLst>
          </a:blip>
          <a:srcRect l="28125"/>
          <a:stretch>
            <a:fillRect/>
          </a:stretch>
        </p:blipFill>
        <p:spPr bwMode="auto">
          <a:xfrm>
            <a:off x="2216150" y="3751263"/>
            <a:ext cx="202565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Line 10"/>
          <p:cNvSpPr>
            <a:spLocks noChangeShapeType="1"/>
          </p:cNvSpPr>
          <p:nvPr/>
        </p:nvSpPr>
        <p:spPr bwMode="auto">
          <a:xfrm>
            <a:off x="5334000" y="3429000"/>
            <a:ext cx="381000" cy="304800"/>
          </a:xfrm>
          <a:prstGeom prst="line">
            <a:avLst/>
          </a:prstGeom>
          <a:noFill/>
          <a:ln w="5715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8" name="Line 11"/>
          <p:cNvSpPr>
            <a:spLocks noChangeShapeType="1"/>
          </p:cNvSpPr>
          <p:nvPr/>
        </p:nvSpPr>
        <p:spPr bwMode="auto">
          <a:xfrm flipH="1">
            <a:off x="3505200" y="3429000"/>
            <a:ext cx="304800" cy="304800"/>
          </a:xfrm>
          <a:prstGeom prst="line">
            <a:avLst/>
          </a:prstGeom>
          <a:noFill/>
          <a:ln w="5715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5648A848-0D65-8248-A87E-0A79E96572C9}" type="slidenum">
              <a:rPr lang="en-US" smtClean="0"/>
              <a:t>38</a:t>
            </a:fld>
            <a:endParaRPr lang="en-US"/>
          </a:p>
        </p:txBody>
      </p:sp>
    </p:spTree>
    <p:extLst>
      <p:ext uri="{BB962C8B-B14F-4D97-AF65-F5344CB8AC3E}">
        <p14:creationId xmlns:p14="http://schemas.microsoft.com/office/powerpoint/2010/main" val="3036968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1434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33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434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4"/>
          <p:cNvSpPr>
            <a:spLocks noGrp="1" noChangeArrowheads="1"/>
          </p:cNvSpPr>
          <p:nvPr>
            <p:ph type="title"/>
          </p:nvPr>
        </p:nvSpPr>
        <p:spPr/>
        <p:txBody>
          <a:bodyPr/>
          <a:lstStyle/>
          <a:p>
            <a:pPr eaLnBrk="1" hangingPunct="1"/>
            <a:r>
              <a:rPr lang="en-GB" sz="6000" b="1">
                <a:solidFill>
                  <a:srgbClr val="FF3399"/>
                </a:solidFill>
                <a:latin typeface="Arial" charset="0"/>
              </a:rPr>
              <a:t>Deficiencies </a:t>
            </a:r>
            <a:endParaRPr lang="en-US" sz="6000" b="1">
              <a:solidFill>
                <a:srgbClr val="FF3399"/>
              </a:solidFill>
              <a:latin typeface="Arial" charset="0"/>
            </a:endParaRPr>
          </a:p>
        </p:txBody>
      </p:sp>
      <p:sp>
        <p:nvSpPr>
          <p:cNvPr id="69634" name="Rectangle 5"/>
          <p:cNvSpPr>
            <a:spLocks noGrp="1" noChangeArrowheads="1"/>
          </p:cNvSpPr>
          <p:nvPr>
            <p:ph type="body" sz="half" idx="1"/>
          </p:nvPr>
        </p:nvSpPr>
        <p:spPr/>
        <p:txBody>
          <a:bodyPr/>
          <a:lstStyle/>
          <a:p>
            <a:pPr algn="ctr" eaLnBrk="1" hangingPunct="1">
              <a:buFontTx/>
              <a:buNone/>
            </a:pPr>
            <a:r>
              <a:rPr lang="en-GB" b="1">
                <a:latin typeface="Arial" charset="0"/>
              </a:rPr>
              <a:t>Scurvy</a:t>
            </a:r>
            <a:endParaRPr lang="en-US" b="1">
              <a:latin typeface="Arial" charset="0"/>
            </a:endParaRPr>
          </a:p>
        </p:txBody>
      </p:sp>
      <p:sp>
        <p:nvSpPr>
          <p:cNvPr id="69635" name="Rectangle 6"/>
          <p:cNvSpPr>
            <a:spLocks noGrp="1" noChangeArrowheads="1"/>
          </p:cNvSpPr>
          <p:nvPr>
            <p:ph type="body" sz="half" idx="2"/>
          </p:nvPr>
        </p:nvSpPr>
        <p:spPr/>
        <p:txBody>
          <a:bodyPr/>
          <a:lstStyle/>
          <a:p>
            <a:pPr algn="ctr" eaLnBrk="1" hangingPunct="1">
              <a:buFontTx/>
              <a:buNone/>
            </a:pPr>
            <a:r>
              <a:rPr lang="en-GB" b="1">
                <a:latin typeface="Arial" charset="0"/>
              </a:rPr>
              <a:t>Rickets </a:t>
            </a:r>
            <a:endParaRPr lang="en-US" b="1">
              <a:latin typeface="Arial" charset="0"/>
            </a:endParaRPr>
          </a:p>
        </p:txBody>
      </p:sp>
      <p:pic>
        <p:nvPicPr>
          <p:cNvPr id="69636" name="Picture 8" descr="Gingiva_scurv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924175"/>
            <a:ext cx="3455987"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6" descr="8966"/>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214938" y="2286000"/>
            <a:ext cx="3444875"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648A848-0D65-8248-A87E-0A79E96572C9}" type="slidenum">
              <a:rPr lang="en-US" smtClean="0"/>
              <a:t>39</a:t>
            </a:fld>
            <a:endParaRPr lang="en-US"/>
          </a:p>
        </p:txBody>
      </p:sp>
    </p:spTree>
    <p:extLst>
      <p:ext uri="{BB962C8B-B14F-4D97-AF65-F5344CB8AC3E}">
        <p14:creationId xmlns:p14="http://schemas.microsoft.com/office/powerpoint/2010/main" val="40557140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648A848-0D65-8248-A87E-0A79E96572C9}" type="slidenum">
              <a:rPr lang="en-US" smtClean="0"/>
              <a:t>4</a:t>
            </a:fld>
            <a:endParaRPr lang="en-US"/>
          </a:p>
        </p:txBody>
      </p:sp>
      <p:pic>
        <p:nvPicPr>
          <p:cNvPr id="3" name="Picture 2"/>
          <p:cNvPicPr>
            <a:picLocks noChangeAspect="1"/>
          </p:cNvPicPr>
          <p:nvPr/>
        </p:nvPicPr>
        <p:blipFill>
          <a:blip r:embed="rId2"/>
          <a:stretch>
            <a:fillRect/>
          </a:stretch>
        </p:blipFill>
        <p:spPr>
          <a:xfrm>
            <a:off x="0" y="829134"/>
            <a:ext cx="8996990" cy="5380553"/>
          </a:xfrm>
          <a:prstGeom prst="rect">
            <a:avLst/>
          </a:prstGeom>
        </p:spPr>
      </p:pic>
    </p:spTree>
    <p:extLst>
      <p:ext uri="{BB962C8B-B14F-4D97-AF65-F5344CB8AC3E}">
        <p14:creationId xmlns:p14="http://schemas.microsoft.com/office/powerpoint/2010/main" val="129946287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Stock_000004398735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3765550"/>
            <a:ext cx="4162425"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4038600" y="2836863"/>
            <a:ext cx="1093788" cy="557212"/>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800"/>
              <a:t>water</a:t>
            </a:r>
            <a:endParaRPr lang="en-US" sz="2800"/>
          </a:p>
        </p:txBody>
      </p:sp>
      <p:sp>
        <p:nvSpPr>
          <p:cNvPr id="64515" name="Text Box 4"/>
          <p:cNvSpPr txBox="1">
            <a:spLocks noChangeArrowheads="1"/>
          </p:cNvSpPr>
          <p:nvPr/>
        </p:nvSpPr>
        <p:spPr bwMode="auto">
          <a:xfrm>
            <a:off x="229317" y="158770"/>
            <a:ext cx="874931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IE" sz="3200" b="1" dirty="0" smtClean="0"/>
              <a:t>7. Water</a:t>
            </a:r>
          </a:p>
          <a:p>
            <a:pPr algn="ctr" eaLnBrk="1" hangingPunct="1"/>
            <a:endParaRPr lang="en-IE" sz="2000" b="1" dirty="0" smtClean="0"/>
          </a:p>
          <a:p>
            <a:pPr eaLnBrk="1" hangingPunct="1"/>
            <a:r>
              <a:rPr lang="en-IE" sz="2800" dirty="0" smtClean="0"/>
              <a:t>A </a:t>
            </a:r>
            <a:r>
              <a:rPr lang="en-IE" sz="2800" dirty="0"/>
              <a:t>balanced diet </a:t>
            </a:r>
            <a:r>
              <a:rPr lang="en-US" sz="2800" dirty="0"/>
              <a:t>contains all the food types in the right amounts to stay healthy</a:t>
            </a:r>
            <a:r>
              <a:rPr lang="en-IE" sz="2800" dirty="0"/>
              <a:t>.</a:t>
            </a:r>
          </a:p>
        </p:txBody>
      </p:sp>
      <p:sp>
        <p:nvSpPr>
          <p:cNvPr id="64516" name="Line 5"/>
          <p:cNvSpPr>
            <a:spLocks noChangeShapeType="1"/>
          </p:cNvSpPr>
          <p:nvPr/>
        </p:nvSpPr>
        <p:spPr bwMode="auto">
          <a:xfrm>
            <a:off x="4572000" y="3429000"/>
            <a:ext cx="0" cy="3048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5648A848-0D65-8248-A87E-0A79E96572C9}" type="slidenum">
              <a:rPr lang="en-US" smtClean="0"/>
              <a:t>40</a:t>
            </a:fld>
            <a:endParaRPr lang="en-US"/>
          </a:p>
        </p:txBody>
      </p:sp>
    </p:spTree>
    <p:extLst>
      <p:ext uri="{BB962C8B-B14F-4D97-AF65-F5344CB8AC3E}">
        <p14:creationId xmlns:p14="http://schemas.microsoft.com/office/powerpoint/2010/main" val="1991899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3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2"/>
          <p:cNvSpPr txBox="1">
            <a:spLocks noChangeArrowheads="1"/>
          </p:cNvSpPr>
          <p:nvPr/>
        </p:nvSpPr>
        <p:spPr bwMode="auto">
          <a:xfrm>
            <a:off x="4038600" y="2836863"/>
            <a:ext cx="1093788" cy="557212"/>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800"/>
              <a:t>water</a:t>
            </a:r>
            <a:endParaRPr lang="en-US" sz="2800"/>
          </a:p>
        </p:txBody>
      </p:sp>
      <p:sp>
        <p:nvSpPr>
          <p:cNvPr id="65538" name="Text Box 3"/>
          <p:cNvSpPr txBox="1">
            <a:spLocks noChangeArrowheads="1"/>
          </p:cNvSpPr>
          <p:nvPr/>
        </p:nvSpPr>
        <p:spPr bwMode="auto">
          <a:xfrm>
            <a:off x="571500" y="785813"/>
            <a:ext cx="7689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2800"/>
              <a:t>A balanced diet </a:t>
            </a:r>
            <a:r>
              <a:rPr lang="en-US" sz="2800"/>
              <a:t>contains all the food types in the right amounts to stay healthy</a:t>
            </a:r>
            <a:r>
              <a:rPr lang="en-IE" sz="2800"/>
              <a:t>.</a:t>
            </a:r>
          </a:p>
        </p:txBody>
      </p:sp>
      <p:sp>
        <p:nvSpPr>
          <p:cNvPr id="16388" name="Text Box 4"/>
          <p:cNvSpPr txBox="1">
            <a:spLocks noChangeArrowheads="1"/>
          </p:cNvSpPr>
          <p:nvPr/>
        </p:nvSpPr>
        <p:spPr bwMode="auto">
          <a:xfrm>
            <a:off x="2195513" y="3860800"/>
            <a:ext cx="41052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2800"/>
              <a:t>Water makes up 70% of our body</a:t>
            </a:r>
          </a:p>
          <a:p>
            <a:pPr eaLnBrk="1" hangingPunct="1"/>
            <a:r>
              <a:rPr lang="en-IE" sz="2800"/>
              <a:t>Drinks &amp; vegetables contain water.</a:t>
            </a:r>
            <a:endParaRPr lang="en-GB" sz="2800"/>
          </a:p>
        </p:txBody>
      </p:sp>
      <p:pic>
        <p:nvPicPr>
          <p:cNvPr id="16389" name="Picture 5" descr="iStock_000004398735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3789363"/>
            <a:ext cx="4487863"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Line 6"/>
          <p:cNvSpPr>
            <a:spLocks noChangeShapeType="1"/>
          </p:cNvSpPr>
          <p:nvPr/>
        </p:nvSpPr>
        <p:spPr bwMode="auto">
          <a:xfrm>
            <a:off x="4572000" y="3429000"/>
            <a:ext cx="0" cy="3048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5648A848-0D65-8248-A87E-0A79E96572C9}" type="slidenum">
              <a:rPr lang="en-US" smtClean="0"/>
              <a:t>41</a:t>
            </a:fld>
            <a:endParaRPr lang="en-US"/>
          </a:p>
        </p:txBody>
      </p:sp>
    </p:spTree>
    <p:extLst>
      <p:ext uri="{BB962C8B-B14F-4D97-AF65-F5344CB8AC3E}">
        <p14:creationId xmlns:p14="http://schemas.microsoft.com/office/powerpoint/2010/main" val="785544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1638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78549893"/>
              </p:ext>
            </p:extLst>
          </p:nvPr>
        </p:nvGraphicFramePr>
        <p:xfrm>
          <a:off x="-1" y="181419"/>
          <a:ext cx="9006841" cy="4202863"/>
        </p:xfrm>
        <a:graphic>
          <a:graphicData uri="http://schemas.openxmlformats.org/drawingml/2006/table">
            <a:tbl>
              <a:tblPr firstRow="1" firstCol="1" bandRow="1"/>
              <a:tblGrid>
                <a:gridCol w="1694277">
                  <a:extLst>
                    <a:ext uri="{9D8B030D-6E8A-4147-A177-3AD203B41FA5}">
                      <a16:colId xmlns="" xmlns:a16="http://schemas.microsoft.com/office/drawing/2014/main" val="3766478789"/>
                    </a:ext>
                  </a:extLst>
                </a:gridCol>
                <a:gridCol w="1558416">
                  <a:extLst>
                    <a:ext uri="{9D8B030D-6E8A-4147-A177-3AD203B41FA5}">
                      <a16:colId xmlns="" xmlns:a16="http://schemas.microsoft.com/office/drawing/2014/main" val="3663327011"/>
                    </a:ext>
                  </a:extLst>
                </a:gridCol>
                <a:gridCol w="2279681">
                  <a:extLst>
                    <a:ext uri="{9D8B030D-6E8A-4147-A177-3AD203B41FA5}">
                      <a16:colId xmlns="" xmlns:a16="http://schemas.microsoft.com/office/drawing/2014/main" val="751789075"/>
                    </a:ext>
                  </a:extLst>
                </a:gridCol>
                <a:gridCol w="1739231">
                  <a:extLst>
                    <a:ext uri="{9D8B030D-6E8A-4147-A177-3AD203B41FA5}">
                      <a16:colId xmlns="" xmlns:a16="http://schemas.microsoft.com/office/drawing/2014/main" val="2372673564"/>
                    </a:ext>
                  </a:extLst>
                </a:gridCol>
                <a:gridCol w="1735236">
                  <a:extLst>
                    <a:ext uri="{9D8B030D-6E8A-4147-A177-3AD203B41FA5}">
                      <a16:colId xmlns="" xmlns:a16="http://schemas.microsoft.com/office/drawing/2014/main" val="1244363095"/>
                    </a:ext>
                  </a:extLst>
                </a:gridCol>
              </a:tblGrid>
              <a:tr h="1088511">
                <a:tc>
                  <a:txBody>
                    <a:bodyPr/>
                    <a:lstStyle/>
                    <a:p>
                      <a:pPr>
                        <a:lnSpc>
                          <a:spcPct val="115000"/>
                        </a:lnSpc>
                        <a:spcAft>
                          <a:spcPts val="600"/>
                        </a:spcAft>
                      </a:pPr>
                      <a:r>
                        <a:rPr lang="en-IE" sz="2000" b="1" cap="small" dirty="0">
                          <a:solidFill>
                            <a:srgbClr val="000000"/>
                          </a:solidFill>
                          <a:effectLst/>
                          <a:latin typeface="+mn-lt"/>
                          <a:ea typeface="Calibri" panose="020F0502020204030204" pitchFamily="34" charset="0"/>
                        </a:rPr>
                        <a:t>Food group</a:t>
                      </a:r>
                    </a:p>
                    <a:p>
                      <a:pPr>
                        <a:lnSpc>
                          <a:spcPct val="115000"/>
                        </a:lnSpc>
                        <a:spcAft>
                          <a:spcPts val="600"/>
                        </a:spcAft>
                      </a:pPr>
                      <a:r>
                        <a:rPr lang="en-IE" sz="2000" b="1" cap="small" dirty="0">
                          <a:solidFill>
                            <a:srgbClr val="000000"/>
                          </a:solidFill>
                          <a:effectLst/>
                          <a:latin typeface="+mn-lt"/>
                          <a:ea typeface="Calibri" panose="020F0502020204030204" pitchFamily="34" charset="0"/>
                        </a:rPr>
                        <a:t>/Nutrient</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b="1" cap="small" dirty="0">
                          <a:solidFill>
                            <a:srgbClr val="000000"/>
                          </a:solidFill>
                          <a:effectLst/>
                          <a:latin typeface="+mn-lt"/>
                          <a:ea typeface="Calibri" panose="020F0502020204030204" pitchFamily="34" charset="0"/>
                        </a:rPr>
                        <a:t>Food source(s)</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b="1" cap="small" dirty="0">
                          <a:solidFill>
                            <a:srgbClr val="000000"/>
                          </a:solidFill>
                          <a:effectLst/>
                          <a:latin typeface="+mn-lt"/>
                          <a:ea typeface="Calibri" panose="020F0502020204030204" pitchFamily="34" charset="0"/>
                        </a:rPr>
                        <a:t>Function</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b="1" cap="small">
                          <a:solidFill>
                            <a:srgbClr val="000000"/>
                          </a:solidFill>
                          <a:effectLst/>
                          <a:latin typeface="+mn-lt"/>
                          <a:ea typeface="Calibri" panose="020F0502020204030204" pitchFamily="34" charset="0"/>
                        </a:rPr>
                        <a:t>Effect on health if not present in diet</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b="1" cap="small" dirty="0">
                          <a:solidFill>
                            <a:srgbClr val="000000"/>
                          </a:solidFill>
                          <a:effectLst/>
                          <a:latin typeface="+mn-lt"/>
                          <a:ea typeface="Calibri" panose="020F0502020204030204" pitchFamily="34" charset="0"/>
                        </a:rPr>
                        <a:t>Energy value (if known)</a:t>
                      </a:r>
                    </a:p>
                    <a:p>
                      <a:pPr>
                        <a:lnSpc>
                          <a:spcPct val="115000"/>
                        </a:lnSpc>
                        <a:spcAft>
                          <a:spcPts val="600"/>
                        </a:spcAft>
                      </a:pPr>
                      <a:r>
                        <a:rPr lang="en-IE" sz="2000" b="1" cap="small" dirty="0">
                          <a:solidFill>
                            <a:srgbClr val="000000"/>
                          </a:solidFill>
                          <a:effectLst/>
                          <a:latin typeface="+mn-lt"/>
                          <a:ea typeface="Calibri" panose="020F0502020204030204" pitchFamily="34" charset="0"/>
                        </a:rPr>
                        <a:t> </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47982007"/>
                  </a:ext>
                </a:extLst>
              </a:tr>
              <a:tr h="1608943">
                <a:tc>
                  <a:txBody>
                    <a:bodyPr/>
                    <a:lstStyle/>
                    <a:p>
                      <a:pPr>
                        <a:lnSpc>
                          <a:spcPct val="115000"/>
                        </a:lnSpc>
                        <a:spcAft>
                          <a:spcPts val="600"/>
                        </a:spcAft>
                      </a:pPr>
                      <a:r>
                        <a:rPr lang="en-IE" sz="2000" b="1" dirty="0">
                          <a:solidFill>
                            <a:srgbClr val="000000"/>
                          </a:solidFill>
                          <a:effectLst/>
                          <a:latin typeface="+mn-lt"/>
                          <a:ea typeface="Calibri" panose="020F0502020204030204" pitchFamily="34" charset="0"/>
                        </a:rPr>
                        <a:t>Carbohydrates</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Bread, pasta, rice, cereals, sweets, chocolate</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a:solidFill>
                            <a:srgbClr val="000000"/>
                          </a:solidFill>
                          <a:effectLst/>
                          <a:latin typeface="+mn-lt"/>
                          <a:ea typeface="Calibri" panose="020F0502020204030204" pitchFamily="34" charset="0"/>
                        </a:rPr>
                        <a:t>Provide energy for the body</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Low energy amounts </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High amount of energy</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77836421"/>
                  </a:ext>
                </a:extLst>
              </a:tr>
              <a:tr h="1466160">
                <a:tc>
                  <a:txBody>
                    <a:bodyPr/>
                    <a:lstStyle/>
                    <a:p>
                      <a:pPr>
                        <a:lnSpc>
                          <a:spcPct val="115000"/>
                        </a:lnSpc>
                        <a:spcAft>
                          <a:spcPts val="600"/>
                        </a:spcAft>
                      </a:pPr>
                      <a:r>
                        <a:rPr lang="en-IE" sz="2000" b="1" dirty="0">
                          <a:solidFill>
                            <a:srgbClr val="000000"/>
                          </a:solidFill>
                          <a:effectLst/>
                          <a:latin typeface="+mn-lt"/>
                          <a:ea typeface="Calibri" panose="020F0502020204030204" pitchFamily="34" charset="0"/>
                        </a:rPr>
                        <a:t>Fibre</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Fruit and veg, lentils, wholegrain bread or rice</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a:solidFill>
                            <a:srgbClr val="000000"/>
                          </a:solidFill>
                          <a:effectLst/>
                          <a:latin typeface="+mn-lt"/>
                          <a:ea typeface="Calibri" panose="020F0502020204030204" pitchFamily="34" charset="0"/>
                        </a:rPr>
                        <a:t>Maintains a healthy digestive system</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a:solidFill>
                            <a:srgbClr val="000000"/>
                          </a:solidFill>
                          <a:effectLst/>
                          <a:latin typeface="+mn-lt"/>
                          <a:ea typeface="Calibri" panose="020F0502020204030204" pitchFamily="34" charset="0"/>
                        </a:rPr>
                        <a:t>Constipation</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High amount of energy</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60899608"/>
                  </a:ext>
                </a:extLst>
              </a:tr>
            </a:tbl>
          </a:graphicData>
        </a:graphic>
      </p:graphicFrame>
      <p:sp>
        <p:nvSpPr>
          <p:cNvPr id="3" name="Slide Number Placeholder 2"/>
          <p:cNvSpPr>
            <a:spLocks noGrp="1"/>
          </p:cNvSpPr>
          <p:nvPr>
            <p:ph type="sldNum" sz="quarter" idx="12"/>
          </p:nvPr>
        </p:nvSpPr>
        <p:spPr/>
        <p:txBody>
          <a:bodyPr/>
          <a:lstStyle/>
          <a:p>
            <a:fld id="{5648A848-0D65-8248-A87E-0A79E96572C9}" type="slidenum">
              <a:rPr lang="en-US" smtClean="0"/>
              <a:t>42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141078362"/>
              </p:ext>
            </p:extLst>
          </p:nvPr>
        </p:nvGraphicFramePr>
        <p:xfrm>
          <a:off x="60481" y="4468426"/>
          <a:ext cx="8946359" cy="1887924"/>
        </p:xfrm>
        <a:graphic>
          <a:graphicData uri="http://schemas.openxmlformats.org/drawingml/2006/table">
            <a:tbl>
              <a:tblPr firstRow="1" firstCol="1" bandRow="1"/>
              <a:tblGrid>
                <a:gridCol w="1632420"/>
                <a:gridCol w="1558709"/>
                <a:gridCol w="2280110"/>
                <a:gridCol w="1739558"/>
                <a:gridCol w="1735562"/>
              </a:tblGrid>
              <a:tr h="1887924">
                <a:tc>
                  <a:txBody>
                    <a:bodyPr/>
                    <a:lstStyle/>
                    <a:p>
                      <a:pPr>
                        <a:lnSpc>
                          <a:spcPct val="115000"/>
                        </a:lnSpc>
                        <a:spcAft>
                          <a:spcPts val="600"/>
                        </a:spcAft>
                      </a:pPr>
                      <a:r>
                        <a:rPr lang="en-IE" sz="2000" b="1" dirty="0">
                          <a:solidFill>
                            <a:srgbClr val="000000"/>
                          </a:solidFill>
                          <a:effectLst/>
                          <a:latin typeface="+mn-lt"/>
                          <a:ea typeface="Calibri" panose="020F0502020204030204" pitchFamily="34" charset="0"/>
                        </a:rPr>
                        <a:t>Fats</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Nuts, fish oils, butter, crisps, cakes</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Store of energy </a:t>
                      </a:r>
                    </a:p>
                    <a:p>
                      <a:pPr>
                        <a:lnSpc>
                          <a:spcPct val="115000"/>
                        </a:lnSpc>
                        <a:spcAft>
                          <a:spcPts val="600"/>
                        </a:spcAft>
                      </a:pPr>
                      <a:r>
                        <a:rPr lang="en-IE" sz="2000" dirty="0">
                          <a:solidFill>
                            <a:srgbClr val="000000"/>
                          </a:solidFill>
                          <a:effectLst/>
                          <a:latin typeface="+mn-lt"/>
                          <a:ea typeface="Calibri" panose="020F0502020204030204" pitchFamily="34" charset="0"/>
                        </a:rPr>
                        <a:t>Insulation/warmth </a:t>
                      </a:r>
                    </a:p>
                    <a:p>
                      <a:pPr>
                        <a:lnSpc>
                          <a:spcPct val="115000"/>
                        </a:lnSpc>
                        <a:spcAft>
                          <a:spcPts val="600"/>
                        </a:spcAft>
                      </a:pPr>
                      <a:r>
                        <a:rPr lang="en-IE" sz="2000" dirty="0">
                          <a:solidFill>
                            <a:srgbClr val="000000"/>
                          </a:solidFill>
                          <a:effectLst/>
                          <a:latin typeface="+mn-lt"/>
                          <a:ea typeface="Calibri" panose="020F0502020204030204" pitchFamily="34" charset="0"/>
                        </a:rPr>
                        <a:t>Protects body organs</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Cold quicker</a:t>
                      </a:r>
                    </a:p>
                    <a:p>
                      <a:pPr>
                        <a:lnSpc>
                          <a:spcPct val="115000"/>
                        </a:lnSpc>
                        <a:spcAft>
                          <a:spcPts val="600"/>
                        </a:spcAft>
                      </a:pPr>
                      <a:r>
                        <a:rPr lang="en-IE" sz="2000" dirty="0">
                          <a:solidFill>
                            <a:srgbClr val="000000"/>
                          </a:solidFill>
                          <a:effectLst/>
                          <a:latin typeface="+mn-lt"/>
                          <a:ea typeface="Calibri" panose="020F0502020204030204" pitchFamily="34" charset="0"/>
                        </a:rPr>
                        <a:t>Poor vitamin uptake</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Moderate amount of energy </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00541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12044884"/>
              </p:ext>
            </p:extLst>
          </p:nvPr>
        </p:nvGraphicFramePr>
        <p:xfrm>
          <a:off x="107637" y="75696"/>
          <a:ext cx="8763000" cy="4493964"/>
        </p:xfrm>
        <a:graphic>
          <a:graphicData uri="http://schemas.openxmlformats.org/drawingml/2006/table">
            <a:tbl>
              <a:tblPr firstRow="1" firstCol="1" bandRow="1"/>
              <a:tblGrid>
                <a:gridCol w="1648408">
                  <a:extLst>
                    <a:ext uri="{9D8B030D-6E8A-4147-A177-3AD203B41FA5}">
                      <a16:colId xmlns="" xmlns:a16="http://schemas.microsoft.com/office/drawing/2014/main" val="3766478789"/>
                    </a:ext>
                  </a:extLst>
                </a:gridCol>
                <a:gridCol w="1516225">
                  <a:extLst>
                    <a:ext uri="{9D8B030D-6E8A-4147-A177-3AD203B41FA5}">
                      <a16:colId xmlns="" xmlns:a16="http://schemas.microsoft.com/office/drawing/2014/main" val="3663327011"/>
                    </a:ext>
                  </a:extLst>
                </a:gridCol>
                <a:gridCol w="2217964">
                  <a:extLst>
                    <a:ext uri="{9D8B030D-6E8A-4147-A177-3AD203B41FA5}">
                      <a16:colId xmlns="" xmlns:a16="http://schemas.microsoft.com/office/drawing/2014/main" val="751789075"/>
                    </a:ext>
                  </a:extLst>
                </a:gridCol>
                <a:gridCol w="1692145">
                  <a:extLst>
                    <a:ext uri="{9D8B030D-6E8A-4147-A177-3AD203B41FA5}">
                      <a16:colId xmlns="" xmlns:a16="http://schemas.microsoft.com/office/drawing/2014/main" val="2372673564"/>
                    </a:ext>
                  </a:extLst>
                </a:gridCol>
                <a:gridCol w="1688258">
                  <a:extLst>
                    <a:ext uri="{9D8B030D-6E8A-4147-A177-3AD203B41FA5}">
                      <a16:colId xmlns="" xmlns:a16="http://schemas.microsoft.com/office/drawing/2014/main" val="1244363095"/>
                    </a:ext>
                  </a:extLst>
                </a:gridCol>
              </a:tblGrid>
              <a:tr h="1066800">
                <a:tc>
                  <a:txBody>
                    <a:bodyPr/>
                    <a:lstStyle/>
                    <a:p>
                      <a:pPr>
                        <a:lnSpc>
                          <a:spcPct val="115000"/>
                        </a:lnSpc>
                        <a:spcAft>
                          <a:spcPts val="600"/>
                        </a:spcAft>
                      </a:pPr>
                      <a:r>
                        <a:rPr lang="en-IE" sz="2000" b="1" cap="small" dirty="0">
                          <a:solidFill>
                            <a:srgbClr val="000000"/>
                          </a:solidFill>
                          <a:effectLst/>
                          <a:latin typeface="+mn-lt"/>
                          <a:ea typeface="Calibri" panose="020F0502020204030204" pitchFamily="34" charset="0"/>
                        </a:rPr>
                        <a:t>Food group</a:t>
                      </a:r>
                    </a:p>
                    <a:p>
                      <a:pPr>
                        <a:lnSpc>
                          <a:spcPct val="115000"/>
                        </a:lnSpc>
                        <a:spcAft>
                          <a:spcPts val="600"/>
                        </a:spcAft>
                      </a:pPr>
                      <a:r>
                        <a:rPr lang="en-IE" sz="2000" b="1" cap="small" dirty="0">
                          <a:solidFill>
                            <a:srgbClr val="000000"/>
                          </a:solidFill>
                          <a:effectLst/>
                          <a:latin typeface="+mn-lt"/>
                          <a:ea typeface="Calibri" panose="020F0502020204030204" pitchFamily="34" charset="0"/>
                        </a:rPr>
                        <a:t>/Nutrient</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b="1" cap="small">
                          <a:solidFill>
                            <a:srgbClr val="000000"/>
                          </a:solidFill>
                          <a:effectLst/>
                          <a:latin typeface="+mn-lt"/>
                          <a:ea typeface="Calibri" panose="020F0502020204030204" pitchFamily="34" charset="0"/>
                        </a:rPr>
                        <a:t>Food source(s)</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b="1" cap="small" dirty="0">
                          <a:solidFill>
                            <a:srgbClr val="000000"/>
                          </a:solidFill>
                          <a:effectLst/>
                          <a:latin typeface="+mn-lt"/>
                          <a:ea typeface="Calibri" panose="020F0502020204030204" pitchFamily="34" charset="0"/>
                        </a:rPr>
                        <a:t>Function</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b="1" cap="small" dirty="0">
                          <a:solidFill>
                            <a:srgbClr val="000000"/>
                          </a:solidFill>
                          <a:effectLst/>
                          <a:latin typeface="+mn-lt"/>
                          <a:ea typeface="Calibri" panose="020F0502020204030204" pitchFamily="34" charset="0"/>
                        </a:rPr>
                        <a:t>Effect on health if not present in diet</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b="1" cap="small" dirty="0">
                          <a:solidFill>
                            <a:srgbClr val="000000"/>
                          </a:solidFill>
                          <a:effectLst/>
                          <a:latin typeface="+mn-lt"/>
                          <a:ea typeface="Calibri" panose="020F0502020204030204" pitchFamily="34" charset="0"/>
                        </a:rPr>
                        <a:t>Energy value (if known)</a:t>
                      </a:r>
                    </a:p>
                    <a:p>
                      <a:pPr>
                        <a:lnSpc>
                          <a:spcPct val="115000"/>
                        </a:lnSpc>
                        <a:spcAft>
                          <a:spcPts val="600"/>
                        </a:spcAft>
                      </a:pPr>
                      <a:r>
                        <a:rPr lang="en-IE" sz="2000" b="1" cap="small" dirty="0">
                          <a:solidFill>
                            <a:srgbClr val="000000"/>
                          </a:solidFill>
                          <a:effectLst/>
                          <a:latin typeface="+mn-lt"/>
                          <a:ea typeface="Calibri" panose="020F0502020204030204" pitchFamily="34" charset="0"/>
                        </a:rPr>
                        <a:t> </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47982007"/>
                  </a:ext>
                </a:extLst>
              </a:tr>
              <a:tr h="1887924">
                <a:tc>
                  <a:txBody>
                    <a:bodyPr/>
                    <a:lstStyle/>
                    <a:p>
                      <a:pPr>
                        <a:lnSpc>
                          <a:spcPct val="115000"/>
                        </a:lnSpc>
                        <a:spcAft>
                          <a:spcPts val="600"/>
                        </a:spcAft>
                      </a:pPr>
                      <a:r>
                        <a:rPr lang="en-IE" sz="2000" b="1" dirty="0">
                          <a:solidFill>
                            <a:srgbClr val="000000"/>
                          </a:solidFill>
                          <a:effectLst/>
                          <a:latin typeface="+mn-lt"/>
                          <a:ea typeface="Calibri" panose="020F0502020204030204" pitchFamily="34" charset="0"/>
                        </a:rPr>
                        <a:t>Protein</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Meat, eggs, milk, fish, pulses</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Growth and repair of body cells</a:t>
                      </a:r>
                    </a:p>
                    <a:p>
                      <a:pPr>
                        <a:lnSpc>
                          <a:spcPct val="115000"/>
                        </a:lnSpc>
                        <a:spcAft>
                          <a:spcPts val="600"/>
                        </a:spcAft>
                      </a:pPr>
                      <a:r>
                        <a:rPr lang="en-IE" sz="2000" dirty="0">
                          <a:solidFill>
                            <a:srgbClr val="000000"/>
                          </a:solidFill>
                          <a:effectLst/>
                          <a:latin typeface="+mn-lt"/>
                          <a:ea typeface="Calibri" panose="020F0502020204030204" pitchFamily="34" charset="0"/>
                        </a:rPr>
                        <a:t>Needed to produce antibodies and enzymes  </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Cells are not replaced</a:t>
                      </a:r>
                    </a:p>
                    <a:p>
                      <a:pPr>
                        <a:lnSpc>
                          <a:spcPct val="115000"/>
                        </a:lnSpc>
                        <a:spcAft>
                          <a:spcPts val="600"/>
                        </a:spcAft>
                      </a:pPr>
                      <a:r>
                        <a:rPr lang="en-IE" sz="2000" dirty="0">
                          <a:solidFill>
                            <a:srgbClr val="000000"/>
                          </a:solidFill>
                          <a:effectLst/>
                          <a:latin typeface="+mn-lt"/>
                          <a:ea typeface="Calibri" panose="020F0502020204030204" pitchFamily="34" charset="0"/>
                        </a:rPr>
                        <a:t>Illness as antibodies not produced</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Low amount of energy </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91039908"/>
                  </a:ext>
                </a:extLst>
              </a:tr>
              <a:tr h="1424490">
                <a:tc>
                  <a:txBody>
                    <a:bodyPr/>
                    <a:lstStyle/>
                    <a:p>
                      <a:pPr>
                        <a:lnSpc>
                          <a:spcPct val="115000"/>
                        </a:lnSpc>
                        <a:spcAft>
                          <a:spcPts val="600"/>
                        </a:spcAft>
                      </a:pPr>
                      <a:r>
                        <a:rPr lang="en-IE" sz="2000" b="1" dirty="0">
                          <a:solidFill>
                            <a:srgbClr val="000000"/>
                          </a:solidFill>
                          <a:effectLst/>
                          <a:latin typeface="+mn-lt"/>
                          <a:ea typeface="Calibri" panose="020F0502020204030204" pitchFamily="34" charset="0"/>
                        </a:rPr>
                        <a:t>Vitamins</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a:solidFill>
                            <a:srgbClr val="000000"/>
                          </a:solidFill>
                          <a:effectLst/>
                          <a:latin typeface="+mn-lt"/>
                          <a:ea typeface="Calibri" panose="020F0502020204030204" pitchFamily="34" charset="0"/>
                        </a:rPr>
                        <a:t>Green veg, meat, eggs</a:t>
                      </a:r>
                    </a:p>
                    <a:p>
                      <a:pPr>
                        <a:lnSpc>
                          <a:spcPct val="115000"/>
                        </a:lnSpc>
                        <a:spcAft>
                          <a:spcPts val="600"/>
                        </a:spcAft>
                      </a:pPr>
                      <a:r>
                        <a:rPr lang="en-IE" sz="2000">
                          <a:solidFill>
                            <a:srgbClr val="000000"/>
                          </a:solidFill>
                          <a:effectLst/>
                          <a:latin typeface="+mn-lt"/>
                          <a:ea typeface="Calibri" panose="020F0502020204030204" pitchFamily="34" charset="0"/>
                        </a:rPr>
                        <a:t>Vegetables, fruit</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a:solidFill>
                            <a:srgbClr val="000000"/>
                          </a:solidFill>
                          <a:effectLst/>
                          <a:latin typeface="+mn-lt"/>
                          <a:ea typeface="Calibri" panose="020F0502020204030204" pitchFamily="34" charset="0"/>
                        </a:rPr>
                        <a:t>Keep the body systems functioning</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err="1">
                          <a:solidFill>
                            <a:srgbClr val="000000"/>
                          </a:solidFill>
                          <a:effectLst/>
                          <a:latin typeface="+mn-lt"/>
                          <a:ea typeface="Calibri" panose="020F0502020204030204" pitchFamily="34" charset="0"/>
                        </a:rPr>
                        <a:t>Vit</a:t>
                      </a:r>
                      <a:r>
                        <a:rPr lang="en-IE" sz="2000" dirty="0">
                          <a:solidFill>
                            <a:srgbClr val="000000"/>
                          </a:solidFill>
                          <a:effectLst/>
                          <a:latin typeface="+mn-lt"/>
                          <a:ea typeface="Calibri" panose="020F0502020204030204" pitchFamily="34" charset="0"/>
                        </a:rPr>
                        <a:t>. D = Rickets</a:t>
                      </a:r>
                    </a:p>
                    <a:p>
                      <a:pPr>
                        <a:lnSpc>
                          <a:spcPct val="115000"/>
                        </a:lnSpc>
                        <a:spcAft>
                          <a:spcPts val="600"/>
                        </a:spcAft>
                      </a:pPr>
                      <a:r>
                        <a:rPr lang="en-IE" sz="2000" dirty="0" err="1">
                          <a:solidFill>
                            <a:srgbClr val="000000"/>
                          </a:solidFill>
                          <a:effectLst/>
                          <a:latin typeface="+mn-lt"/>
                          <a:ea typeface="Calibri" panose="020F0502020204030204" pitchFamily="34" charset="0"/>
                        </a:rPr>
                        <a:t>Vit</a:t>
                      </a:r>
                      <a:r>
                        <a:rPr lang="en-IE" sz="2000" dirty="0">
                          <a:solidFill>
                            <a:srgbClr val="000000"/>
                          </a:solidFill>
                          <a:effectLst/>
                          <a:latin typeface="+mn-lt"/>
                          <a:ea typeface="Calibri" panose="020F0502020204030204" pitchFamily="34" charset="0"/>
                        </a:rPr>
                        <a:t>. C = Scurvy </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Low amount of energy</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8956858"/>
                  </a:ext>
                </a:extLst>
              </a:tr>
            </a:tbl>
          </a:graphicData>
        </a:graphic>
      </p:graphicFrame>
      <p:sp>
        <p:nvSpPr>
          <p:cNvPr id="3" name="Slide Number Placeholder 2"/>
          <p:cNvSpPr>
            <a:spLocks noGrp="1"/>
          </p:cNvSpPr>
          <p:nvPr>
            <p:ph type="sldNum" sz="quarter" idx="12"/>
          </p:nvPr>
        </p:nvSpPr>
        <p:spPr/>
        <p:txBody>
          <a:bodyPr/>
          <a:lstStyle/>
          <a:p>
            <a:fld id="{5648A848-0D65-8248-A87E-0A79E96572C9}" type="slidenum">
              <a:rPr lang="en-US" smtClean="0"/>
              <a:t>43</a:t>
            </a:fld>
            <a:endParaRPr lang="en-US"/>
          </a:p>
        </p:txBody>
      </p:sp>
    </p:spTree>
    <p:extLst>
      <p:ext uri="{BB962C8B-B14F-4D97-AF65-F5344CB8AC3E}">
        <p14:creationId xmlns:p14="http://schemas.microsoft.com/office/powerpoint/2010/main" val="162372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1339679"/>
              </p:ext>
            </p:extLst>
          </p:nvPr>
        </p:nvGraphicFramePr>
        <p:xfrm>
          <a:off x="122878" y="226878"/>
          <a:ext cx="8671560" cy="2529840"/>
        </p:xfrm>
        <a:graphic>
          <a:graphicData uri="http://schemas.openxmlformats.org/drawingml/2006/table">
            <a:tbl>
              <a:tblPr firstRow="1" firstCol="1" bandRow="1"/>
              <a:tblGrid>
                <a:gridCol w="1631207">
                  <a:extLst>
                    <a:ext uri="{9D8B030D-6E8A-4147-A177-3AD203B41FA5}">
                      <a16:colId xmlns="" xmlns:a16="http://schemas.microsoft.com/office/drawing/2014/main" val="3766478789"/>
                    </a:ext>
                  </a:extLst>
                </a:gridCol>
                <a:gridCol w="1500404">
                  <a:extLst>
                    <a:ext uri="{9D8B030D-6E8A-4147-A177-3AD203B41FA5}">
                      <a16:colId xmlns="" xmlns:a16="http://schemas.microsoft.com/office/drawing/2014/main" val="3663327011"/>
                    </a:ext>
                  </a:extLst>
                </a:gridCol>
                <a:gridCol w="2194820">
                  <a:extLst>
                    <a:ext uri="{9D8B030D-6E8A-4147-A177-3AD203B41FA5}">
                      <a16:colId xmlns="" xmlns:a16="http://schemas.microsoft.com/office/drawing/2014/main" val="751789075"/>
                    </a:ext>
                  </a:extLst>
                </a:gridCol>
                <a:gridCol w="1674488">
                  <a:extLst>
                    <a:ext uri="{9D8B030D-6E8A-4147-A177-3AD203B41FA5}">
                      <a16:colId xmlns="" xmlns:a16="http://schemas.microsoft.com/office/drawing/2014/main" val="2372673564"/>
                    </a:ext>
                  </a:extLst>
                </a:gridCol>
                <a:gridCol w="1670641">
                  <a:extLst>
                    <a:ext uri="{9D8B030D-6E8A-4147-A177-3AD203B41FA5}">
                      <a16:colId xmlns="" xmlns:a16="http://schemas.microsoft.com/office/drawing/2014/main" val="1244363095"/>
                    </a:ext>
                  </a:extLst>
                </a:gridCol>
              </a:tblGrid>
              <a:tr h="1090428">
                <a:tc>
                  <a:txBody>
                    <a:bodyPr/>
                    <a:lstStyle/>
                    <a:p>
                      <a:pPr>
                        <a:lnSpc>
                          <a:spcPct val="115000"/>
                        </a:lnSpc>
                        <a:spcAft>
                          <a:spcPts val="600"/>
                        </a:spcAft>
                      </a:pPr>
                      <a:r>
                        <a:rPr lang="en-IE" sz="2000" b="1" cap="small" dirty="0">
                          <a:solidFill>
                            <a:srgbClr val="000000"/>
                          </a:solidFill>
                          <a:effectLst/>
                          <a:latin typeface="+mn-lt"/>
                          <a:ea typeface="Calibri" panose="020F0502020204030204" pitchFamily="34" charset="0"/>
                        </a:rPr>
                        <a:t>Food group</a:t>
                      </a:r>
                    </a:p>
                    <a:p>
                      <a:pPr>
                        <a:lnSpc>
                          <a:spcPct val="115000"/>
                        </a:lnSpc>
                        <a:spcAft>
                          <a:spcPts val="600"/>
                        </a:spcAft>
                      </a:pPr>
                      <a:r>
                        <a:rPr lang="en-IE" sz="2000" b="1" cap="small" dirty="0">
                          <a:solidFill>
                            <a:srgbClr val="000000"/>
                          </a:solidFill>
                          <a:effectLst/>
                          <a:latin typeface="+mn-lt"/>
                          <a:ea typeface="Calibri" panose="020F0502020204030204" pitchFamily="34" charset="0"/>
                        </a:rPr>
                        <a:t>/Nutrient</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b="1" cap="small" dirty="0">
                          <a:solidFill>
                            <a:srgbClr val="000000"/>
                          </a:solidFill>
                          <a:effectLst/>
                          <a:latin typeface="+mn-lt"/>
                          <a:ea typeface="Calibri" panose="020F0502020204030204" pitchFamily="34" charset="0"/>
                        </a:rPr>
                        <a:t>Food source(s)</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b="1" cap="small" dirty="0">
                          <a:solidFill>
                            <a:srgbClr val="000000"/>
                          </a:solidFill>
                          <a:effectLst/>
                          <a:latin typeface="+mn-lt"/>
                          <a:ea typeface="Calibri" panose="020F0502020204030204" pitchFamily="34" charset="0"/>
                        </a:rPr>
                        <a:t>Function</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b="1" cap="small">
                          <a:solidFill>
                            <a:srgbClr val="000000"/>
                          </a:solidFill>
                          <a:effectLst/>
                          <a:latin typeface="+mn-lt"/>
                          <a:ea typeface="Calibri" panose="020F0502020204030204" pitchFamily="34" charset="0"/>
                        </a:rPr>
                        <a:t>Effect on health if not present in diet</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b="1" cap="small" dirty="0">
                          <a:solidFill>
                            <a:srgbClr val="000000"/>
                          </a:solidFill>
                          <a:effectLst/>
                          <a:latin typeface="+mn-lt"/>
                          <a:ea typeface="Calibri" panose="020F0502020204030204" pitchFamily="34" charset="0"/>
                        </a:rPr>
                        <a:t>Energy value (if known)</a:t>
                      </a:r>
                    </a:p>
                    <a:p>
                      <a:pPr>
                        <a:lnSpc>
                          <a:spcPct val="115000"/>
                        </a:lnSpc>
                        <a:spcAft>
                          <a:spcPts val="600"/>
                        </a:spcAft>
                      </a:pPr>
                      <a:r>
                        <a:rPr lang="en-IE" sz="2000" b="1" cap="small" dirty="0">
                          <a:solidFill>
                            <a:srgbClr val="000000"/>
                          </a:solidFill>
                          <a:effectLst/>
                          <a:latin typeface="+mn-lt"/>
                          <a:ea typeface="Calibri" panose="020F0502020204030204" pitchFamily="34" charset="0"/>
                        </a:rPr>
                        <a:t> </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47982007"/>
                  </a:ext>
                </a:extLst>
              </a:tr>
              <a:tr h="1355667">
                <a:tc>
                  <a:txBody>
                    <a:bodyPr/>
                    <a:lstStyle/>
                    <a:p>
                      <a:pPr>
                        <a:lnSpc>
                          <a:spcPct val="115000"/>
                        </a:lnSpc>
                        <a:spcAft>
                          <a:spcPts val="600"/>
                        </a:spcAft>
                      </a:pPr>
                      <a:r>
                        <a:rPr lang="en-IE" sz="2000" b="1" dirty="0">
                          <a:solidFill>
                            <a:srgbClr val="000000"/>
                          </a:solidFill>
                          <a:effectLst/>
                          <a:latin typeface="+mn-lt"/>
                          <a:ea typeface="Calibri" panose="020F0502020204030204" pitchFamily="34" charset="0"/>
                        </a:rPr>
                        <a:t>Minerals</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Red meat, fish, dairy products, some cereals</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Keep bones and teeth strong</a:t>
                      </a:r>
                    </a:p>
                    <a:p>
                      <a:pPr>
                        <a:lnSpc>
                          <a:spcPct val="115000"/>
                        </a:lnSpc>
                        <a:spcAft>
                          <a:spcPts val="600"/>
                        </a:spcAft>
                      </a:pPr>
                      <a:r>
                        <a:rPr lang="en-IE" sz="2000" dirty="0">
                          <a:solidFill>
                            <a:srgbClr val="000000"/>
                          </a:solidFill>
                          <a:effectLst/>
                          <a:latin typeface="+mn-lt"/>
                          <a:ea typeface="Calibri" panose="020F0502020204030204" pitchFamily="34" charset="0"/>
                        </a:rPr>
                        <a:t>Help to clot blood</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Weak bones </a:t>
                      </a:r>
                    </a:p>
                    <a:p>
                      <a:pPr>
                        <a:lnSpc>
                          <a:spcPct val="115000"/>
                        </a:lnSpc>
                        <a:spcAft>
                          <a:spcPts val="600"/>
                        </a:spcAft>
                      </a:pPr>
                      <a:r>
                        <a:rPr lang="en-IE" sz="2000" dirty="0">
                          <a:solidFill>
                            <a:srgbClr val="000000"/>
                          </a:solidFill>
                          <a:effectLst/>
                          <a:latin typeface="+mn-lt"/>
                          <a:ea typeface="Calibri" panose="020F0502020204030204" pitchFamily="34" charset="0"/>
                        </a:rPr>
                        <a:t>Anaemia</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Low amount of energy</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50443842"/>
                  </a:ext>
                </a:extLst>
              </a:tr>
            </a:tbl>
          </a:graphicData>
        </a:graphic>
      </p:graphicFrame>
      <p:sp>
        <p:nvSpPr>
          <p:cNvPr id="3" name="Slide Number Placeholder 2"/>
          <p:cNvSpPr>
            <a:spLocks noGrp="1"/>
          </p:cNvSpPr>
          <p:nvPr>
            <p:ph type="sldNum" sz="quarter" idx="12"/>
          </p:nvPr>
        </p:nvSpPr>
        <p:spPr/>
        <p:txBody>
          <a:bodyPr/>
          <a:lstStyle/>
          <a:p>
            <a:fld id="{5648A848-0D65-8248-A87E-0A79E96572C9}" type="slidenum">
              <a:rPr lang="en-US" smtClean="0"/>
              <a:t>44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056006767"/>
              </p:ext>
            </p:extLst>
          </p:nvPr>
        </p:nvGraphicFramePr>
        <p:xfrm>
          <a:off x="122878" y="2756718"/>
          <a:ext cx="8763000" cy="1492683"/>
        </p:xfrm>
        <a:graphic>
          <a:graphicData uri="http://schemas.openxmlformats.org/drawingml/2006/table">
            <a:tbl>
              <a:tblPr firstRow="1" firstCol="1" bandRow="1"/>
              <a:tblGrid>
                <a:gridCol w="1648408"/>
                <a:gridCol w="1516225"/>
                <a:gridCol w="2217964"/>
                <a:gridCol w="1692145"/>
                <a:gridCol w="1688258"/>
              </a:tblGrid>
              <a:tr h="1492683">
                <a:tc>
                  <a:txBody>
                    <a:bodyPr/>
                    <a:lstStyle/>
                    <a:p>
                      <a:pPr>
                        <a:lnSpc>
                          <a:spcPct val="115000"/>
                        </a:lnSpc>
                        <a:spcAft>
                          <a:spcPts val="600"/>
                        </a:spcAft>
                      </a:pPr>
                      <a:r>
                        <a:rPr lang="en-IE" sz="2000" b="1" dirty="0">
                          <a:solidFill>
                            <a:srgbClr val="000000"/>
                          </a:solidFill>
                          <a:effectLst/>
                          <a:latin typeface="+mn-lt"/>
                          <a:ea typeface="Calibri" panose="020F0502020204030204" pitchFamily="34" charset="0"/>
                        </a:rPr>
                        <a:t>Water</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Fruit and vegetables </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Hydrate the body</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Headaches</a:t>
                      </a:r>
                    </a:p>
                    <a:p>
                      <a:pPr>
                        <a:lnSpc>
                          <a:spcPct val="115000"/>
                        </a:lnSpc>
                        <a:spcAft>
                          <a:spcPts val="600"/>
                        </a:spcAft>
                      </a:pPr>
                      <a:r>
                        <a:rPr lang="en-IE" sz="2000" dirty="0">
                          <a:solidFill>
                            <a:srgbClr val="000000"/>
                          </a:solidFill>
                          <a:effectLst/>
                          <a:latin typeface="+mn-lt"/>
                          <a:ea typeface="Calibri" panose="020F0502020204030204" pitchFamily="34" charset="0"/>
                        </a:rPr>
                        <a:t>Feeling of tiredness</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en-IE" sz="2000" dirty="0">
                          <a:solidFill>
                            <a:srgbClr val="000000"/>
                          </a:solidFill>
                          <a:effectLst/>
                          <a:latin typeface="+mn-lt"/>
                          <a:ea typeface="Calibri" panose="020F0502020204030204" pitchFamily="34" charset="0"/>
                        </a:rPr>
                        <a:t>Low amount of energy</a:t>
                      </a:r>
                    </a:p>
                  </a:txBody>
                  <a:tcPr marL="49736" marR="49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43771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Grp="1" noChangeArrowheads="1"/>
          </p:cNvSpPr>
          <p:nvPr>
            <p:ph type="body" idx="1"/>
          </p:nvPr>
        </p:nvSpPr>
        <p:spPr>
          <a:xfrm>
            <a:off x="250825" y="1341438"/>
            <a:ext cx="8642350" cy="5000625"/>
          </a:xfrm>
        </p:spPr>
        <p:txBody>
          <a:bodyPr/>
          <a:lstStyle/>
          <a:p>
            <a:pPr marL="0" indent="0" eaLnBrk="1" hangingPunct="1">
              <a:lnSpc>
                <a:spcPct val="110000"/>
              </a:lnSpc>
              <a:buFontTx/>
              <a:buNone/>
            </a:pPr>
            <a:r>
              <a:rPr lang="en-GB" sz="2800">
                <a:latin typeface="Arial" charset="0"/>
              </a:rPr>
              <a:t>The functions of the main food constituents </a:t>
            </a:r>
            <a:r>
              <a:rPr lang="en-US" sz="2800">
                <a:latin typeface="Arial" charset="0"/>
              </a:rPr>
              <a:t>are:</a:t>
            </a:r>
          </a:p>
          <a:p>
            <a:pPr lvl="1" eaLnBrk="1" hangingPunct="1">
              <a:lnSpc>
                <a:spcPct val="110000"/>
              </a:lnSpc>
            </a:pPr>
            <a:r>
              <a:rPr lang="en-US" sz="2400">
                <a:latin typeface="Arial" charset="0"/>
              </a:rPr>
              <a:t>Carbohydrates give energy.</a:t>
            </a:r>
          </a:p>
          <a:p>
            <a:pPr lvl="1" eaLnBrk="1" hangingPunct="1">
              <a:lnSpc>
                <a:spcPct val="110000"/>
              </a:lnSpc>
            </a:pPr>
            <a:r>
              <a:rPr lang="en-GB" sz="2400">
                <a:latin typeface="Arial" charset="0"/>
              </a:rPr>
              <a:t>Fibre helps to move food through the </a:t>
            </a:r>
            <a:r>
              <a:rPr lang="en-US" sz="2400">
                <a:latin typeface="Arial" charset="0"/>
              </a:rPr>
              <a:t>intestines.</a:t>
            </a:r>
          </a:p>
          <a:p>
            <a:pPr lvl="1" eaLnBrk="1" hangingPunct="1">
              <a:lnSpc>
                <a:spcPct val="110000"/>
              </a:lnSpc>
            </a:pPr>
            <a:r>
              <a:rPr lang="en-GB" sz="2400">
                <a:latin typeface="Arial" charset="0"/>
              </a:rPr>
              <a:t>Fat stores energy and insulates.</a:t>
            </a:r>
          </a:p>
          <a:p>
            <a:pPr lvl="1" eaLnBrk="1" hangingPunct="1">
              <a:lnSpc>
                <a:spcPct val="110000"/>
              </a:lnSpc>
            </a:pPr>
            <a:r>
              <a:rPr lang="en-GB" sz="2400">
                <a:latin typeface="Arial" charset="0"/>
              </a:rPr>
              <a:t>Proteins make and repair body parts.</a:t>
            </a:r>
          </a:p>
          <a:p>
            <a:pPr lvl="1" eaLnBrk="1" hangingPunct="1">
              <a:lnSpc>
                <a:spcPct val="110000"/>
              </a:lnSpc>
            </a:pPr>
            <a:r>
              <a:rPr lang="en-GB" sz="2400">
                <a:latin typeface="Arial" charset="0"/>
              </a:rPr>
              <a:t>Vitamin C keeps skin and gums healthy; Vitamin D helps to form strong bones.</a:t>
            </a:r>
          </a:p>
          <a:p>
            <a:pPr lvl="1" eaLnBrk="1" hangingPunct="1">
              <a:lnSpc>
                <a:spcPct val="110000"/>
              </a:lnSpc>
            </a:pPr>
            <a:r>
              <a:rPr lang="en-GB" sz="2400">
                <a:latin typeface="Arial" charset="0"/>
              </a:rPr>
              <a:t>Minerals such as iron form red blood; </a:t>
            </a:r>
            <a:r>
              <a:rPr lang="en-US" sz="2400">
                <a:latin typeface="Arial" charset="0"/>
              </a:rPr>
              <a:t>calcium forms healthy bones.</a:t>
            </a:r>
          </a:p>
          <a:p>
            <a:pPr lvl="1" eaLnBrk="1" hangingPunct="1">
              <a:lnSpc>
                <a:spcPct val="110000"/>
              </a:lnSpc>
            </a:pPr>
            <a:r>
              <a:rPr lang="en-GB" sz="2400">
                <a:latin typeface="Arial" charset="0"/>
              </a:rPr>
              <a:t>Water allows cells to function properly.</a:t>
            </a:r>
            <a:endParaRPr lang="en-US" sz="2400">
              <a:latin typeface="Arial" charset="0"/>
            </a:endParaRPr>
          </a:p>
        </p:txBody>
      </p:sp>
      <p:sp>
        <p:nvSpPr>
          <p:cNvPr id="68610" name="Rectangle 4"/>
          <p:cNvSpPr>
            <a:spLocks noGrp="1" noChangeArrowheads="1"/>
          </p:cNvSpPr>
          <p:nvPr>
            <p:ph type="title"/>
          </p:nvPr>
        </p:nvSpPr>
        <p:spPr/>
        <p:txBody>
          <a:bodyPr/>
          <a:lstStyle/>
          <a:p>
            <a:pPr eaLnBrk="1" hangingPunct="1"/>
            <a:r>
              <a:rPr lang="en-GB" sz="6000" b="1">
                <a:solidFill>
                  <a:srgbClr val="FF3399"/>
                </a:solidFill>
                <a:latin typeface="Arial" charset="0"/>
              </a:rPr>
              <a:t>Summary</a:t>
            </a:r>
            <a:endParaRPr lang="en-US" sz="6000" b="1">
              <a:solidFill>
                <a:srgbClr val="FF3399"/>
              </a:solidFill>
              <a:latin typeface="Arial" charset="0"/>
            </a:endParaRPr>
          </a:p>
        </p:txBody>
      </p:sp>
      <p:sp>
        <p:nvSpPr>
          <p:cNvPr id="2" name="Slide Number Placeholder 1"/>
          <p:cNvSpPr>
            <a:spLocks noGrp="1"/>
          </p:cNvSpPr>
          <p:nvPr>
            <p:ph type="sldNum" sz="quarter" idx="12"/>
          </p:nvPr>
        </p:nvSpPr>
        <p:spPr/>
        <p:txBody>
          <a:bodyPr/>
          <a:lstStyle/>
          <a:p>
            <a:fld id="{5648A848-0D65-8248-A87E-0A79E96572C9}" type="slidenum">
              <a:rPr lang="en-US" smtClean="0"/>
              <a:t>45</a:t>
            </a:fld>
            <a:endParaRPr lang="en-US"/>
          </a:p>
        </p:txBody>
      </p:sp>
    </p:spTree>
    <p:extLst>
      <p:ext uri="{BB962C8B-B14F-4D97-AF65-F5344CB8AC3E}">
        <p14:creationId xmlns:p14="http://schemas.microsoft.com/office/powerpoint/2010/main" val="1293801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14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14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14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14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23850" y="1143000"/>
            <a:ext cx="8362950" cy="5743575"/>
          </a:xfrm>
        </p:spPr>
        <p:txBody>
          <a:bodyPr/>
          <a:lstStyle/>
          <a:p>
            <a:pPr eaLnBrk="1" hangingPunct="1">
              <a:lnSpc>
                <a:spcPct val="120000"/>
              </a:lnSpc>
              <a:spcBef>
                <a:spcPts val="0"/>
              </a:spcBef>
              <a:defRPr/>
            </a:pPr>
            <a:r>
              <a:rPr lang="en-IE" dirty="0">
                <a:latin typeface="Arial" pitchFamily="34" charset="0"/>
                <a:ea typeface="+mn-ea"/>
              </a:rPr>
              <a:t>A food pyramid is a guideline to the types and amounts of food that should be eaten</a:t>
            </a:r>
          </a:p>
          <a:p>
            <a:pPr eaLnBrk="1" hangingPunct="1">
              <a:lnSpc>
                <a:spcPct val="120000"/>
              </a:lnSpc>
              <a:spcBef>
                <a:spcPts val="0"/>
              </a:spcBef>
              <a:defRPr/>
            </a:pPr>
            <a:r>
              <a:rPr lang="en-IE" dirty="0">
                <a:latin typeface="Arial" pitchFamily="34" charset="0"/>
                <a:ea typeface="+mn-ea"/>
              </a:rPr>
              <a:t>This depends on </a:t>
            </a:r>
          </a:p>
          <a:p>
            <a:pPr lvl="1" eaLnBrk="1" hangingPunct="1">
              <a:lnSpc>
                <a:spcPct val="120000"/>
              </a:lnSpc>
              <a:spcBef>
                <a:spcPts val="0"/>
              </a:spcBef>
              <a:defRPr/>
            </a:pPr>
            <a:r>
              <a:rPr lang="en-IE" sz="3200" dirty="0">
                <a:latin typeface="Arial" pitchFamily="34" charset="0"/>
                <a:ea typeface="+mn-ea"/>
                <a:cs typeface="ＭＳ Ｐゴシック" charset="0"/>
              </a:rPr>
              <a:t>Age</a:t>
            </a:r>
          </a:p>
          <a:p>
            <a:pPr lvl="1" eaLnBrk="1" hangingPunct="1">
              <a:lnSpc>
                <a:spcPct val="120000"/>
              </a:lnSpc>
              <a:spcBef>
                <a:spcPts val="0"/>
              </a:spcBef>
              <a:defRPr/>
            </a:pPr>
            <a:r>
              <a:rPr lang="en-IE" sz="3200" dirty="0">
                <a:latin typeface="Arial" pitchFamily="34" charset="0"/>
                <a:ea typeface="+mn-ea"/>
                <a:cs typeface="ＭＳ Ｐゴシック" charset="0"/>
              </a:rPr>
              <a:t>Gender</a:t>
            </a:r>
          </a:p>
          <a:p>
            <a:pPr lvl="1" eaLnBrk="1" hangingPunct="1">
              <a:lnSpc>
                <a:spcPct val="120000"/>
              </a:lnSpc>
              <a:spcBef>
                <a:spcPts val="0"/>
              </a:spcBef>
              <a:defRPr/>
            </a:pPr>
            <a:r>
              <a:rPr lang="en-IE" sz="3200" dirty="0">
                <a:latin typeface="Arial" pitchFamily="34" charset="0"/>
                <a:ea typeface="+mn-ea"/>
                <a:cs typeface="ＭＳ Ｐゴシック" charset="0"/>
              </a:rPr>
              <a:t>Activity levels</a:t>
            </a:r>
          </a:p>
          <a:p>
            <a:pPr lvl="1" eaLnBrk="1" hangingPunct="1">
              <a:lnSpc>
                <a:spcPct val="120000"/>
              </a:lnSpc>
              <a:spcBef>
                <a:spcPts val="0"/>
              </a:spcBef>
              <a:defRPr/>
            </a:pPr>
            <a:r>
              <a:rPr lang="en-IE" sz="3200" dirty="0">
                <a:latin typeface="Arial" pitchFamily="34" charset="0"/>
                <a:ea typeface="+mn-ea"/>
                <a:cs typeface="ＭＳ Ｐゴシック" charset="0"/>
              </a:rPr>
              <a:t>Health</a:t>
            </a:r>
          </a:p>
          <a:p>
            <a:pPr lvl="1" eaLnBrk="1" hangingPunct="1">
              <a:lnSpc>
                <a:spcPct val="90000"/>
              </a:lnSpc>
              <a:buFontTx/>
              <a:buNone/>
              <a:defRPr/>
            </a:pPr>
            <a:endParaRPr lang="en-GB" dirty="0" smtClean="0">
              <a:latin typeface="Arial" pitchFamily="34" charset="0"/>
            </a:endParaRPr>
          </a:p>
        </p:txBody>
      </p:sp>
      <p:sp>
        <p:nvSpPr>
          <p:cNvPr id="33794" name="Rectangle 2"/>
          <p:cNvSpPr>
            <a:spLocks noGrp="1" noChangeArrowheads="1"/>
          </p:cNvSpPr>
          <p:nvPr>
            <p:ph type="title"/>
          </p:nvPr>
        </p:nvSpPr>
        <p:spPr>
          <a:xfrm>
            <a:off x="395288" y="0"/>
            <a:ext cx="8229600" cy="1143000"/>
          </a:xfrm>
        </p:spPr>
        <p:txBody>
          <a:bodyPr/>
          <a:lstStyle/>
          <a:p>
            <a:pPr eaLnBrk="1" hangingPunct="1"/>
            <a:r>
              <a:rPr lang="en-GB" sz="6000" b="1">
                <a:solidFill>
                  <a:srgbClr val="FF3399"/>
                </a:solidFill>
                <a:latin typeface="Arial" charset="0"/>
              </a:rPr>
              <a:t>Food Pyramid</a:t>
            </a:r>
            <a:r>
              <a:rPr lang="en-GB">
                <a:latin typeface="Arial" charset="0"/>
              </a:rPr>
              <a:t> </a:t>
            </a:r>
            <a:endParaRPr lang="en-US">
              <a:latin typeface="Arial" charset="0"/>
            </a:endParaRPr>
          </a:p>
        </p:txBody>
      </p:sp>
      <p:sp>
        <p:nvSpPr>
          <p:cNvPr id="2" name="Slide Number Placeholder 1"/>
          <p:cNvSpPr>
            <a:spLocks noGrp="1"/>
          </p:cNvSpPr>
          <p:nvPr>
            <p:ph type="sldNum" sz="quarter" idx="12"/>
          </p:nvPr>
        </p:nvSpPr>
        <p:spPr/>
        <p:txBody>
          <a:bodyPr/>
          <a:lstStyle/>
          <a:p>
            <a:fld id="{5648A848-0D65-8248-A87E-0A79E96572C9}" type="slidenum">
              <a:rPr lang="en-US" smtClean="0"/>
              <a:t>46</a:t>
            </a:fld>
            <a:endParaRPr lang="en-US"/>
          </a:p>
        </p:txBody>
      </p:sp>
    </p:spTree>
    <p:extLst>
      <p:ext uri="{BB962C8B-B14F-4D97-AF65-F5344CB8AC3E}">
        <p14:creationId xmlns:p14="http://schemas.microsoft.com/office/powerpoint/2010/main" val="2914414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Effect transition="in" filter="dissolve">
                                      <p:cBhvr>
                                        <p:cTn id="19" dur="500"/>
                                        <p:tgtEl>
                                          <p:spTgt spid="16387">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16387">
                                            <p:txEl>
                                              <p:pRg st="3" end="3"/>
                                            </p:txEl>
                                          </p:spTgt>
                                        </p:tgtEl>
                                        <p:attrNameLst>
                                          <p:attrName>style.visibility</p:attrName>
                                        </p:attrNameLst>
                                      </p:cBhvr>
                                      <p:to>
                                        <p:strVal val="visible"/>
                                      </p:to>
                                    </p:set>
                                    <p:animEffect transition="in" filter="dissolve">
                                      <p:cBhvr>
                                        <p:cTn id="24" dur="500"/>
                                        <p:tgtEl>
                                          <p:spTgt spid="16387">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16387">
                                            <p:txEl>
                                              <p:pRg st="4" end="4"/>
                                            </p:txEl>
                                          </p:spTgt>
                                        </p:tgtEl>
                                        <p:attrNameLst>
                                          <p:attrName>style.visibility</p:attrName>
                                        </p:attrNameLst>
                                      </p:cBhvr>
                                      <p:to>
                                        <p:strVal val="visible"/>
                                      </p:to>
                                    </p:set>
                                    <p:animEffect transition="in" filter="dissolve">
                                      <p:cBhvr>
                                        <p:cTn id="29" dur="500"/>
                                        <p:tgtEl>
                                          <p:spTgt spid="16387">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6387">
                                            <p:txEl>
                                              <p:pRg st="5" end="5"/>
                                            </p:txEl>
                                          </p:spTgt>
                                        </p:tgtEl>
                                        <p:attrNameLst>
                                          <p:attrName>style.visibility</p:attrName>
                                        </p:attrNameLst>
                                      </p:cBhvr>
                                      <p:to>
                                        <p:strVal val="visible"/>
                                      </p:to>
                                    </p:set>
                                    <p:animEffect transition="in" filter="dissolve">
                                      <p:cBhvr>
                                        <p:cTn id="34" dur="500"/>
                                        <p:tgtEl>
                                          <p:spTgt spid="16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50825" y="260350"/>
            <a:ext cx="8893175" cy="1152525"/>
          </a:xfrm>
        </p:spPr>
        <p:txBody>
          <a:bodyPr>
            <a:normAutofit fontScale="90000"/>
          </a:bodyPr>
          <a:lstStyle/>
          <a:p>
            <a:pPr eaLnBrk="1" hangingPunct="1"/>
            <a:r>
              <a:rPr lang="en-IE" sz="4000" b="1">
                <a:latin typeface="Times New Roman" charset="0"/>
              </a:rPr>
              <a:t/>
            </a:r>
            <a:br>
              <a:rPr lang="en-IE" sz="4000" b="1">
                <a:latin typeface="Times New Roman" charset="0"/>
              </a:rPr>
            </a:br>
            <a:r>
              <a:rPr lang="en-IE" sz="3600" b="1">
                <a:latin typeface="Arial" charset="0"/>
              </a:rPr>
              <a:t>What is the Food Pyramid made up of?</a:t>
            </a:r>
            <a:br>
              <a:rPr lang="en-IE" sz="3600" b="1">
                <a:latin typeface="Arial" charset="0"/>
              </a:rPr>
            </a:br>
            <a:endParaRPr lang="en-GB" sz="3600" b="1">
              <a:latin typeface="Arial" charset="0"/>
            </a:endParaRPr>
          </a:p>
        </p:txBody>
      </p:sp>
      <p:sp>
        <p:nvSpPr>
          <p:cNvPr id="31747" name="Rectangle 3"/>
          <p:cNvSpPr>
            <a:spLocks noGrp="1" noChangeArrowheads="1"/>
          </p:cNvSpPr>
          <p:nvPr>
            <p:ph type="body" idx="1"/>
          </p:nvPr>
        </p:nvSpPr>
        <p:spPr>
          <a:xfrm>
            <a:off x="611188" y="1916113"/>
            <a:ext cx="7772400" cy="4114800"/>
          </a:xfrm>
        </p:spPr>
        <p:txBody>
          <a:bodyPr>
            <a:normAutofit lnSpcReduction="10000"/>
          </a:bodyPr>
          <a:lstStyle/>
          <a:p>
            <a:pPr eaLnBrk="1" hangingPunct="1">
              <a:lnSpc>
                <a:spcPct val="90000"/>
              </a:lnSpc>
            </a:pPr>
            <a:r>
              <a:rPr lang="en-IE" sz="2800">
                <a:latin typeface="Arial" charset="0"/>
              </a:rPr>
              <a:t>Cereals, breads &amp; potatoes</a:t>
            </a:r>
          </a:p>
          <a:p>
            <a:pPr eaLnBrk="1" hangingPunct="1">
              <a:lnSpc>
                <a:spcPct val="90000"/>
              </a:lnSpc>
            </a:pPr>
            <a:endParaRPr lang="en-IE" sz="2800">
              <a:latin typeface="Arial" charset="0"/>
            </a:endParaRPr>
          </a:p>
          <a:p>
            <a:pPr eaLnBrk="1" hangingPunct="1">
              <a:lnSpc>
                <a:spcPct val="90000"/>
              </a:lnSpc>
            </a:pPr>
            <a:r>
              <a:rPr lang="en-IE" sz="2800">
                <a:latin typeface="Arial" charset="0"/>
              </a:rPr>
              <a:t>Fruit and vegetable</a:t>
            </a:r>
          </a:p>
          <a:p>
            <a:pPr eaLnBrk="1" hangingPunct="1">
              <a:lnSpc>
                <a:spcPct val="90000"/>
              </a:lnSpc>
            </a:pPr>
            <a:endParaRPr lang="en-IE" sz="2800">
              <a:latin typeface="Arial" charset="0"/>
            </a:endParaRPr>
          </a:p>
          <a:p>
            <a:pPr eaLnBrk="1" hangingPunct="1">
              <a:lnSpc>
                <a:spcPct val="90000"/>
              </a:lnSpc>
            </a:pPr>
            <a:r>
              <a:rPr lang="en-IE" sz="2800">
                <a:latin typeface="Arial" charset="0"/>
              </a:rPr>
              <a:t>Dairy products</a:t>
            </a:r>
          </a:p>
          <a:p>
            <a:pPr eaLnBrk="1" hangingPunct="1">
              <a:lnSpc>
                <a:spcPct val="90000"/>
              </a:lnSpc>
            </a:pPr>
            <a:endParaRPr lang="en-IE" sz="2800">
              <a:latin typeface="Arial" charset="0"/>
            </a:endParaRPr>
          </a:p>
          <a:p>
            <a:pPr eaLnBrk="1" hangingPunct="1">
              <a:lnSpc>
                <a:spcPct val="90000"/>
              </a:lnSpc>
            </a:pPr>
            <a:r>
              <a:rPr lang="en-IE" sz="2800">
                <a:latin typeface="Arial" charset="0"/>
              </a:rPr>
              <a:t>Meat &amp; fish</a:t>
            </a:r>
          </a:p>
          <a:p>
            <a:pPr eaLnBrk="1" hangingPunct="1">
              <a:lnSpc>
                <a:spcPct val="90000"/>
              </a:lnSpc>
              <a:buFontTx/>
              <a:buNone/>
            </a:pPr>
            <a:endParaRPr lang="en-IE" sz="2800">
              <a:latin typeface="Arial" charset="0"/>
            </a:endParaRPr>
          </a:p>
          <a:p>
            <a:pPr eaLnBrk="1" hangingPunct="1">
              <a:lnSpc>
                <a:spcPct val="90000"/>
              </a:lnSpc>
            </a:pPr>
            <a:r>
              <a:rPr lang="en-IE" sz="2800">
                <a:latin typeface="Arial" charset="0"/>
              </a:rPr>
              <a:t>Other types of food, eg sweet things</a:t>
            </a:r>
            <a:endParaRPr lang="en-GB" sz="2800">
              <a:latin typeface="Arial" charset="0"/>
            </a:endParaRPr>
          </a:p>
        </p:txBody>
      </p:sp>
      <p:pic>
        <p:nvPicPr>
          <p:cNvPr id="31754" name="Picture 10" descr="Fish_animat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27538"/>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1" descr="animated cow"/>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513138"/>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2" descr="animated frui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293938"/>
            <a:ext cx="1600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13" descr="animated potat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1628775"/>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14" descr="animated cak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04025" y="4797425"/>
            <a:ext cx="16002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648A848-0D65-8248-A87E-0A79E96572C9}" type="slidenum">
              <a:rPr lang="en-US" smtClean="0"/>
              <a:t>47</a:t>
            </a:fld>
            <a:endParaRPr lang="en-US"/>
          </a:p>
        </p:txBody>
      </p:sp>
    </p:spTree>
    <p:extLst>
      <p:ext uri="{BB962C8B-B14F-4D97-AF65-F5344CB8AC3E}">
        <p14:creationId xmlns:p14="http://schemas.microsoft.com/office/powerpoint/2010/main" val="2612501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7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1747">
                                            <p:txEl>
                                              <p:pRg st="0" end="0"/>
                                            </p:txEl>
                                          </p:spTgt>
                                        </p:tgtEl>
                                        <p:attrNameLst>
                                          <p:attrName>style.visibility</p:attrName>
                                        </p:attrNameLst>
                                      </p:cBhvr>
                                      <p:to>
                                        <p:strVal val="visible"/>
                                      </p:to>
                                    </p:set>
                                    <p:anim calcmode="lin" valueType="num">
                                      <p:cBhvr additive="base">
                                        <p:cTn id="11"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1747">
                                            <p:txEl>
                                              <p:pRg st="0" end="0"/>
                                            </p:txEl>
                                          </p:spTgt>
                                        </p:tgtEl>
                                        <p:attrNameLst>
                                          <p:attrName>ppt_y</p:attrName>
                                        </p:attrNameLst>
                                      </p:cBhvr>
                                      <p:tavLst>
                                        <p:tav tm="0">
                                          <p:val>
                                            <p:strVal val="#ppt_y"/>
                                          </p:val>
                                        </p:tav>
                                        <p:tav tm="100000">
                                          <p:val>
                                            <p:strVal val="#ppt_y"/>
                                          </p:val>
                                        </p:tav>
                                      </p:tavLst>
                                    </p:anim>
                                  </p:childTnLst>
                                </p:cTn>
                              </p:par>
                              <p:par>
                                <p:cTn id="13" presetID="9" presetClass="entr" presetSubtype="0" fill="hold" nodeType="withEffect">
                                  <p:stCondLst>
                                    <p:cond delay="500"/>
                                  </p:stCondLst>
                                  <p:childTnLst>
                                    <p:set>
                                      <p:cBhvr>
                                        <p:cTn id="14" dur="1" fill="hold">
                                          <p:stCondLst>
                                            <p:cond delay="0"/>
                                          </p:stCondLst>
                                        </p:cTn>
                                        <p:tgtEl>
                                          <p:spTgt spid="31757"/>
                                        </p:tgtEl>
                                        <p:attrNameLst>
                                          <p:attrName>style.visibility</p:attrName>
                                        </p:attrNameLst>
                                      </p:cBhvr>
                                      <p:to>
                                        <p:strVal val="visible"/>
                                      </p:to>
                                    </p:set>
                                    <p:animEffect transition="in" filter="dissolve">
                                      <p:cBhvr>
                                        <p:cTn id="15" dur="500"/>
                                        <p:tgtEl>
                                          <p:spTgt spid="317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nodeType="clickEffect">
                                  <p:stCondLst>
                                    <p:cond delay="0"/>
                                  </p:stCondLst>
                                  <p:childTnLst>
                                    <p:set>
                                      <p:cBhvr>
                                        <p:cTn id="19" dur="1" fill="hold">
                                          <p:stCondLst>
                                            <p:cond delay="0"/>
                                          </p:stCondLst>
                                        </p:cTn>
                                        <p:tgtEl>
                                          <p:spTgt spid="31747">
                                            <p:txEl>
                                              <p:pRg st="2" end="2"/>
                                            </p:txEl>
                                          </p:spTgt>
                                        </p:tgtEl>
                                        <p:attrNameLst>
                                          <p:attrName>style.visibility</p:attrName>
                                        </p:attrNameLst>
                                      </p:cBhvr>
                                      <p:to>
                                        <p:strVal val="visible"/>
                                      </p:to>
                                    </p:set>
                                    <p:anim calcmode="lin" valueType="num">
                                      <p:cBhvr additive="base">
                                        <p:cTn id="20"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1747">
                                            <p:txEl>
                                              <p:pRg st="2" end="2"/>
                                            </p:txEl>
                                          </p:spTgt>
                                        </p:tgtEl>
                                        <p:attrNameLst>
                                          <p:attrName>ppt_y</p:attrName>
                                        </p:attrNameLst>
                                      </p:cBhvr>
                                      <p:tavLst>
                                        <p:tav tm="0">
                                          <p:val>
                                            <p:strVal val="#ppt_y"/>
                                          </p:val>
                                        </p:tav>
                                        <p:tav tm="100000">
                                          <p:val>
                                            <p:strVal val="#ppt_y"/>
                                          </p:val>
                                        </p:tav>
                                      </p:tavLst>
                                    </p:anim>
                                  </p:childTnLst>
                                </p:cTn>
                              </p:par>
                              <p:par>
                                <p:cTn id="22" presetID="9" presetClass="entr" presetSubtype="0" fill="hold" nodeType="withEffect">
                                  <p:stCondLst>
                                    <p:cond delay="500"/>
                                  </p:stCondLst>
                                  <p:childTnLst>
                                    <p:set>
                                      <p:cBhvr>
                                        <p:cTn id="23" dur="1" fill="hold">
                                          <p:stCondLst>
                                            <p:cond delay="0"/>
                                          </p:stCondLst>
                                        </p:cTn>
                                        <p:tgtEl>
                                          <p:spTgt spid="31756"/>
                                        </p:tgtEl>
                                        <p:attrNameLst>
                                          <p:attrName>style.visibility</p:attrName>
                                        </p:attrNameLst>
                                      </p:cBhvr>
                                      <p:to>
                                        <p:strVal val="visible"/>
                                      </p:to>
                                    </p:set>
                                    <p:animEffect transition="in" filter="dissolve">
                                      <p:cBhvr>
                                        <p:cTn id="24" dur="500"/>
                                        <p:tgtEl>
                                          <p:spTgt spid="3175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31747">
                                            <p:txEl>
                                              <p:pRg st="4" end="4"/>
                                            </p:txEl>
                                          </p:spTgt>
                                        </p:tgtEl>
                                        <p:attrNameLst>
                                          <p:attrName>style.visibility</p:attrName>
                                        </p:attrNameLst>
                                      </p:cBhvr>
                                      <p:to>
                                        <p:strVal val="visible"/>
                                      </p:to>
                                    </p:set>
                                    <p:anim calcmode="lin" valueType="num">
                                      <p:cBhvr additive="base">
                                        <p:cTn id="29" dur="500" fill="hold"/>
                                        <p:tgtEl>
                                          <p:spTgt spid="3174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1747">
                                            <p:txEl>
                                              <p:pRg st="4" end="4"/>
                                            </p:txEl>
                                          </p:spTgt>
                                        </p:tgtEl>
                                        <p:attrNameLst>
                                          <p:attrName>ppt_y</p:attrName>
                                        </p:attrNameLst>
                                      </p:cBhvr>
                                      <p:tavLst>
                                        <p:tav tm="0">
                                          <p:val>
                                            <p:strVal val="#ppt_y"/>
                                          </p:val>
                                        </p:tav>
                                        <p:tav tm="100000">
                                          <p:val>
                                            <p:strVal val="#ppt_y"/>
                                          </p:val>
                                        </p:tav>
                                      </p:tavLst>
                                    </p:anim>
                                  </p:childTnLst>
                                </p:cTn>
                              </p:par>
                              <p:par>
                                <p:cTn id="31" presetID="9" presetClass="entr" presetSubtype="0" fill="hold" nodeType="withEffect">
                                  <p:stCondLst>
                                    <p:cond delay="500"/>
                                  </p:stCondLst>
                                  <p:childTnLst>
                                    <p:set>
                                      <p:cBhvr>
                                        <p:cTn id="32" dur="1" fill="hold">
                                          <p:stCondLst>
                                            <p:cond delay="0"/>
                                          </p:stCondLst>
                                        </p:cTn>
                                        <p:tgtEl>
                                          <p:spTgt spid="31755"/>
                                        </p:tgtEl>
                                        <p:attrNameLst>
                                          <p:attrName>style.visibility</p:attrName>
                                        </p:attrNameLst>
                                      </p:cBhvr>
                                      <p:to>
                                        <p:strVal val="visible"/>
                                      </p:to>
                                    </p:set>
                                    <p:animEffect transition="in" filter="dissolve">
                                      <p:cBhvr>
                                        <p:cTn id="33" dur="500"/>
                                        <p:tgtEl>
                                          <p:spTgt spid="3175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nodeType="clickEffect">
                                  <p:stCondLst>
                                    <p:cond delay="0"/>
                                  </p:stCondLst>
                                  <p:childTnLst>
                                    <p:set>
                                      <p:cBhvr>
                                        <p:cTn id="37" dur="1" fill="hold">
                                          <p:stCondLst>
                                            <p:cond delay="0"/>
                                          </p:stCondLst>
                                        </p:cTn>
                                        <p:tgtEl>
                                          <p:spTgt spid="31747">
                                            <p:txEl>
                                              <p:pRg st="6" end="6"/>
                                            </p:txEl>
                                          </p:spTgt>
                                        </p:tgtEl>
                                        <p:attrNameLst>
                                          <p:attrName>style.visibility</p:attrName>
                                        </p:attrNameLst>
                                      </p:cBhvr>
                                      <p:to>
                                        <p:strVal val="visible"/>
                                      </p:to>
                                    </p:set>
                                    <p:anim calcmode="lin" valueType="num">
                                      <p:cBhvr additive="base">
                                        <p:cTn id="38" dur="500" fill="hold"/>
                                        <p:tgtEl>
                                          <p:spTgt spid="31747">
                                            <p:txEl>
                                              <p:pRg st="6" end="6"/>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1747">
                                            <p:txEl>
                                              <p:pRg st="6" end="6"/>
                                            </p:txEl>
                                          </p:spTgt>
                                        </p:tgtEl>
                                        <p:attrNameLst>
                                          <p:attrName>ppt_y</p:attrName>
                                        </p:attrNameLst>
                                      </p:cBhvr>
                                      <p:tavLst>
                                        <p:tav tm="0">
                                          <p:val>
                                            <p:strVal val="#ppt_y"/>
                                          </p:val>
                                        </p:tav>
                                        <p:tav tm="100000">
                                          <p:val>
                                            <p:strVal val="#ppt_y"/>
                                          </p:val>
                                        </p:tav>
                                      </p:tavLst>
                                    </p:anim>
                                  </p:childTnLst>
                                </p:cTn>
                              </p:par>
                              <p:par>
                                <p:cTn id="40" presetID="9" presetClass="entr" presetSubtype="0" fill="hold" nodeType="withEffect">
                                  <p:stCondLst>
                                    <p:cond delay="500"/>
                                  </p:stCondLst>
                                  <p:childTnLst>
                                    <p:set>
                                      <p:cBhvr>
                                        <p:cTn id="41" dur="1" fill="hold">
                                          <p:stCondLst>
                                            <p:cond delay="0"/>
                                          </p:stCondLst>
                                        </p:cTn>
                                        <p:tgtEl>
                                          <p:spTgt spid="31754"/>
                                        </p:tgtEl>
                                        <p:attrNameLst>
                                          <p:attrName>style.visibility</p:attrName>
                                        </p:attrNameLst>
                                      </p:cBhvr>
                                      <p:to>
                                        <p:strVal val="visible"/>
                                      </p:to>
                                    </p:set>
                                    <p:animEffect transition="in" filter="dissolve">
                                      <p:cBhvr>
                                        <p:cTn id="42" dur="500"/>
                                        <p:tgtEl>
                                          <p:spTgt spid="3175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nodeType="clickEffect">
                                  <p:stCondLst>
                                    <p:cond delay="0"/>
                                  </p:stCondLst>
                                  <p:childTnLst>
                                    <p:set>
                                      <p:cBhvr>
                                        <p:cTn id="46" dur="1" fill="hold">
                                          <p:stCondLst>
                                            <p:cond delay="0"/>
                                          </p:stCondLst>
                                        </p:cTn>
                                        <p:tgtEl>
                                          <p:spTgt spid="31747">
                                            <p:txEl>
                                              <p:pRg st="8" end="8"/>
                                            </p:txEl>
                                          </p:spTgt>
                                        </p:tgtEl>
                                        <p:attrNameLst>
                                          <p:attrName>style.visibility</p:attrName>
                                        </p:attrNameLst>
                                      </p:cBhvr>
                                      <p:to>
                                        <p:strVal val="visible"/>
                                      </p:to>
                                    </p:set>
                                    <p:anim calcmode="lin" valueType="num">
                                      <p:cBhvr additive="base">
                                        <p:cTn id="47" dur="500" fill="hold"/>
                                        <p:tgtEl>
                                          <p:spTgt spid="31747">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1747">
                                            <p:txEl>
                                              <p:pRg st="8" end="8"/>
                                            </p:txEl>
                                          </p:spTgt>
                                        </p:tgtEl>
                                        <p:attrNameLst>
                                          <p:attrName>ppt_y</p:attrName>
                                        </p:attrNameLst>
                                      </p:cBhvr>
                                      <p:tavLst>
                                        <p:tav tm="0">
                                          <p:val>
                                            <p:strVal val="#ppt_y"/>
                                          </p:val>
                                        </p:tav>
                                        <p:tav tm="100000">
                                          <p:val>
                                            <p:strVal val="#ppt_y"/>
                                          </p:val>
                                        </p:tav>
                                      </p:tavLst>
                                    </p:anim>
                                  </p:childTnLst>
                                </p:cTn>
                              </p:par>
                              <p:par>
                                <p:cTn id="49" presetID="9" presetClass="entr" presetSubtype="0" fill="hold" nodeType="withEffect">
                                  <p:stCondLst>
                                    <p:cond delay="500"/>
                                  </p:stCondLst>
                                  <p:childTnLst>
                                    <p:set>
                                      <p:cBhvr>
                                        <p:cTn id="50" dur="1" fill="hold">
                                          <p:stCondLst>
                                            <p:cond delay="0"/>
                                          </p:stCondLst>
                                        </p:cTn>
                                        <p:tgtEl>
                                          <p:spTgt spid="31758"/>
                                        </p:tgtEl>
                                        <p:attrNameLst>
                                          <p:attrName>style.visibility</p:attrName>
                                        </p:attrNameLst>
                                      </p:cBhvr>
                                      <p:to>
                                        <p:strVal val="visible"/>
                                      </p:to>
                                    </p:set>
                                    <p:animEffect transition="in" filter="dissolve">
                                      <p:cBhvr>
                                        <p:cTn id="51" dur="500"/>
                                        <p:tgtEl>
                                          <p:spTgt spid="31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utoUpdateAnimBg="0"/>
      <p:bldP spid="3174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50813"/>
            <a:ext cx="8353425" cy="664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648A848-0D65-8248-A87E-0A79E96572C9}" type="slidenum">
              <a:rPr lang="en-US" smtClean="0"/>
              <a:t>48</a:t>
            </a:fld>
            <a:endParaRPr lang="en-US"/>
          </a:p>
        </p:txBody>
      </p:sp>
    </p:spTree>
    <p:extLst>
      <p:ext uri="{BB962C8B-B14F-4D97-AF65-F5344CB8AC3E}">
        <p14:creationId xmlns:p14="http://schemas.microsoft.com/office/powerpoint/2010/main" val="351232799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4717264_thumbn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144838"/>
            <a:ext cx="3932238"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363538" y="3200400"/>
            <a:ext cx="218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Oil and Sugar</a:t>
            </a:r>
          </a:p>
        </p:txBody>
      </p:sp>
      <p:sp>
        <p:nvSpPr>
          <p:cNvPr id="17412" name="Text Box 4"/>
          <p:cNvSpPr txBox="1">
            <a:spLocks noChangeArrowheads="1"/>
          </p:cNvSpPr>
          <p:nvPr/>
        </p:nvSpPr>
        <p:spPr bwMode="auto">
          <a:xfrm>
            <a:off x="7037388" y="4098925"/>
            <a:ext cx="2030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Meat, Fish, Nuts</a:t>
            </a:r>
          </a:p>
        </p:txBody>
      </p:sp>
      <p:sp>
        <p:nvSpPr>
          <p:cNvPr id="17413" name="Text Box 5"/>
          <p:cNvSpPr txBox="1">
            <a:spLocks noChangeArrowheads="1"/>
          </p:cNvSpPr>
          <p:nvPr/>
        </p:nvSpPr>
        <p:spPr bwMode="auto">
          <a:xfrm>
            <a:off x="381000" y="4114800"/>
            <a:ext cx="254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t>Milk, Cheese, Yogurt</a:t>
            </a:r>
          </a:p>
        </p:txBody>
      </p:sp>
      <p:sp>
        <p:nvSpPr>
          <p:cNvPr id="17414" name="Rectangle 6"/>
          <p:cNvSpPr>
            <a:spLocks noChangeArrowheads="1"/>
          </p:cNvSpPr>
          <p:nvPr/>
        </p:nvSpPr>
        <p:spPr bwMode="auto">
          <a:xfrm>
            <a:off x="381000" y="5165725"/>
            <a:ext cx="2527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000"/>
              <a:t>Fruit and Vegetables</a:t>
            </a:r>
            <a:endParaRPr lang="en-US" sz="2000"/>
          </a:p>
        </p:txBody>
      </p:sp>
      <p:sp>
        <p:nvSpPr>
          <p:cNvPr id="17415" name="Rectangle 7"/>
          <p:cNvSpPr>
            <a:spLocks noChangeArrowheads="1"/>
          </p:cNvSpPr>
          <p:nvPr/>
        </p:nvSpPr>
        <p:spPr bwMode="auto">
          <a:xfrm>
            <a:off x="76200" y="6067425"/>
            <a:ext cx="2792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000"/>
              <a:t>Bread, Potatoes, Pasta</a:t>
            </a:r>
            <a:endParaRPr lang="en-US" sz="2000"/>
          </a:p>
        </p:txBody>
      </p:sp>
      <p:sp>
        <p:nvSpPr>
          <p:cNvPr id="17416" name="Text Box 8"/>
          <p:cNvSpPr txBox="1">
            <a:spLocks noChangeArrowheads="1"/>
          </p:cNvSpPr>
          <p:nvPr/>
        </p:nvSpPr>
        <p:spPr bwMode="auto">
          <a:xfrm>
            <a:off x="285750" y="1500188"/>
            <a:ext cx="84296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3200"/>
              <a:t>The Food Pyramid suggests the daily number of servings of each of the five food groups.</a:t>
            </a:r>
            <a:endParaRPr lang="en-US" sz="3200"/>
          </a:p>
        </p:txBody>
      </p:sp>
      <p:sp>
        <p:nvSpPr>
          <p:cNvPr id="39944" name="Text Box 9"/>
          <p:cNvSpPr txBox="1">
            <a:spLocks noChangeArrowheads="1"/>
          </p:cNvSpPr>
          <p:nvPr/>
        </p:nvSpPr>
        <p:spPr bwMode="auto">
          <a:xfrm>
            <a:off x="285750" y="214313"/>
            <a:ext cx="8643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How do we know how much of each food type to eat?</a:t>
            </a:r>
          </a:p>
        </p:txBody>
      </p:sp>
      <p:sp>
        <p:nvSpPr>
          <p:cNvPr id="17423" name="Line 15"/>
          <p:cNvSpPr>
            <a:spLocks noChangeShapeType="1"/>
          </p:cNvSpPr>
          <p:nvPr/>
        </p:nvSpPr>
        <p:spPr bwMode="auto">
          <a:xfrm>
            <a:off x="2209800" y="3429000"/>
            <a:ext cx="2590800" cy="304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4" name="Line 16"/>
          <p:cNvSpPr>
            <a:spLocks noChangeShapeType="1"/>
          </p:cNvSpPr>
          <p:nvPr/>
        </p:nvSpPr>
        <p:spPr bwMode="auto">
          <a:xfrm>
            <a:off x="3048000" y="4343400"/>
            <a:ext cx="1219200" cy="76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5" name="Line 17"/>
          <p:cNvSpPr>
            <a:spLocks noChangeShapeType="1"/>
          </p:cNvSpPr>
          <p:nvPr/>
        </p:nvSpPr>
        <p:spPr bwMode="auto">
          <a:xfrm flipH="1">
            <a:off x="6096000" y="4343400"/>
            <a:ext cx="990600" cy="76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6" name="Line 18"/>
          <p:cNvSpPr>
            <a:spLocks noChangeShapeType="1"/>
          </p:cNvSpPr>
          <p:nvPr/>
        </p:nvSpPr>
        <p:spPr bwMode="auto">
          <a:xfrm flipV="1">
            <a:off x="2895600" y="5334000"/>
            <a:ext cx="609600" cy="76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8" name="Line 20"/>
          <p:cNvSpPr>
            <a:spLocks noChangeShapeType="1"/>
          </p:cNvSpPr>
          <p:nvPr/>
        </p:nvSpPr>
        <p:spPr bwMode="auto">
          <a:xfrm flipV="1">
            <a:off x="2895600" y="6248400"/>
            <a:ext cx="304800" cy="76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5648A848-0D65-8248-A87E-0A79E96572C9}" type="slidenum">
              <a:rPr lang="en-US" smtClean="0"/>
              <a:t>49</a:t>
            </a:fld>
            <a:endParaRPr lang="en-US"/>
          </a:p>
        </p:txBody>
      </p:sp>
    </p:spTree>
    <p:extLst>
      <p:ext uri="{BB962C8B-B14F-4D97-AF65-F5344CB8AC3E}">
        <p14:creationId xmlns:p14="http://schemas.microsoft.com/office/powerpoint/2010/main" val="1436415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17410"/>
                                        </p:tgtEl>
                                        <p:attrNameLst>
                                          <p:attrName>style.visibility</p:attrName>
                                        </p:attrNameLst>
                                      </p:cBhvr>
                                      <p:to>
                                        <p:strVal val="visible"/>
                                      </p:to>
                                    </p:set>
                                  </p:childTnLst>
                                </p:cTn>
                              </p:par>
                              <p:par>
                                <p:cTn id="10" presetID="9" presetClass="entr" presetSubtype="0" fill="hold" grpId="0" nodeType="withEffect">
                                  <p:stCondLst>
                                    <p:cond delay="0"/>
                                  </p:stCondLst>
                                  <p:childTnLst>
                                    <p:set>
                                      <p:cBhvr>
                                        <p:cTn id="11" dur="1" fill="hold">
                                          <p:stCondLst>
                                            <p:cond delay="0"/>
                                          </p:stCondLst>
                                        </p:cTn>
                                        <p:tgtEl>
                                          <p:spTgt spid="17423"/>
                                        </p:tgtEl>
                                        <p:attrNameLst>
                                          <p:attrName>style.visibility</p:attrName>
                                        </p:attrNameLst>
                                      </p:cBhvr>
                                      <p:to>
                                        <p:strVal val="visible"/>
                                      </p:to>
                                    </p:set>
                                    <p:animEffect transition="in" filter="dissolve">
                                      <p:cBhvr>
                                        <p:cTn id="12" dur="500"/>
                                        <p:tgtEl>
                                          <p:spTgt spid="1742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424"/>
                                        </p:tgtEl>
                                        <p:attrNameLst>
                                          <p:attrName>style.visibility</p:attrName>
                                        </p:attrNameLst>
                                      </p:cBhvr>
                                      <p:to>
                                        <p:strVal val="visible"/>
                                      </p:to>
                                    </p:set>
                                    <p:animEffect transition="in" filter="dissolve">
                                      <p:cBhvr>
                                        <p:cTn id="15" dur="500"/>
                                        <p:tgtEl>
                                          <p:spTgt spid="1742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7426"/>
                                        </p:tgtEl>
                                        <p:attrNameLst>
                                          <p:attrName>style.visibility</p:attrName>
                                        </p:attrNameLst>
                                      </p:cBhvr>
                                      <p:to>
                                        <p:strVal val="visible"/>
                                      </p:to>
                                    </p:set>
                                    <p:animEffect transition="in" filter="dissolve">
                                      <p:cBhvr>
                                        <p:cTn id="18" dur="500"/>
                                        <p:tgtEl>
                                          <p:spTgt spid="1742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7428"/>
                                        </p:tgtEl>
                                        <p:attrNameLst>
                                          <p:attrName>style.visibility</p:attrName>
                                        </p:attrNameLst>
                                      </p:cBhvr>
                                      <p:to>
                                        <p:strVal val="visible"/>
                                      </p:to>
                                    </p:set>
                                    <p:animEffect transition="in" filter="dissolve">
                                      <p:cBhvr>
                                        <p:cTn id="21" dur="500"/>
                                        <p:tgtEl>
                                          <p:spTgt spid="1742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7425"/>
                                        </p:tgtEl>
                                        <p:attrNameLst>
                                          <p:attrName>style.visibility</p:attrName>
                                        </p:attrNameLst>
                                      </p:cBhvr>
                                      <p:to>
                                        <p:strVal val="visible"/>
                                      </p:to>
                                    </p:set>
                                    <p:animEffect transition="in" filter="dissolve">
                                      <p:cBhvr>
                                        <p:cTn id="24" dur="500"/>
                                        <p:tgtEl>
                                          <p:spTgt spid="1742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4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41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41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41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7412" grpId="0"/>
      <p:bldP spid="17413" grpId="0"/>
      <p:bldP spid="17414" grpId="0"/>
      <p:bldP spid="17416" grpId="0"/>
      <p:bldP spid="17423" grpId="0" animBg="1"/>
      <p:bldP spid="17424" grpId="0" animBg="1"/>
      <p:bldP spid="17425" grpId="0" animBg="1"/>
      <p:bldP spid="17426" grpId="0" animBg="1"/>
      <p:bldP spid="174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health?</a:t>
            </a:r>
            <a:endParaRPr lang="en-US" b="1" dirty="0"/>
          </a:p>
        </p:txBody>
      </p:sp>
      <p:sp>
        <p:nvSpPr>
          <p:cNvPr id="3" name="Content Placeholder 2"/>
          <p:cNvSpPr>
            <a:spLocks noGrp="1"/>
          </p:cNvSpPr>
          <p:nvPr>
            <p:ph idx="1"/>
          </p:nvPr>
        </p:nvSpPr>
        <p:spPr>
          <a:xfrm>
            <a:off x="176397" y="1417638"/>
            <a:ext cx="8784591" cy="3011487"/>
          </a:xfrm>
        </p:spPr>
        <p:txBody>
          <a:bodyPr/>
          <a:lstStyle/>
          <a:p>
            <a:r>
              <a:rPr lang="en-IE" dirty="0"/>
              <a:t>Health is a state of </a:t>
            </a:r>
            <a:r>
              <a:rPr lang="en-IE" dirty="0" smtClean="0"/>
              <a:t>complete </a:t>
            </a:r>
            <a:r>
              <a:rPr lang="en-IE" dirty="0"/>
              <a:t>physical, mental &amp; social well-</a:t>
            </a:r>
            <a:r>
              <a:rPr lang="en-IE" dirty="0" smtClean="0"/>
              <a:t>being</a:t>
            </a:r>
          </a:p>
          <a:p>
            <a:r>
              <a:rPr lang="en-IE" dirty="0" smtClean="0"/>
              <a:t>Health can be considered as</a:t>
            </a:r>
          </a:p>
          <a:p>
            <a:pPr marL="514350" indent="31750">
              <a:buFont typeface="+mj-lt"/>
              <a:buAutoNum type="arabicPeriod"/>
            </a:pPr>
            <a:r>
              <a:rPr lang="en-IE" dirty="0" smtClean="0"/>
              <a:t> Physical Health &amp;</a:t>
            </a:r>
          </a:p>
          <a:p>
            <a:pPr marL="514350" indent="31750">
              <a:buFont typeface="+mj-lt"/>
              <a:buAutoNum type="arabicPeriod"/>
            </a:pPr>
            <a:r>
              <a:rPr lang="en-IE" dirty="0" smtClean="0"/>
              <a:t> Mental </a:t>
            </a:r>
            <a:r>
              <a:rPr lang="en-IE" dirty="0"/>
              <a:t>Health</a:t>
            </a:r>
          </a:p>
          <a:p>
            <a:endParaRPr lang="en-US" dirty="0"/>
          </a:p>
        </p:txBody>
      </p:sp>
      <p:sp>
        <p:nvSpPr>
          <p:cNvPr id="7" name="Slide Number Placeholder 6"/>
          <p:cNvSpPr>
            <a:spLocks noGrp="1"/>
          </p:cNvSpPr>
          <p:nvPr>
            <p:ph type="sldNum" sz="quarter" idx="12"/>
          </p:nvPr>
        </p:nvSpPr>
        <p:spPr/>
        <p:txBody>
          <a:bodyPr/>
          <a:lstStyle/>
          <a:p>
            <a:fld id="{5648A848-0D65-8248-A87E-0A79E96572C9}" type="slidenum">
              <a:rPr lang="en-US" smtClean="0"/>
              <a:t>5</a:t>
            </a:fld>
            <a:endParaRPr lang="en-US"/>
          </a:p>
        </p:txBody>
      </p:sp>
    </p:spTree>
    <p:extLst>
      <p:ext uri="{BB962C8B-B14F-4D97-AF65-F5344CB8AC3E}">
        <p14:creationId xmlns:p14="http://schemas.microsoft.com/office/powerpoint/2010/main" val="18110914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pPr eaLnBrk="1" hangingPunct="1"/>
            <a:r>
              <a:rPr lang="en-IE" sz="4000">
                <a:latin typeface="Times New Roman" charset="0"/>
              </a:rPr>
              <a:t/>
            </a:r>
            <a:br>
              <a:rPr lang="en-IE" sz="4000">
                <a:latin typeface="Times New Roman" charset="0"/>
              </a:rPr>
            </a:br>
            <a:r>
              <a:rPr lang="en-IE" b="1">
                <a:solidFill>
                  <a:srgbClr val="FF3399"/>
                </a:solidFill>
                <a:latin typeface="Arial" charset="0"/>
              </a:rPr>
              <a:t>Benefits of a Balanced diet</a:t>
            </a:r>
            <a:endParaRPr lang="en-GB" b="1">
              <a:solidFill>
                <a:srgbClr val="FF3399"/>
              </a:solidFill>
              <a:latin typeface="Arial" charset="0"/>
            </a:endParaRPr>
          </a:p>
        </p:txBody>
      </p:sp>
      <p:sp>
        <p:nvSpPr>
          <p:cNvPr id="33795" name="Rectangle 3"/>
          <p:cNvSpPr>
            <a:spLocks noGrp="1" noChangeArrowheads="1"/>
          </p:cNvSpPr>
          <p:nvPr>
            <p:ph type="body" idx="1"/>
          </p:nvPr>
        </p:nvSpPr>
        <p:spPr>
          <a:xfrm>
            <a:off x="611188" y="2133600"/>
            <a:ext cx="7772400" cy="4114800"/>
          </a:xfrm>
        </p:spPr>
        <p:txBody>
          <a:bodyPr/>
          <a:lstStyle/>
          <a:p>
            <a:pPr eaLnBrk="1" hangingPunct="1"/>
            <a:r>
              <a:rPr lang="en-IE">
                <a:latin typeface="Arial" charset="0"/>
              </a:rPr>
              <a:t>You feel more energetic</a:t>
            </a:r>
          </a:p>
          <a:p>
            <a:pPr eaLnBrk="1" hangingPunct="1"/>
            <a:endParaRPr lang="en-IE">
              <a:latin typeface="Arial" charset="0"/>
            </a:endParaRPr>
          </a:p>
          <a:p>
            <a:pPr eaLnBrk="1" hangingPunct="1"/>
            <a:r>
              <a:rPr lang="en-IE">
                <a:latin typeface="Arial" charset="0"/>
              </a:rPr>
              <a:t>You look better</a:t>
            </a:r>
          </a:p>
          <a:p>
            <a:pPr eaLnBrk="1" hangingPunct="1"/>
            <a:endParaRPr lang="en-IE">
              <a:latin typeface="Arial" charset="0"/>
            </a:endParaRPr>
          </a:p>
          <a:p>
            <a:pPr eaLnBrk="1" hangingPunct="1"/>
            <a:r>
              <a:rPr lang="en-IE">
                <a:latin typeface="Arial" charset="0"/>
              </a:rPr>
              <a:t>You feel better about yourself</a:t>
            </a:r>
            <a:endParaRPr lang="en-GB">
              <a:latin typeface="Arial" charset="0"/>
            </a:endParaRPr>
          </a:p>
        </p:txBody>
      </p:sp>
      <p:grpSp>
        <p:nvGrpSpPr>
          <p:cNvPr id="2" name="Group 9"/>
          <p:cNvGrpSpPr>
            <a:grpSpLocks/>
          </p:cNvGrpSpPr>
          <p:nvPr/>
        </p:nvGrpSpPr>
        <p:grpSpPr bwMode="auto">
          <a:xfrm>
            <a:off x="4211638" y="1916113"/>
            <a:ext cx="3416300" cy="4495800"/>
            <a:chOff x="2688" y="1008"/>
            <a:chExt cx="2152" cy="2832"/>
          </a:xfrm>
        </p:grpSpPr>
        <p:pic>
          <p:nvPicPr>
            <p:cNvPr id="41988" name="Picture 6" descr="barney_pro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2640"/>
              <a:ext cx="71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9" name="Group 8"/>
            <p:cNvGrpSpPr>
              <a:grpSpLocks/>
            </p:cNvGrpSpPr>
            <p:nvPr/>
          </p:nvGrpSpPr>
          <p:grpSpPr bwMode="auto">
            <a:xfrm>
              <a:off x="2688" y="1008"/>
              <a:ext cx="1949" cy="1680"/>
              <a:chOff x="2688" y="1008"/>
              <a:chExt cx="1949" cy="1680"/>
            </a:xfrm>
          </p:grpSpPr>
          <p:pic>
            <p:nvPicPr>
              <p:cNvPr id="41990" name="Picture 4" descr="Amber_Ora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1776"/>
                <a:ext cx="698"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BANA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1008"/>
                <a:ext cx="70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Slide Number Placeholder 2"/>
          <p:cNvSpPr>
            <a:spLocks noGrp="1"/>
          </p:cNvSpPr>
          <p:nvPr>
            <p:ph type="sldNum" sz="quarter" idx="12"/>
          </p:nvPr>
        </p:nvSpPr>
        <p:spPr/>
        <p:txBody>
          <a:bodyPr/>
          <a:lstStyle/>
          <a:p>
            <a:fld id="{5648A848-0D65-8248-A87E-0A79E96572C9}" type="slidenum">
              <a:rPr lang="en-US" smtClean="0"/>
              <a:t>50</a:t>
            </a:fld>
            <a:endParaRPr lang="en-US"/>
          </a:p>
        </p:txBody>
      </p:sp>
    </p:spTree>
    <p:extLst>
      <p:ext uri="{BB962C8B-B14F-4D97-AF65-F5344CB8AC3E}">
        <p14:creationId xmlns:p14="http://schemas.microsoft.com/office/powerpoint/2010/main" val="3858856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5">
                                            <p:txEl>
                                              <p:pRg st="0" end="0"/>
                                            </p:txEl>
                                          </p:spTgt>
                                        </p:tgtEl>
                                        <p:attrNameLst>
                                          <p:attrName>style.visibility</p:attrName>
                                        </p:attrNameLst>
                                      </p:cBhvr>
                                      <p:to>
                                        <p:strVal val="visible"/>
                                      </p:to>
                                    </p:set>
                                    <p:anim calcmode="lin" valueType="num">
                                      <p:cBhvr additive="base">
                                        <p:cTn id="13" dur="500" fill="hold"/>
                                        <p:tgtEl>
                                          <p:spTgt spid="337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795">
                                            <p:txEl>
                                              <p:pRg st="4" end="4"/>
                                            </p:txEl>
                                          </p:spTgt>
                                        </p:tgtEl>
                                        <p:attrNameLst>
                                          <p:attrName>style.visibility</p:attrName>
                                        </p:attrNameLst>
                                      </p:cBhvr>
                                      <p:to>
                                        <p:strVal val="visible"/>
                                      </p:to>
                                    </p:set>
                                    <p:anim calcmode="lin" valueType="num">
                                      <p:cBhvr additive="base">
                                        <p:cTn id="25" dur="500" fill="hold"/>
                                        <p:tgtEl>
                                          <p:spTgt spid="3379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37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utoUpdateAnimBg="0"/>
      <p:bldP spid="33795"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GB" b="1">
                <a:solidFill>
                  <a:srgbClr val="FF3399"/>
                </a:solidFill>
                <a:latin typeface="Arial" charset="0"/>
              </a:rPr>
              <a:t>Quiz</a:t>
            </a:r>
          </a:p>
        </p:txBody>
      </p:sp>
      <p:sp>
        <p:nvSpPr>
          <p:cNvPr id="75779" name="Rectangle 3"/>
          <p:cNvSpPr>
            <a:spLocks noGrp="1" noChangeArrowheads="1"/>
          </p:cNvSpPr>
          <p:nvPr>
            <p:ph type="body" idx="1"/>
          </p:nvPr>
        </p:nvSpPr>
        <p:spPr/>
        <p:txBody>
          <a:bodyPr/>
          <a:lstStyle/>
          <a:p>
            <a:pPr eaLnBrk="1" hangingPunct="1"/>
            <a:r>
              <a:rPr lang="en-GB">
                <a:latin typeface="Times New Roman" charset="0"/>
                <a:hlinkClick r:id="rId3"/>
              </a:rPr>
              <a:t>Fruit Group Quiz &amp; Vegetable Group Quiz</a:t>
            </a:r>
            <a:endParaRPr lang="en-GB">
              <a:latin typeface="Times New Roman" charset="0"/>
            </a:endParaRPr>
          </a:p>
          <a:p>
            <a:pPr eaLnBrk="1" hangingPunct="1"/>
            <a:endParaRPr lang="en-GB">
              <a:latin typeface="Times New Roman" charset="0"/>
            </a:endParaRPr>
          </a:p>
          <a:p>
            <a:pPr eaLnBrk="1" hangingPunct="1"/>
            <a:r>
              <a:rPr lang="en-GB">
                <a:latin typeface="Times New Roman" charset="0"/>
                <a:hlinkClick r:id="rId4"/>
              </a:rPr>
              <a:t>http://www.choosemyplate.gov/about</a:t>
            </a:r>
            <a:endParaRPr lang="en-GB">
              <a:latin typeface="Times New Roman" charset="0"/>
            </a:endParaRPr>
          </a:p>
          <a:p>
            <a:pPr eaLnBrk="1" hangingPunct="1"/>
            <a:endParaRPr lang="en-GB">
              <a:latin typeface="Times New Roman" charset="0"/>
            </a:endParaRPr>
          </a:p>
          <a:p>
            <a:pPr eaLnBrk="1" hangingPunct="1"/>
            <a:endParaRPr lang="en-GB">
              <a:latin typeface="Times New Roman" charset="0"/>
            </a:endParaRPr>
          </a:p>
        </p:txBody>
      </p:sp>
      <p:sp>
        <p:nvSpPr>
          <p:cNvPr id="2" name="Slide Number Placeholder 1"/>
          <p:cNvSpPr>
            <a:spLocks noGrp="1"/>
          </p:cNvSpPr>
          <p:nvPr>
            <p:ph type="sldNum" sz="quarter" idx="12"/>
          </p:nvPr>
        </p:nvSpPr>
        <p:spPr/>
        <p:txBody>
          <a:bodyPr/>
          <a:lstStyle/>
          <a:p>
            <a:fld id="{5648A848-0D65-8248-A87E-0A79E96572C9}" type="slidenum">
              <a:rPr lang="en-US" smtClean="0"/>
              <a:t>51</a:t>
            </a:fld>
            <a:endParaRPr lang="en-US"/>
          </a:p>
        </p:txBody>
      </p:sp>
    </p:spTree>
    <p:extLst>
      <p:ext uri="{BB962C8B-B14F-4D97-AF65-F5344CB8AC3E}">
        <p14:creationId xmlns:p14="http://schemas.microsoft.com/office/powerpoint/2010/main" val="2897932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75779">
                                            <p:txEl>
                                              <p:pRg st="0" end="0"/>
                                            </p:txEl>
                                          </p:spTgt>
                                        </p:tgtEl>
                                        <p:attrNameLst>
                                          <p:attrName>style.visibility</p:attrName>
                                        </p:attrNameLst>
                                      </p:cBhvr>
                                      <p:to>
                                        <p:strVal val="visible"/>
                                      </p:to>
                                    </p:set>
                                    <p:anim calcmode="lin" valueType="num">
                                      <p:cBhvr additive="base">
                                        <p:cTn id="11"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5779">
                                            <p:txEl>
                                              <p:pRg st="2" end="2"/>
                                            </p:txEl>
                                          </p:spTgt>
                                        </p:tgtEl>
                                        <p:attrNameLst>
                                          <p:attrName>style.visibility</p:attrName>
                                        </p:attrNameLst>
                                      </p:cBhvr>
                                      <p:to>
                                        <p:strVal val="visible"/>
                                      </p:to>
                                    </p:set>
                                    <p:anim calcmode="lin" valueType="num">
                                      <p:cBhvr additive="base">
                                        <p:cTn id="17"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5279" y="152400"/>
            <a:ext cx="3897246" cy="769441"/>
          </a:xfrm>
          <a:prstGeom prst="rect">
            <a:avLst/>
          </a:prstGeom>
        </p:spPr>
        <p:txBody>
          <a:bodyPr wrap="none">
            <a:spAutoFit/>
          </a:bodyPr>
          <a:lstStyle/>
          <a:p>
            <a:pPr algn="ctr"/>
            <a:r>
              <a:rPr lang="en-US" sz="4400" b="1" dirty="0">
                <a:ln w="0"/>
                <a:solidFill>
                  <a:srgbClr val="000000"/>
                </a:solidFill>
              </a:rPr>
              <a:t>A </a:t>
            </a:r>
            <a:r>
              <a:rPr lang="en-US" sz="4400" b="1" dirty="0" smtClean="0">
                <a:ln w="0"/>
                <a:solidFill>
                  <a:srgbClr val="000000"/>
                </a:solidFill>
              </a:rPr>
              <a:t>Food Pyramid</a:t>
            </a:r>
            <a:endParaRPr lang="en-US" sz="4400" b="1" dirty="0">
              <a:ln w="0"/>
              <a:solidFill>
                <a:srgbClr val="000000"/>
              </a:solidFill>
            </a:endParaRPr>
          </a:p>
        </p:txBody>
      </p:sp>
      <p:sp>
        <p:nvSpPr>
          <p:cNvPr id="6" name="Content Placeholder 5"/>
          <p:cNvSpPr>
            <a:spLocks noGrp="1"/>
          </p:cNvSpPr>
          <p:nvPr>
            <p:ph idx="1"/>
          </p:nvPr>
        </p:nvSpPr>
        <p:spPr/>
        <p:txBody>
          <a:bodyPr/>
          <a:lstStyle/>
          <a:p>
            <a:r>
              <a:rPr lang="en-US" dirty="0" smtClean="0"/>
              <a:t>Take </a:t>
            </a:r>
            <a:r>
              <a:rPr lang="en-IE" b="1" dirty="0" smtClean="0"/>
              <a:t>The </a:t>
            </a:r>
            <a:r>
              <a:rPr lang="en-IE" b="1" dirty="0"/>
              <a:t>Healthy Eating &amp; Food Quiz – how much do you know?</a:t>
            </a:r>
          </a:p>
          <a:p>
            <a:endParaRPr lang="en-US" dirty="0"/>
          </a:p>
        </p:txBody>
      </p:sp>
      <p:sp>
        <p:nvSpPr>
          <p:cNvPr id="3" name="Slide Number Placeholder 2"/>
          <p:cNvSpPr>
            <a:spLocks noGrp="1"/>
          </p:cNvSpPr>
          <p:nvPr>
            <p:ph type="sldNum" sz="quarter" idx="12"/>
          </p:nvPr>
        </p:nvSpPr>
        <p:spPr/>
        <p:txBody>
          <a:bodyPr/>
          <a:lstStyle/>
          <a:p>
            <a:fld id="{5648A848-0D65-8248-A87E-0A79E96572C9}" type="slidenum">
              <a:rPr lang="en-US" smtClean="0"/>
              <a:t>52</a:t>
            </a:fld>
            <a:endParaRPr lang="en-US"/>
          </a:p>
        </p:txBody>
      </p:sp>
    </p:spTree>
    <p:extLst>
      <p:ext uri="{BB962C8B-B14F-4D97-AF65-F5344CB8AC3E}">
        <p14:creationId xmlns:p14="http://schemas.microsoft.com/office/powerpoint/2010/main" val="19271436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Questionnaire</a:t>
            </a:r>
          </a:p>
        </p:txBody>
      </p:sp>
      <p:sp>
        <p:nvSpPr>
          <p:cNvPr id="3" name="Content Placeholder 2"/>
          <p:cNvSpPr>
            <a:spLocks noGrp="1"/>
          </p:cNvSpPr>
          <p:nvPr>
            <p:ph idx="1"/>
          </p:nvPr>
        </p:nvSpPr>
        <p:spPr/>
        <p:txBody>
          <a:bodyPr>
            <a:normAutofit/>
          </a:bodyPr>
          <a:lstStyle/>
          <a:p>
            <a:r>
              <a:rPr lang="en-US" dirty="0" smtClean="0"/>
              <a:t>This </a:t>
            </a:r>
            <a:r>
              <a:rPr lang="en-US" dirty="0"/>
              <a:t>questionnaire is quick and easy to complete and will give you helpful hints on how to eat better for your health</a:t>
            </a:r>
            <a:r>
              <a:rPr lang="en-US" dirty="0" smtClean="0"/>
              <a:t>.</a:t>
            </a:r>
            <a:endParaRPr lang="en-US" dirty="0">
              <a:hlinkClick r:id="rId2"/>
            </a:endParaRPr>
          </a:p>
          <a:p>
            <a:r>
              <a:rPr lang="en-US" dirty="0" smtClean="0">
                <a:hlinkClick r:id="rId2"/>
              </a:rPr>
              <a:t>http</a:t>
            </a:r>
            <a:r>
              <a:rPr lang="en-US" dirty="0">
                <a:hlinkClick r:id="rId2"/>
              </a:rPr>
              <a:t>://www.enjoyhealthyeating.info/</a:t>
            </a:r>
            <a:r>
              <a:rPr lang="en-US" dirty="0" smtClean="0">
                <a:hlinkClick r:id="rId2"/>
              </a:rPr>
              <a:t>questionnaire</a:t>
            </a:r>
            <a:endParaRPr lang="en-US" dirty="0" smtClean="0"/>
          </a:p>
          <a:p>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53</a:t>
            </a:fld>
            <a:endParaRPr lang="en-US"/>
          </a:p>
        </p:txBody>
      </p:sp>
    </p:spTree>
    <p:extLst>
      <p:ext uri="{BB962C8B-B14F-4D97-AF65-F5344CB8AC3E}">
        <p14:creationId xmlns:p14="http://schemas.microsoft.com/office/powerpoint/2010/main" val="4291272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5279" y="152400"/>
            <a:ext cx="3897246" cy="769441"/>
          </a:xfrm>
          <a:prstGeom prst="rect">
            <a:avLst/>
          </a:prstGeom>
        </p:spPr>
        <p:txBody>
          <a:bodyPr wrap="none">
            <a:spAutoFit/>
          </a:bodyPr>
          <a:lstStyle/>
          <a:p>
            <a:pPr algn="ctr"/>
            <a:r>
              <a:rPr lang="en-US" sz="4400" b="1" dirty="0">
                <a:ln w="0"/>
                <a:solidFill>
                  <a:srgbClr val="000000"/>
                </a:solidFill>
              </a:rPr>
              <a:t>A </a:t>
            </a:r>
            <a:r>
              <a:rPr lang="en-US" sz="4400" b="1" dirty="0" smtClean="0">
                <a:ln w="0"/>
                <a:solidFill>
                  <a:srgbClr val="000000"/>
                </a:solidFill>
              </a:rPr>
              <a:t>Food Pyramid</a:t>
            </a:r>
            <a:endParaRPr lang="en-US" sz="4400" b="1" dirty="0">
              <a:ln w="0"/>
              <a:solidFill>
                <a:srgbClr val="000000"/>
              </a:solidFill>
            </a:endParaRPr>
          </a:p>
        </p:txBody>
      </p:sp>
      <p:pic>
        <p:nvPicPr>
          <p:cNvPr id="4" name="Picture 3"/>
          <p:cNvPicPr>
            <a:picLocks noChangeAspect="1"/>
          </p:cNvPicPr>
          <p:nvPr/>
        </p:nvPicPr>
        <p:blipFill rotWithShape="1">
          <a:blip r:embed="rId2"/>
          <a:srcRect/>
          <a:stretch/>
        </p:blipFill>
        <p:spPr>
          <a:xfrm>
            <a:off x="533400" y="1066800"/>
            <a:ext cx="7620000" cy="5486400"/>
          </a:xfrm>
          <a:prstGeom prst="rect">
            <a:avLst/>
          </a:prstGeom>
        </p:spPr>
      </p:pic>
      <p:sp>
        <p:nvSpPr>
          <p:cNvPr id="3" name="Slide Number Placeholder 2"/>
          <p:cNvSpPr>
            <a:spLocks noGrp="1"/>
          </p:cNvSpPr>
          <p:nvPr>
            <p:ph type="sldNum" sz="quarter" idx="12"/>
          </p:nvPr>
        </p:nvSpPr>
        <p:spPr/>
        <p:txBody>
          <a:bodyPr/>
          <a:lstStyle/>
          <a:p>
            <a:fld id="{5648A848-0D65-8248-A87E-0A79E96572C9}" type="slidenum">
              <a:rPr lang="en-US" smtClean="0"/>
              <a:t>54</a:t>
            </a:fld>
            <a:endParaRPr lang="en-US"/>
          </a:p>
        </p:txBody>
      </p:sp>
    </p:spTree>
    <p:extLst>
      <p:ext uri="{BB962C8B-B14F-4D97-AF65-F5344CB8AC3E}">
        <p14:creationId xmlns:p14="http://schemas.microsoft.com/office/powerpoint/2010/main" val="401396913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b="1" dirty="0">
                <a:effectLst>
                  <a:outerShdw blurRad="38100" dist="38100" dir="2700000" algn="tl">
                    <a:srgbClr val="DDDDDD"/>
                  </a:outerShdw>
                </a:effectLst>
                <a:latin typeface="Tahoma" charset="0"/>
              </a:rPr>
              <a:t>Healthy Eating Pyramid</a:t>
            </a:r>
            <a:endParaRPr lang="en-US" b="1" dirty="0"/>
          </a:p>
        </p:txBody>
      </p:sp>
      <p:sp>
        <p:nvSpPr>
          <p:cNvPr id="147459" name="Text Box 3"/>
          <p:cNvSpPr txBox="1">
            <a:spLocks noChangeArrowheads="1"/>
          </p:cNvSpPr>
          <p:nvPr/>
        </p:nvSpPr>
        <p:spPr bwMode="auto">
          <a:xfrm>
            <a:off x="228600" y="1219200"/>
            <a:ext cx="655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GB"/>
          </a:p>
        </p:txBody>
      </p:sp>
      <p:pic>
        <p:nvPicPr>
          <p:cNvPr id="147461" name="Picture 5" descr="foodpyram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382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147462" name="Text Box 6"/>
          <p:cNvSpPr txBox="1">
            <a:spLocks noChangeArrowheads="1"/>
          </p:cNvSpPr>
          <p:nvPr/>
        </p:nvSpPr>
        <p:spPr bwMode="auto">
          <a:xfrm>
            <a:off x="5105400" y="4724400"/>
            <a:ext cx="3429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solidFill>
                  <a:srgbClr val="0066FF"/>
                </a:solidFill>
              </a:rPr>
              <a:t>Carbohydrates: take most food from this group (rice, pasta, bread, potatoes)</a:t>
            </a:r>
          </a:p>
        </p:txBody>
      </p:sp>
      <p:sp>
        <p:nvSpPr>
          <p:cNvPr id="147463" name="Line 7"/>
          <p:cNvSpPr>
            <a:spLocks noChangeShapeType="1"/>
          </p:cNvSpPr>
          <p:nvPr/>
        </p:nvSpPr>
        <p:spPr bwMode="auto">
          <a:xfrm flipH="1">
            <a:off x="4419600" y="5029200"/>
            <a:ext cx="762000" cy="0"/>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4955136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4745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4746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3000"/>
                                  </p:stCondLst>
                                  <p:childTnLst>
                                    <p:set>
                                      <p:cBhvr>
                                        <p:cTn id="12" dur="1" fill="hold">
                                          <p:stCondLst>
                                            <p:cond delay="499"/>
                                          </p:stCondLst>
                                        </p:cTn>
                                        <p:tgtEl>
                                          <p:spTgt spid="147462"/>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grpId="0" nodeType="afterEffect">
                                  <p:stCondLst>
                                    <p:cond delay="0"/>
                                  </p:stCondLst>
                                  <p:childTnLst>
                                    <p:set>
                                      <p:cBhvr>
                                        <p:cTn id="15" dur="1" fill="hold">
                                          <p:stCondLst>
                                            <p:cond delay="499"/>
                                          </p:stCondLst>
                                        </p:cTn>
                                        <p:tgtEl>
                                          <p:spTgt spid="147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autoUpdateAnimBg="0"/>
      <p:bldP spid="147462" grpId="0" autoUpdateAnimBg="0"/>
      <p:bldP spid="147463"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effectLst>
                  <a:outerShdw blurRad="38100" dist="38100" dir="2700000" algn="tl">
                    <a:srgbClr val="DDDDDD"/>
                  </a:outerShdw>
                </a:effectLst>
                <a:latin typeface="Tahoma" charset="0"/>
              </a:rPr>
              <a:t>Healthy Eating Pyramid</a:t>
            </a:r>
            <a:endParaRPr lang="en-US"/>
          </a:p>
        </p:txBody>
      </p:sp>
      <p:sp>
        <p:nvSpPr>
          <p:cNvPr id="149507" name="Text Box 3"/>
          <p:cNvSpPr txBox="1">
            <a:spLocks noChangeArrowheads="1"/>
          </p:cNvSpPr>
          <p:nvPr/>
        </p:nvSpPr>
        <p:spPr bwMode="auto">
          <a:xfrm>
            <a:off x="228600" y="1219200"/>
            <a:ext cx="655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GB"/>
          </a:p>
        </p:txBody>
      </p:sp>
      <p:pic>
        <p:nvPicPr>
          <p:cNvPr id="149509" name="Picture 5" descr="foodpyram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382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149510" name="Text Box 6"/>
          <p:cNvSpPr txBox="1">
            <a:spLocks noChangeArrowheads="1"/>
          </p:cNvSpPr>
          <p:nvPr/>
        </p:nvSpPr>
        <p:spPr bwMode="auto">
          <a:xfrm>
            <a:off x="5105400" y="4724400"/>
            <a:ext cx="3429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t>Carbohydrates: take most food from this group (rice, pasta, bread, potatoes)</a:t>
            </a:r>
          </a:p>
        </p:txBody>
      </p:sp>
      <p:sp>
        <p:nvSpPr>
          <p:cNvPr id="149511" name="Line 7"/>
          <p:cNvSpPr>
            <a:spLocks noChangeShapeType="1"/>
          </p:cNvSpPr>
          <p:nvPr/>
        </p:nvSpPr>
        <p:spPr bwMode="auto">
          <a:xfrm flipH="1">
            <a:off x="4419600" y="5029200"/>
            <a:ext cx="762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9513" name="Line 9"/>
          <p:cNvSpPr>
            <a:spLocks noChangeShapeType="1"/>
          </p:cNvSpPr>
          <p:nvPr/>
        </p:nvSpPr>
        <p:spPr bwMode="auto">
          <a:xfrm flipH="1">
            <a:off x="3886200" y="4114800"/>
            <a:ext cx="1371600" cy="0"/>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9515" name="Text Box 11"/>
          <p:cNvSpPr txBox="1">
            <a:spLocks noChangeArrowheads="1"/>
          </p:cNvSpPr>
          <p:nvPr/>
        </p:nvSpPr>
        <p:spPr bwMode="auto">
          <a:xfrm>
            <a:off x="5181600" y="3733800"/>
            <a:ext cx="3429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solidFill>
                  <a:srgbClr val="0066FF"/>
                </a:solidFill>
              </a:rPr>
              <a:t>Fruit and vegetables: take 5 portions a day from this group</a:t>
            </a:r>
          </a:p>
        </p:txBody>
      </p:sp>
    </p:spTree>
    <p:extLst>
      <p:ext uri="{BB962C8B-B14F-4D97-AF65-F5344CB8AC3E}">
        <p14:creationId xmlns:p14="http://schemas.microsoft.com/office/powerpoint/2010/main" val="22980082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4950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4951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4951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49515"/>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49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autoUpdateAnimBg="0"/>
      <p:bldP spid="149510" grpId="0" autoUpdateAnimBg="0"/>
      <p:bldP spid="149511" grpId="0" animBg="1"/>
      <p:bldP spid="149513" grpId="0" animBg="1"/>
      <p:bldP spid="14951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a:effectLst>
                  <a:outerShdw blurRad="38100" dist="38100" dir="2700000" algn="tl">
                    <a:srgbClr val="DDDDDD"/>
                  </a:outerShdw>
                </a:effectLst>
                <a:latin typeface="Tahoma" charset="0"/>
              </a:rPr>
              <a:t>Healthy Eating Pyramid</a:t>
            </a:r>
            <a:endParaRPr lang="en-US"/>
          </a:p>
        </p:txBody>
      </p:sp>
      <p:sp>
        <p:nvSpPr>
          <p:cNvPr id="151555" name="Text Box 3"/>
          <p:cNvSpPr txBox="1">
            <a:spLocks noChangeArrowheads="1"/>
          </p:cNvSpPr>
          <p:nvPr/>
        </p:nvSpPr>
        <p:spPr bwMode="auto">
          <a:xfrm>
            <a:off x="228600" y="1219200"/>
            <a:ext cx="655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GB"/>
          </a:p>
        </p:txBody>
      </p:sp>
      <p:pic>
        <p:nvPicPr>
          <p:cNvPr id="151557" name="Picture 5" descr="foodpyram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382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151558" name="Text Box 6"/>
          <p:cNvSpPr txBox="1">
            <a:spLocks noChangeArrowheads="1"/>
          </p:cNvSpPr>
          <p:nvPr/>
        </p:nvSpPr>
        <p:spPr bwMode="auto">
          <a:xfrm>
            <a:off x="5105400" y="4724400"/>
            <a:ext cx="3429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t>Carbohydrates: take most food from this group (rice, pasta, bread, potatoes)</a:t>
            </a:r>
          </a:p>
        </p:txBody>
      </p:sp>
      <p:sp>
        <p:nvSpPr>
          <p:cNvPr id="151559" name="Line 7"/>
          <p:cNvSpPr>
            <a:spLocks noChangeShapeType="1"/>
          </p:cNvSpPr>
          <p:nvPr/>
        </p:nvSpPr>
        <p:spPr bwMode="auto">
          <a:xfrm flipH="1">
            <a:off x="4419600" y="5029200"/>
            <a:ext cx="762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1560" name="Line 8"/>
          <p:cNvSpPr>
            <a:spLocks noChangeShapeType="1"/>
          </p:cNvSpPr>
          <p:nvPr/>
        </p:nvSpPr>
        <p:spPr bwMode="auto">
          <a:xfrm flipH="1">
            <a:off x="3886200" y="4114800"/>
            <a:ext cx="1371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1561" name="Text Box 9"/>
          <p:cNvSpPr txBox="1">
            <a:spLocks noChangeArrowheads="1"/>
          </p:cNvSpPr>
          <p:nvPr/>
        </p:nvSpPr>
        <p:spPr bwMode="auto">
          <a:xfrm>
            <a:off x="5181600" y="3733800"/>
            <a:ext cx="3429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t>Fruit and vegetables: take 5 portions a day from this group</a:t>
            </a:r>
          </a:p>
        </p:txBody>
      </p:sp>
      <p:sp>
        <p:nvSpPr>
          <p:cNvPr id="151562" name="Text Box 10"/>
          <p:cNvSpPr txBox="1">
            <a:spLocks noChangeArrowheads="1"/>
          </p:cNvSpPr>
          <p:nvPr/>
        </p:nvSpPr>
        <p:spPr bwMode="auto">
          <a:xfrm>
            <a:off x="4876800" y="2743200"/>
            <a:ext cx="2667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solidFill>
                  <a:srgbClr val="0066FF"/>
                </a:solidFill>
              </a:rPr>
              <a:t>Meat, fish and dairy: take something from this group</a:t>
            </a:r>
          </a:p>
        </p:txBody>
      </p:sp>
      <p:sp>
        <p:nvSpPr>
          <p:cNvPr id="151563" name="Line 11"/>
          <p:cNvSpPr>
            <a:spLocks noChangeShapeType="1"/>
          </p:cNvSpPr>
          <p:nvPr/>
        </p:nvSpPr>
        <p:spPr bwMode="auto">
          <a:xfrm flipH="1">
            <a:off x="3352800" y="2971800"/>
            <a:ext cx="1371600" cy="0"/>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22228538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a:effectLst>
                  <a:outerShdw blurRad="38100" dist="38100" dir="2700000" algn="tl">
                    <a:srgbClr val="DDDDDD"/>
                  </a:outerShdw>
                </a:effectLst>
                <a:latin typeface="Tahoma" charset="0"/>
              </a:rPr>
              <a:t>Healthy Eating Pyramid</a:t>
            </a:r>
            <a:endParaRPr lang="en-US"/>
          </a:p>
        </p:txBody>
      </p:sp>
      <p:sp>
        <p:nvSpPr>
          <p:cNvPr id="153603" name="Text Box 3"/>
          <p:cNvSpPr txBox="1">
            <a:spLocks noChangeArrowheads="1"/>
          </p:cNvSpPr>
          <p:nvPr/>
        </p:nvSpPr>
        <p:spPr bwMode="auto">
          <a:xfrm>
            <a:off x="228600" y="1219200"/>
            <a:ext cx="655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GB"/>
          </a:p>
        </p:txBody>
      </p:sp>
      <p:pic>
        <p:nvPicPr>
          <p:cNvPr id="153605" name="Picture 5" descr="foodpyram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382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153606" name="Text Box 6"/>
          <p:cNvSpPr txBox="1">
            <a:spLocks noChangeArrowheads="1"/>
          </p:cNvSpPr>
          <p:nvPr/>
        </p:nvSpPr>
        <p:spPr bwMode="auto">
          <a:xfrm>
            <a:off x="5105400" y="4724400"/>
            <a:ext cx="3429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t>Carbohydrates: take most food from this group (rice, pasta, bread, potatoes)</a:t>
            </a:r>
          </a:p>
        </p:txBody>
      </p:sp>
      <p:sp>
        <p:nvSpPr>
          <p:cNvPr id="153607" name="Line 7"/>
          <p:cNvSpPr>
            <a:spLocks noChangeShapeType="1"/>
          </p:cNvSpPr>
          <p:nvPr/>
        </p:nvSpPr>
        <p:spPr bwMode="auto">
          <a:xfrm flipH="1">
            <a:off x="4419600" y="5029200"/>
            <a:ext cx="762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3608" name="Line 8"/>
          <p:cNvSpPr>
            <a:spLocks noChangeShapeType="1"/>
          </p:cNvSpPr>
          <p:nvPr/>
        </p:nvSpPr>
        <p:spPr bwMode="auto">
          <a:xfrm flipH="1">
            <a:off x="3886200" y="4114800"/>
            <a:ext cx="1371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3609" name="Text Box 9"/>
          <p:cNvSpPr txBox="1">
            <a:spLocks noChangeArrowheads="1"/>
          </p:cNvSpPr>
          <p:nvPr/>
        </p:nvSpPr>
        <p:spPr bwMode="auto">
          <a:xfrm>
            <a:off x="5181600" y="3733800"/>
            <a:ext cx="3429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t>Fruit and vegetables: take 5 portions a day from this group</a:t>
            </a:r>
          </a:p>
        </p:txBody>
      </p:sp>
      <p:sp>
        <p:nvSpPr>
          <p:cNvPr id="153610" name="Text Box 10"/>
          <p:cNvSpPr txBox="1">
            <a:spLocks noChangeArrowheads="1"/>
          </p:cNvSpPr>
          <p:nvPr/>
        </p:nvSpPr>
        <p:spPr bwMode="auto">
          <a:xfrm>
            <a:off x="4876800" y="2743200"/>
            <a:ext cx="2667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t>Meat, fish and dairy: take something from this group</a:t>
            </a:r>
          </a:p>
        </p:txBody>
      </p:sp>
      <p:sp>
        <p:nvSpPr>
          <p:cNvPr id="153611" name="Line 11"/>
          <p:cNvSpPr>
            <a:spLocks noChangeShapeType="1"/>
          </p:cNvSpPr>
          <p:nvPr/>
        </p:nvSpPr>
        <p:spPr bwMode="auto">
          <a:xfrm flipH="1">
            <a:off x="3352800" y="2971800"/>
            <a:ext cx="1371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3612" name="Text Box 12"/>
          <p:cNvSpPr txBox="1">
            <a:spLocks noChangeArrowheads="1"/>
          </p:cNvSpPr>
          <p:nvPr/>
        </p:nvSpPr>
        <p:spPr bwMode="auto">
          <a:xfrm>
            <a:off x="4191000" y="1660525"/>
            <a:ext cx="34020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a:solidFill>
                  <a:srgbClr val="0066FF"/>
                </a:solidFill>
              </a:rPr>
              <a:t>Foods high in fats and sugars: take only small amounts from this group</a:t>
            </a:r>
          </a:p>
        </p:txBody>
      </p:sp>
      <p:sp>
        <p:nvSpPr>
          <p:cNvPr id="153613" name="Line 13"/>
          <p:cNvSpPr>
            <a:spLocks noChangeShapeType="1"/>
          </p:cNvSpPr>
          <p:nvPr/>
        </p:nvSpPr>
        <p:spPr bwMode="auto">
          <a:xfrm flipH="1">
            <a:off x="2895600" y="2133600"/>
            <a:ext cx="1219200" cy="0"/>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174199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effectLst>
                  <a:outerShdw blurRad="38100" dist="38100" dir="2700000" algn="tl">
                    <a:srgbClr val="DDDDDD"/>
                  </a:outerShdw>
                </a:effectLst>
                <a:latin typeface="Tahoma" charset="0"/>
              </a:rPr>
              <a:t>The Main Food Groups</a:t>
            </a:r>
            <a:endParaRPr lang="en-US"/>
          </a:p>
        </p:txBody>
      </p:sp>
      <p:pic>
        <p:nvPicPr>
          <p:cNvPr id="129029" name="Picture 5" descr="food_groups_fruit_vegetable_hg_clr">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00200"/>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9030" name="Picture 6" descr="food_groups_grains_hg_clr">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676400"/>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9031" name="Picture 7" descr="food_groups_dairy_hg_clr">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3352800"/>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9032" name="Picture 8" descr="food_groups_meat_hg_clr">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3352800"/>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9034" name="Picture 10" descr="sitt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4953000"/>
            <a:ext cx="2133600" cy="1673225"/>
          </a:xfrm>
          <a:prstGeom prst="rect">
            <a:avLst/>
          </a:prstGeom>
          <a:noFill/>
          <a:extLst>
            <a:ext uri="{909E8E84-426E-40dd-AFC4-6F175D3DCCD1}">
              <a14:hiddenFill xmlns:a14="http://schemas.microsoft.com/office/drawing/2010/main">
                <a:solidFill>
                  <a:srgbClr val="FFFFFF"/>
                </a:solidFill>
              </a14:hiddenFill>
            </a:ext>
          </a:extLst>
        </p:spPr>
      </p:pic>
      <p:sp>
        <p:nvSpPr>
          <p:cNvPr id="129035" name="Text Box 11"/>
          <p:cNvSpPr txBox="1">
            <a:spLocks noChangeArrowheads="1"/>
          </p:cNvSpPr>
          <p:nvPr/>
        </p:nvSpPr>
        <p:spPr bwMode="auto">
          <a:xfrm>
            <a:off x="381000" y="6248400"/>
            <a:ext cx="594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GB" sz="1400"/>
          </a:p>
        </p:txBody>
      </p:sp>
    </p:spTree>
    <p:extLst>
      <p:ext uri="{BB962C8B-B14F-4D97-AF65-F5344CB8AC3E}">
        <p14:creationId xmlns:p14="http://schemas.microsoft.com/office/powerpoint/2010/main" val="23387115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286424" y="291682"/>
            <a:ext cx="366415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4400" b="1" dirty="0">
                <a:latin typeface="+mj-lt"/>
                <a:ea typeface="+mj-ea"/>
                <a:cs typeface="+mj-cs"/>
              </a:rPr>
              <a:t>Physical </a:t>
            </a:r>
            <a:r>
              <a:rPr lang="en-GB" sz="4400" b="1" dirty="0" smtClean="0">
                <a:latin typeface="+mj-lt"/>
                <a:ea typeface="+mj-ea"/>
                <a:cs typeface="+mj-cs"/>
              </a:rPr>
              <a:t>Illness</a:t>
            </a:r>
            <a:endParaRPr lang="en-GB" sz="4400" b="1" dirty="0">
              <a:latin typeface="+mj-lt"/>
              <a:ea typeface="+mj-ea"/>
              <a:cs typeface="+mj-cs"/>
            </a:endParaRPr>
          </a:p>
        </p:txBody>
      </p:sp>
      <p:sp>
        <p:nvSpPr>
          <p:cNvPr id="6147" name="Text Box 3"/>
          <p:cNvSpPr txBox="1">
            <a:spLocks noChangeArrowheads="1"/>
          </p:cNvSpPr>
          <p:nvPr/>
        </p:nvSpPr>
        <p:spPr bwMode="auto">
          <a:xfrm>
            <a:off x="0" y="1340729"/>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65113" indent="-265113">
              <a:buFont typeface="Arial"/>
              <a:buChar char="•"/>
            </a:pPr>
            <a:r>
              <a:rPr lang="en-GB" sz="2800" dirty="0"/>
              <a:t>Results from permanent or temporary </a:t>
            </a:r>
            <a:r>
              <a:rPr lang="en-GB" sz="2800" dirty="0" smtClean="0"/>
              <a:t>damage to </a:t>
            </a:r>
            <a:r>
              <a:rPr lang="en-GB" sz="2800" dirty="0"/>
              <a:t>the body</a:t>
            </a:r>
          </a:p>
        </p:txBody>
      </p:sp>
      <p:pic>
        <p:nvPicPr>
          <p:cNvPr id="2" name="Picture 1"/>
          <p:cNvPicPr>
            <a:picLocks noChangeAspect="1"/>
          </p:cNvPicPr>
          <p:nvPr/>
        </p:nvPicPr>
        <p:blipFill>
          <a:blip r:embed="rId3"/>
          <a:stretch>
            <a:fillRect/>
          </a:stretch>
        </p:blipFill>
        <p:spPr>
          <a:xfrm>
            <a:off x="1884494" y="2542858"/>
            <a:ext cx="5377712" cy="3578623"/>
          </a:xfrm>
          <a:prstGeom prst="rect">
            <a:avLst/>
          </a:prstGeom>
        </p:spPr>
      </p:pic>
    </p:spTree>
    <p:extLst>
      <p:ext uri="{BB962C8B-B14F-4D97-AF65-F5344CB8AC3E}">
        <p14:creationId xmlns:p14="http://schemas.microsoft.com/office/powerpoint/2010/main" val="1686345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0-#ppt_w/2"/>
                                          </p:val>
                                        </p:tav>
                                        <p:tav tm="100000">
                                          <p:val>
                                            <p:strVal val="#ppt_x"/>
                                          </p:val>
                                        </p:tav>
                                      </p:tavLst>
                                    </p:anim>
                                    <p:anim calcmode="lin" valueType="num">
                                      <p:cBhvr additive="base">
                                        <p:cTn id="8" dur="500" fill="hold"/>
                                        <p:tgtEl>
                                          <p:spTgt spid="614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0-#ppt_w/2"/>
                                          </p:val>
                                        </p:tav>
                                        <p:tav tm="100000">
                                          <p:val>
                                            <p:strVal val="#ppt_x"/>
                                          </p:val>
                                        </p:tav>
                                      </p:tavLst>
                                    </p:anim>
                                    <p:anim calcmode="lin" valueType="num">
                                      <p:cBhvr additive="base">
                                        <p:cTn id="14" dur="500" fill="hold"/>
                                        <p:tgtEl>
                                          <p:spTgt spid="614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14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b="1" dirty="0">
                <a:effectLst>
                  <a:outerShdw blurRad="38100" dist="38100" dir="2700000" algn="tl">
                    <a:srgbClr val="DDDDDD"/>
                  </a:outerShdw>
                </a:effectLst>
                <a:latin typeface="Tahoma" charset="0"/>
              </a:rPr>
              <a:t>Fruit and Vegetables</a:t>
            </a:r>
            <a:endParaRPr lang="en-US" b="1" dirty="0"/>
          </a:p>
        </p:txBody>
      </p:sp>
      <p:pic>
        <p:nvPicPr>
          <p:cNvPr id="130051" name="Picture 3" descr="food_groups_fruit_vegetable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9530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30057" name="Text Box 9"/>
          <p:cNvSpPr txBox="1">
            <a:spLocks noChangeArrowheads="1"/>
          </p:cNvSpPr>
          <p:nvPr/>
        </p:nvSpPr>
        <p:spPr bwMode="auto">
          <a:xfrm>
            <a:off x="152400" y="1428934"/>
            <a:ext cx="5341620" cy="468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pPr>
            <a:r>
              <a:rPr lang="en-GB" sz="2800" dirty="0">
                <a:latin typeface="Arial"/>
                <a:cs typeface="Arial"/>
              </a:rPr>
              <a:t>Fruits and vegetables grow on plants: underground, on the ground or in trees.  </a:t>
            </a:r>
          </a:p>
          <a:p>
            <a:pPr algn="l">
              <a:spcBef>
                <a:spcPct val="50000"/>
              </a:spcBef>
            </a:pPr>
            <a:r>
              <a:rPr lang="en-GB" sz="2800" dirty="0">
                <a:latin typeface="Arial"/>
                <a:cs typeface="Arial"/>
              </a:rPr>
              <a:t>Every day we should eat at least 5 portions of fruit and vegetables.  </a:t>
            </a:r>
          </a:p>
          <a:p>
            <a:pPr algn="l">
              <a:spcBef>
                <a:spcPct val="50000"/>
              </a:spcBef>
            </a:pPr>
            <a:r>
              <a:rPr lang="en-GB" sz="2800" dirty="0">
                <a:latin typeface="Arial"/>
                <a:cs typeface="Arial"/>
              </a:rPr>
              <a:t>(A  portion is about a handful.)</a:t>
            </a:r>
          </a:p>
          <a:p>
            <a:pPr algn="l">
              <a:spcBef>
                <a:spcPct val="50000"/>
              </a:spcBef>
            </a:pPr>
            <a:r>
              <a:rPr lang="en-GB" sz="2800" dirty="0">
                <a:latin typeface="Arial"/>
                <a:cs typeface="Arial"/>
              </a:rPr>
              <a:t>Fruit and vegetables give us fibre and vitamins and minerals.</a:t>
            </a:r>
          </a:p>
        </p:txBody>
      </p:sp>
      <p:grpSp>
        <p:nvGrpSpPr>
          <p:cNvPr id="130058" name="Group 10"/>
          <p:cNvGrpSpPr>
            <a:grpSpLocks/>
          </p:cNvGrpSpPr>
          <p:nvPr/>
        </p:nvGrpSpPr>
        <p:grpSpPr bwMode="auto">
          <a:xfrm>
            <a:off x="5494020" y="1676400"/>
            <a:ext cx="3497580" cy="2819400"/>
            <a:chOff x="3552" y="1440"/>
            <a:chExt cx="2448" cy="1584"/>
          </a:xfrm>
        </p:grpSpPr>
        <p:sp>
          <p:nvSpPr>
            <p:cNvPr id="130059" name="Oval 11"/>
            <p:cNvSpPr>
              <a:spLocks noChangeArrowheads="1"/>
            </p:cNvSpPr>
            <p:nvPr/>
          </p:nvSpPr>
          <p:spPr bwMode="auto">
            <a:xfrm>
              <a:off x="3552" y="1440"/>
              <a:ext cx="1872" cy="1584"/>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060" name="Text Box 12"/>
            <p:cNvSpPr txBox="1">
              <a:spLocks noChangeArrowheads="1"/>
            </p:cNvSpPr>
            <p:nvPr/>
          </p:nvSpPr>
          <p:spPr bwMode="auto">
            <a:xfrm>
              <a:off x="4080" y="1680"/>
              <a:ext cx="1920" cy="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2800" dirty="0">
                  <a:solidFill>
                    <a:srgbClr val="FFFF00"/>
                  </a:solidFill>
                  <a:latin typeface="Gill Sans Ultra Bold" charset="0"/>
                </a:rPr>
                <a:t>Take</a:t>
              </a:r>
            </a:p>
            <a:p>
              <a:pPr>
                <a:spcBef>
                  <a:spcPct val="50000"/>
                </a:spcBef>
              </a:pPr>
              <a:r>
                <a:rPr lang="en-GB" sz="2800" dirty="0">
                  <a:solidFill>
                    <a:srgbClr val="FFFF00"/>
                  </a:solidFill>
                  <a:latin typeface="Gill Sans Ultra Bold" charset="0"/>
                </a:rPr>
                <a:t>5 a day</a:t>
              </a:r>
            </a:p>
            <a:p>
              <a:pPr>
                <a:spcBef>
                  <a:spcPct val="50000"/>
                </a:spcBef>
              </a:pPr>
              <a:r>
                <a:rPr lang="en-GB" sz="2800" dirty="0">
                  <a:solidFill>
                    <a:srgbClr val="FFFF00"/>
                  </a:solidFill>
                  <a:latin typeface="Gill Sans Ultra Bold" charset="0"/>
                </a:rPr>
                <a:t>everyday!</a:t>
              </a:r>
            </a:p>
          </p:txBody>
        </p:sp>
      </p:grpSp>
    </p:spTree>
    <p:extLst>
      <p:ext uri="{BB962C8B-B14F-4D97-AF65-F5344CB8AC3E}">
        <p14:creationId xmlns:p14="http://schemas.microsoft.com/office/powerpoint/2010/main" val="39597529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30058"/>
                                        </p:tgtEl>
                                        <p:attrNameLst>
                                          <p:attrName>style.visibility</p:attrName>
                                        </p:attrNameLst>
                                      </p:cBhvr>
                                      <p:to>
                                        <p:strVal val="visible"/>
                                      </p:to>
                                    </p:set>
                                    <p:anim calcmode="lin" valueType="num">
                                      <p:cBhvr>
                                        <p:cTn id="7" dur="5000" fill="hold"/>
                                        <p:tgtEl>
                                          <p:spTgt spid="130058"/>
                                        </p:tgtEl>
                                        <p:attrNameLst>
                                          <p:attrName>ppt_w</p:attrName>
                                        </p:attrNameLst>
                                      </p:cBhvr>
                                      <p:tavLst>
                                        <p:tav tm="0" fmla="#ppt_w*sin(2.5*pi*$)">
                                          <p:val>
                                            <p:fltVal val="0"/>
                                          </p:val>
                                        </p:tav>
                                        <p:tav tm="100000">
                                          <p:val>
                                            <p:fltVal val="1"/>
                                          </p:val>
                                        </p:tav>
                                      </p:tavLst>
                                    </p:anim>
                                    <p:anim calcmode="lin" valueType="num">
                                      <p:cBhvr>
                                        <p:cTn id="8" dur="5000" fill="hold"/>
                                        <p:tgtEl>
                                          <p:spTgt spid="1300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b="1" dirty="0">
                <a:effectLst>
                  <a:outerShdw blurRad="38100" dist="38100" dir="2700000" algn="tl">
                    <a:srgbClr val="DDDDDD"/>
                  </a:outerShdw>
                </a:effectLst>
                <a:latin typeface="Tahoma" charset="0"/>
              </a:rPr>
              <a:t>Grains and Pulses</a:t>
            </a:r>
            <a:endParaRPr lang="en-US" b="1" dirty="0"/>
          </a:p>
        </p:txBody>
      </p:sp>
      <p:pic>
        <p:nvPicPr>
          <p:cNvPr id="131076" name="Picture 4" descr="food_groups_grains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50292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31082" name="Text Box 10"/>
          <p:cNvSpPr txBox="1">
            <a:spLocks noChangeArrowheads="1"/>
          </p:cNvSpPr>
          <p:nvPr/>
        </p:nvSpPr>
        <p:spPr bwMode="auto">
          <a:xfrm>
            <a:off x="152400" y="1199599"/>
            <a:ext cx="5105400" cy="521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pPr>
            <a:r>
              <a:rPr lang="en-GB" sz="2800" dirty="0">
                <a:latin typeface="Arial"/>
                <a:cs typeface="Arial"/>
              </a:rPr>
              <a:t>This food group includes wheat, corn, barley, rice, lentils, beans etc.</a:t>
            </a:r>
          </a:p>
          <a:p>
            <a:pPr algn="l">
              <a:spcBef>
                <a:spcPct val="50000"/>
              </a:spcBef>
            </a:pPr>
            <a:r>
              <a:rPr lang="en-GB" sz="2800" dirty="0">
                <a:latin typeface="Arial"/>
                <a:cs typeface="Arial"/>
              </a:rPr>
              <a:t>These are all from plants and form a staple part of the diet for people all over the world.</a:t>
            </a:r>
          </a:p>
          <a:p>
            <a:pPr algn="l">
              <a:spcBef>
                <a:spcPct val="50000"/>
              </a:spcBef>
            </a:pPr>
            <a:r>
              <a:rPr lang="en-GB" sz="2800" dirty="0">
                <a:latin typeface="Arial"/>
                <a:cs typeface="Arial"/>
              </a:rPr>
              <a:t>Grains and pulses give us carbohydrates and proteins.</a:t>
            </a:r>
          </a:p>
          <a:p>
            <a:pPr algn="l">
              <a:spcBef>
                <a:spcPct val="50000"/>
              </a:spcBef>
            </a:pPr>
            <a:r>
              <a:rPr lang="en-GB" sz="2800" dirty="0">
                <a:latin typeface="Arial"/>
                <a:cs typeface="Arial"/>
              </a:rPr>
              <a:t>Nuts are another source of protein.</a:t>
            </a:r>
          </a:p>
        </p:txBody>
      </p:sp>
      <p:grpSp>
        <p:nvGrpSpPr>
          <p:cNvPr id="131083" name="Group 11"/>
          <p:cNvGrpSpPr>
            <a:grpSpLocks/>
          </p:cNvGrpSpPr>
          <p:nvPr/>
        </p:nvGrpSpPr>
        <p:grpSpPr bwMode="auto">
          <a:xfrm>
            <a:off x="4903847" y="1371600"/>
            <a:ext cx="3593647" cy="3276600"/>
            <a:chOff x="3552" y="1440"/>
            <a:chExt cx="1872" cy="1584"/>
          </a:xfrm>
        </p:grpSpPr>
        <p:sp>
          <p:nvSpPr>
            <p:cNvPr id="131084" name="Oval 12"/>
            <p:cNvSpPr>
              <a:spLocks noChangeArrowheads="1"/>
            </p:cNvSpPr>
            <p:nvPr/>
          </p:nvSpPr>
          <p:spPr bwMode="auto">
            <a:xfrm>
              <a:off x="3552" y="1440"/>
              <a:ext cx="1872" cy="1584"/>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085" name="Text Box 13"/>
            <p:cNvSpPr txBox="1">
              <a:spLocks noChangeArrowheads="1"/>
            </p:cNvSpPr>
            <p:nvPr/>
          </p:nvSpPr>
          <p:spPr bwMode="auto">
            <a:xfrm>
              <a:off x="3682" y="1680"/>
              <a:ext cx="1643"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GB" sz="3600" dirty="0">
                  <a:solidFill>
                    <a:srgbClr val="FFFF00"/>
                  </a:solidFill>
                  <a:latin typeface="Tw Cen MT Condensed Extra Bold" charset="0"/>
                </a:rPr>
                <a:t>What is..?</a:t>
              </a:r>
            </a:p>
            <a:p>
              <a:pPr>
                <a:spcBef>
                  <a:spcPct val="20000"/>
                </a:spcBef>
                <a:buSzPct val="300000"/>
              </a:pPr>
              <a:r>
                <a:rPr lang="en-US" sz="2000" b="1" dirty="0">
                  <a:solidFill>
                    <a:schemeClr val="bg1"/>
                  </a:solidFill>
                  <a:latin typeface="Sassoon Primary" charset="0"/>
                </a:rPr>
                <a:t>Rice is the staple food in China and much of the East.  What is it in the West (UK, USA)?</a:t>
              </a:r>
              <a:endParaRPr lang="en-GB" sz="2400" dirty="0">
                <a:solidFill>
                  <a:schemeClr val="bg1"/>
                </a:solidFill>
                <a:latin typeface="Sassoon Primary" charset="0"/>
              </a:endParaRPr>
            </a:p>
          </p:txBody>
        </p:sp>
      </p:grpSp>
    </p:spTree>
    <p:extLst>
      <p:ext uri="{BB962C8B-B14F-4D97-AF65-F5344CB8AC3E}">
        <p14:creationId xmlns:p14="http://schemas.microsoft.com/office/powerpoint/2010/main" val="14055849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1083"/>
                                        </p:tgtEl>
                                        <p:attrNameLst>
                                          <p:attrName>style.visibility</p:attrName>
                                        </p:attrNameLst>
                                      </p:cBhvr>
                                      <p:to>
                                        <p:strVal val="visible"/>
                                      </p:to>
                                    </p:set>
                                    <p:animEffect transition="in" filter="dissolve">
                                      <p:cBhvr>
                                        <p:cTn id="7" dur="500"/>
                                        <p:tgtEl>
                                          <p:spTgt spid="131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b="1" dirty="0">
                <a:effectLst>
                  <a:outerShdw blurRad="38100" dist="38100" dir="2700000" algn="tl">
                    <a:srgbClr val="DDDDDD"/>
                  </a:outerShdw>
                </a:effectLst>
                <a:latin typeface="Tahoma" charset="0"/>
              </a:rPr>
              <a:t>Grains and Pulses</a:t>
            </a:r>
            <a:endParaRPr lang="en-US" b="1" dirty="0"/>
          </a:p>
        </p:txBody>
      </p:sp>
      <p:pic>
        <p:nvPicPr>
          <p:cNvPr id="155651" name="Picture 3" descr="food_groups_grains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50292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55653" name="Text Box 5"/>
          <p:cNvSpPr txBox="1">
            <a:spLocks noChangeArrowheads="1"/>
          </p:cNvSpPr>
          <p:nvPr/>
        </p:nvSpPr>
        <p:spPr bwMode="auto">
          <a:xfrm>
            <a:off x="152400" y="1066800"/>
            <a:ext cx="510540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pPr>
            <a:r>
              <a:rPr lang="en-GB" sz="2800" dirty="0">
                <a:latin typeface="Arial"/>
                <a:cs typeface="Arial"/>
              </a:rPr>
              <a:t>This food group includes wheat, corn, barley, rice, lentils, beans etc.</a:t>
            </a:r>
          </a:p>
          <a:p>
            <a:pPr algn="l">
              <a:spcBef>
                <a:spcPct val="50000"/>
              </a:spcBef>
            </a:pPr>
            <a:r>
              <a:rPr lang="en-GB" sz="2800" dirty="0">
                <a:latin typeface="Arial"/>
                <a:cs typeface="Arial"/>
              </a:rPr>
              <a:t>These are all from plants and form a </a:t>
            </a:r>
            <a:r>
              <a:rPr lang="en-GB" sz="2800" dirty="0">
                <a:solidFill>
                  <a:schemeClr val="folHlink"/>
                </a:solidFill>
                <a:latin typeface="Arial"/>
                <a:cs typeface="Arial"/>
              </a:rPr>
              <a:t>staple</a:t>
            </a:r>
            <a:r>
              <a:rPr lang="en-GB" sz="2800" dirty="0">
                <a:latin typeface="Arial"/>
                <a:cs typeface="Arial"/>
              </a:rPr>
              <a:t> part of the </a:t>
            </a:r>
            <a:r>
              <a:rPr lang="en-GB" sz="2800" dirty="0">
                <a:solidFill>
                  <a:schemeClr val="folHlink"/>
                </a:solidFill>
                <a:latin typeface="Arial"/>
                <a:cs typeface="Arial"/>
              </a:rPr>
              <a:t>diet</a:t>
            </a:r>
            <a:r>
              <a:rPr lang="en-GB" sz="2800" dirty="0">
                <a:latin typeface="Arial"/>
                <a:cs typeface="Arial"/>
              </a:rPr>
              <a:t> for people all over the world.</a:t>
            </a:r>
          </a:p>
          <a:p>
            <a:pPr algn="l">
              <a:spcBef>
                <a:spcPct val="50000"/>
              </a:spcBef>
            </a:pPr>
            <a:r>
              <a:rPr lang="en-GB" sz="2800" dirty="0">
                <a:latin typeface="Arial"/>
                <a:cs typeface="Arial"/>
              </a:rPr>
              <a:t>Grains and pulses give us </a:t>
            </a:r>
            <a:r>
              <a:rPr lang="en-GB" sz="2800" dirty="0">
                <a:solidFill>
                  <a:schemeClr val="folHlink"/>
                </a:solidFill>
                <a:latin typeface="Arial"/>
                <a:cs typeface="Arial"/>
              </a:rPr>
              <a:t>carbohydrates</a:t>
            </a:r>
            <a:r>
              <a:rPr lang="en-GB" sz="2800" dirty="0">
                <a:latin typeface="Arial"/>
                <a:cs typeface="Arial"/>
              </a:rPr>
              <a:t> and </a:t>
            </a:r>
            <a:r>
              <a:rPr lang="en-GB" sz="2800" dirty="0">
                <a:solidFill>
                  <a:schemeClr val="folHlink"/>
                </a:solidFill>
                <a:latin typeface="Arial"/>
                <a:cs typeface="Arial"/>
              </a:rPr>
              <a:t>proteins.</a:t>
            </a:r>
          </a:p>
          <a:p>
            <a:pPr algn="l">
              <a:spcBef>
                <a:spcPct val="50000"/>
              </a:spcBef>
            </a:pPr>
            <a:r>
              <a:rPr lang="en-GB" sz="2800" dirty="0">
                <a:latin typeface="Arial"/>
                <a:cs typeface="Arial"/>
              </a:rPr>
              <a:t>Nuts are another source of protein.</a:t>
            </a:r>
          </a:p>
        </p:txBody>
      </p:sp>
      <p:grpSp>
        <p:nvGrpSpPr>
          <p:cNvPr id="155657" name="Group 9"/>
          <p:cNvGrpSpPr>
            <a:grpSpLocks/>
          </p:cNvGrpSpPr>
          <p:nvPr/>
        </p:nvGrpSpPr>
        <p:grpSpPr bwMode="auto">
          <a:xfrm>
            <a:off x="5105401" y="1066800"/>
            <a:ext cx="3489193" cy="3581400"/>
            <a:chOff x="3552" y="1440"/>
            <a:chExt cx="1872" cy="1584"/>
          </a:xfrm>
        </p:grpSpPr>
        <p:sp>
          <p:nvSpPr>
            <p:cNvPr id="155658" name="Oval 10"/>
            <p:cNvSpPr>
              <a:spLocks noChangeArrowheads="1"/>
            </p:cNvSpPr>
            <p:nvPr/>
          </p:nvSpPr>
          <p:spPr bwMode="auto">
            <a:xfrm>
              <a:off x="3552" y="1440"/>
              <a:ext cx="1872" cy="1584"/>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5659" name="Text Box 11"/>
            <p:cNvSpPr txBox="1">
              <a:spLocks noChangeArrowheads="1"/>
            </p:cNvSpPr>
            <p:nvPr/>
          </p:nvSpPr>
          <p:spPr bwMode="auto">
            <a:xfrm>
              <a:off x="3717" y="1680"/>
              <a:ext cx="1707" cy="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10000"/>
                </a:lnSpc>
                <a:spcBef>
                  <a:spcPct val="50000"/>
                </a:spcBef>
              </a:pPr>
              <a:r>
                <a:rPr lang="en-GB" sz="3600" dirty="0">
                  <a:solidFill>
                    <a:srgbClr val="FFFF00"/>
                  </a:solidFill>
                  <a:latin typeface="Tw Cen MT Condensed Extra Bold" charset="0"/>
                </a:rPr>
                <a:t>Answer</a:t>
              </a:r>
            </a:p>
            <a:p>
              <a:pPr>
                <a:lnSpc>
                  <a:spcPct val="110000"/>
                </a:lnSpc>
                <a:spcBef>
                  <a:spcPct val="20000"/>
                </a:spcBef>
                <a:buSzPct val="300000"/>
              </a:pPr>
              <a:r>
                <a:rPr lang="en-US" sz="2400" b="1" dirty="0">
                  <a:solidFill>
                    <a:schemeClr val="bg1"/>
                  </a:solidFill>
                  <a:latin typeface="Sassoon Primary" charset="0"/>
                </a:rPr>
                <a:t>Wheat.</a:t>
              </a:r>
              <a:r>
                <a:rPr lang="en-US" sz="2000" b="1" dirty="0">
                  <a:solidFill>
                    <a:schemeClr val="bg1"/>
                  </a:solidFill>
                  <a:latin typeface="Sassoon Primary" charset="0"/>
                </a:rPr>
                <a:t>  We eat it in bread, pasta, cereals, cakes, biscuits and it</a:t>
              </a:r>
              <a:r>
                <a:rPr lang="ja-JP" altLang="en-US" sz="2000" b="1" dirty="0">
                  <a:solidFill>
                    <a:schemeClr val="bg1"/>
                  </a:solidFill>
                  <a:latin typeface="Arial"/>
                </a:rPr>
                <a:t>’</a:t>
              </a:r>
              <a:r>
                <a:rPr lang="en-US" sz="2000" b="1" dirty="0">
                  <a:solidFill>
                    <a:schemeClr val="bg1"/>
                  </a:solidFill>
                  <a:latin typeface="Sassoon Primary" charset="0"/>
                </a:rPr>
                <a:t>s added to all sorts of foods.</a:t>
              </a:r>
              <a:endParaRPr lang="en-GB" sz="2400" dirty="0">
                <a:solidFill>
                  <a:schemeClr val="bg1"/>
                </a:solidFill>
                <a:latin typeface="Sassoon Primary" charset="0"/>
              </a:endParaRPr>
            </a:p>
          </p:txBody>
        </p:sp>
      </p:grpSp>
    </p:spTree>
    <p:extLst>
      <p:ext uri="{BB962C8B-B14F-4D97-AF65-F5344CB8AC3E}">
        <p14:creationId xmlns:p14="http://schemas.microsoft.com/office/powerpoint/2010/main" val="1679252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b="1" dirty="0">
                <a:effectLst>
                  <a:outerShdw blurRad="38100" dist="38100" dir="2700000" algn="tl">
                    <a:srgbClr val="DDDDDD"/>
                  </a:outerShdw>
                </a:effectLst>
                <a:latin typeface="Tahoma" charset="0"/>
              </a:rPr>
              <a:t>Dairy Products</a:t>
            </a:r>
            <a:endParaRPr lang="en-US" b="1" dirty="0"/>
          </a:p>
        </p:txBody>
      </p:sp>
      <p:pic>
        <p:nvPicPr>
          <p:cNvPr id="132101" name="Picture 5" descr="food_groups_dairy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9530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32105" name="Text Box 9"/>
          <p:cNvSpPr txBox="1">
            <a:spLocks noChangeArrowheads="1"/>
          </p:cNvSpPr>
          <p:nvPr/>
        </p:nvSpPr>
        <p:spPr bwMode="auto">
          <a:xfrm>
            <a:off x="152400" y="1066800"/>
            <a:ext cx="8686800" cy="4984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pPr>
            <a:r>
              <a:rPr lang="en-GB" sz="2800" dirty="0">
                <a:latin typeface="Arial"/>
                <a:cs typeface="Arial"/>
              </a:rPr>
              <a:t>Dairy foods are made from milk (usually cow’s milk, but can be from other animals like goats or sheep). Dairy foods give us </a:t>
            </a:r>
            <a:r>
              <a:rPr lang="en-GB" sz="2800" dirty="0">
                <a:solidFill>
                  <a:schemeClr val="folHlink"/>
                </a:solidFill>
                <a:latin typeface="Arial"/>
                <a:cs typeface="Arial"/>
              </a:rPr>
              <a:t>proteins</a:t>
            </a:r>
            <a:r>
              <a:rPr lang="en-GB" sz="2800" dirty="0">
                <a:latin typeface="Arial"/>
                <a:cs typeface="Arial"/>
              </a:rPr>
              <a:t> and </a:t>
            </a:r>
            <a:r>
              <a:rPr lang="en-GB" sz="2800" dirty="0">
                <a:solidFill>
                  <a:schemeClr val="folHlink"/>
                </a:solidFill>
                <a:latin typeface="Arial"/>
                <a:cs typeface="Arial"/>
              </a:rPr>
              <a:t>fats</a:t>
            </a:r>
            <a:r>
              <a:rPr lang="en-GB" sz="2800" dirty="0">
                <a:latin typeface="Arial"/>
                <a:cs typeface="Arial"/>
              </a:rPr>
              <a:t>.  They are also a good source of </a:t>
            </a:r>
            <a:r>
              <a:rPr lang="en-GB" sz="2800" dirty="0">
                <a:solidFill>
                  <a:schemeClr val="folHlink"/>
                </a:solidFill>
                <a:latin typeface="Arial"/>
                <a:cs typeface="Arial"/>
              </a:rPr>
              <a:t>calcium</a:t>
            </a:r>
            <a:r>
              <a:rPr lang="en-GB" sz="2800" dirty="0">
                <a:latin typeface="Arial"/>
                <a:cs typeface="Arial"/>
              </a:rPr>
              <a:t> which is good for bones and teeth.</a:t>
            </a:r>
          </a:p>
          <a:p>
            <a:pPr algn="l">
              <a:spcBef>
                <a:spcPct val="50000"/>
              </a:spcBef>
            </a:pPr>
            <a:r>
              <a:rPr lang="en-GB" sz="2800" dirty="0">
                <a:latin typeface="Arial"/>
                <a:cs typeface="Arial"/>
              </a:rPr>
              <a:t>These foods include:</a:t>
            </a:r>
          </a:p>
          <a:p>
            <a:pPr algn="l">
              <a:spcBef>
                <a:spcPct val="50000"/>
              </a:spcBef>
              <a:buFontTx/>
              <a:buChar char="•"/>
            </a:pPr>
            <a:r>
              <a:rPr lang="en-GB" sz="2800" dirty="0">
                <a:latin typeface="Arial"/>
                <a:cs typeface="Arial"/>
              </a:rPr>
              <a:t>Cheese (hard, soft, cottage);</a:t>
            </a:r>
          </a:p>
          <a:p>
            <a:pPr algn="l">
              <a:spcBef>
                <a:spcPct val="50000"/>
              </a:spcBef>
              <a:buFontTx/>
              <a:buChar char="•"/>
            </a:pPr>
            <a:r>
              <a:rPr lang="en-GB" sz="2800" dirty="0">
                <a:latin typeface="Arial"/>
                <a:cs typeface="Arial"/>
              </a:rPr>
              <a:t>Yogurt;</a:t>
            </a:r>
          </a:p>
          <a:p>
            <a:pPr algn="l">
              <a:spcBef>
                <a:spcPct val="50000"/>
              </a:spcBef>
              <a:buFontTx/>
              <a:buChar char="•"/>
            </a:pPr>
            <a:r>
              <a:rPr lang="en-GB" sz="2800" dirty="0">
                <a:latin typeface="Arial"/>
                <a:cs typeface="Arial"/>
              </a:rPr>
              <a:t>Food high in milk or milk products. </a:t>
            </a:r>
          </a:p>
        </p:txBody>
      </p:sp>
      <p:grpSp>
        <p:nvGrpSpPr>
          <p:cNvPr id="132108" name="Group 12"/>
          <p:cNvGrpSpPr>
            <a:grpSpLocks/>
          </p:cNvGrpSpPr>
          <p:nvPr/>
        </p:nvGrpSpPr>
        <p:grpSpPr bwMode="auto">
          <a:xfrm>
            <a:off x="5486399" y="2857868"/>
            <a:ext cx="2893029" cy="2476132"/>
            <a:chOff x="3552" y="1440"/>
            <a:chExt cx="2072" cy="1584"/>
          </a:xfrm>
        </p:grpSpPr>
        <p:sp>
          <p:nvSpPr>
            <p:cNvPr id="132107" name="Oval 11"/>
            <p:cNvSpPr>
              <a:spLocks noChangeArrowheads="1"/>
            </p:cNvSpPr>
            <p:nvPr/>
          </p:nvSpPr>
          <p:spPr bwMode="auto">
            <a:xfrm>
              <a:off x="3552" y="1440"/>
              <a:ext cx="1872" cy="1584"/>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106" name="Text Box 10"/>
            <p:cNvSpPr txBox="1">
              <a:spLocks noChangeArrowheads="1"/>
            </p:cNvSpPr>
            <p:nvPr/>
          </p:nvSpPr>
          <p:spPr bwMode="auto">
            <a:xfrm>
              <a:off x="3704" y="1680"/>
              <a:ext cx="1920" cy="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3600" dirty="0">
                  <a:solidFill>
                    <a:srgbClr val="FFFF00"/>
                  </a:solidFill>
                  <a:latin typeface="Tw Cen MT Condensed Extra Bold" charset="0"/>
                </a:rPr>
                <a:t>Weird fact</a:t>
              </a:r>
            </a:p>
            <a:p>
              <a:pPr>
                <a:spcBef>
                  <a:spcPct val="50000"/>
                </a:spcBef>
              </a:pPr>
              <a:r>
                <a:rPr lang="en-GB" sz="2800" dirty="0">
                  <a:solidFill>
                    <a:schemeClr val="bg1"/>
                  </a:solidFill>
                  <a:latin typeface="Sassoon Primary" charset="0"/>
                </a:rPr>
                <a:t>Our brains are 80% fat.</a:t>
              </a:r>
            </a:p>
          </p:txBody>
        </p:sp>
      </p:grpSp>
    </p:spTree>
    <p:extLst>
      <p:ext uri="{BB962C8B-B14F-4D97-AF65-F5344CB8AC3E}">
        <p14:creationId xmlns:p14="http://schemas.microsoft.com/office/powerpoint/2010/main" val="13936811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b="1" dirty="0">
                <a:effectLst>
                  <a:outerShdw blurRad="38100" dist="38100" dir="2700000" algn="tl">
                    <a:srgbClr val="DDDDDD"/>
                  </a:outerShdw>
                </a:effectLst>
                <a:latin typeface="Tahoma" charset="0"/>
              </a:rPr>
              <a:t>Meat, Fish and Eggs</a:t>
            </a:r>
            <a:endParaRPr lang="en-US" b="1" dirty="0"/>
          </a:p>
        </p:txBody>
      </p:sp>
      <p:pic>
        <p:nvPicPr>
          <p:cNvPr id="133126" name="Picture 6" descr="food_groups_meat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9530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33129" name="Text Box 9"/>
          <p:cNvSpPr txBox="1">
            <a:spLocks noChangeArrowheads="1"/>
          </p:cNvSpPr>
          <p:nvPr/>
        </p:nvSpPr>
        <p:spPr bwMode="auto">
          <a:xfrm>
            <a:off x="152400" y="1219200"/>
            <a:ext cx="88392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pPr>
            <a:r>
              <a:rPr lang="en-GB" sz="2800" dirty="0">
                <a:latin typeface="Arial"/>
                <a:cs typeface="Arial"/>
              </a:rPr>
              <a:t>The main nutrients derived from meat are proteins, but it also gives us fats and some minerals.</a:t>
            </a:r>
          </a:p>
          <a:p>
            <a:pPr algn="l">
              <a:spcBef>
                <a:spcPct val="50000"/>
              </a:spcBef>
            </a:pPr>
            <a:r>
              <a:rPr lang="en-GB" sz="2800" dirty="0">
                <a:latin typeface="Arial"/>
                <a:cs typeface="Arial"/>
              </a:rPr>
              <a:t>The meat and fish group includes:</a:t>
            </a:r>
          </a:p>
          <a:p>
            <a:pPr algn="l">
              <a:spcBef>
                <a:spcPct val="50000"/>
              </a:spcBef>
              <a:buFontTx/>
              <a:buChar char="•"/>
            </a:pPr>
            <a:r>
              <a:rPr lang="en-GB" sz="2800" dirty="0">
                <a:latin typeface="Arial"/>
                <a:cs typeface="Arial"/>
              </a:rPr>
              <a:t>Chicken and all poultry;</a:t>
            </a:r>
          </a:p>
          <a:p>
            <a:pPr algn="l">
              <a:spcBef>
                <a:spcPct val="50000"/>
              </a:spcBef>
              <a:buFontTx/>
              <a:buChar char="•"/>
            </a:pPr>
            <a:r>
              <a:rPr lang="en-GB" sz="2800" dirty="0">
                <a:latin typeface="Arial"/>
                <a:cs typeface="Arial"/>
              </a:rPr>
              <a:t>Fish and shellfish;</a:t>
            </a:r>
          </a:p>
          <a:p>
            <a:pPr algn="l">
              <a:spcBef>
                <a:spcPct val="50000"/>
              </a:spcBef>
              <a:buFontTx/>
              <a:buChar char="•"/>
            </a:pPr>
            <a:r>
              <a:rPr lang="en-GB" sz="2800" dirty="0">
                <a:latin typeface="Arial"/>
                <a:cs typeface="Arial"/>
              </a:rPr>
              <a:t>Beef, pork and lamb.</a:t>
            </a:r>
          </a:p>
          <a:p>
            <a:pPr algn="l">
              <a:spcBef>
                <a:spcPct val="50000"/>
              </a:spcBef>
              <a:buFontTx/>
              <a:buChar char="•"/>
            </a:pPr>
            <a:r>
              <a:rPr lang="en-GB" sz="2800" dirty="0">
                <a:latin typeface="Arial"/>
                <a:cs typeface="Arial"/>
              </a:rPr>
              <a:t>Eggs are included in this group too.</a:t>
            </a:r>
          </a:p>
          <a:p>
            <a:pPr algn="l">
              <a:spcBef>
                <a:spcPct val="50000"/>
              </a:spcBef>
            </a:pPr>
            <a:r>
              <a:rPr lang="en-GB" sz="2800" dirty="0">
                <a:latin typeface="Arial"/>
                <a:cs typeface="Arial"/>
              </a:rPr>
              <a:t>Athletes eat lots of protein; they help to build muscles.</a:t>
            </a:r>
          </a:p>
        </p:txBody>
      </p:sp>
      <p:grpSp>
        <p:nvGrpSpPr>
          <p:cNvPr id="133130" name="Group 10"/>
          <p:cNvGrpSpPr>
            <a:grpSpLocks/>
          </p:cNvGrpSpPr>
          <p:nvPr/>
        </p:nvGrpSpPr>
        <p:grpSpPr bwMode="auto">
          <a:xfrm>
            <a:off x="5503599" y="2209800"/>
            <a:ext cx="3411801" cy="2743200"/>
            <a:chOff x="3552" y="1440"/>
            <a:chExt cx="1920" cy="1584"/>
          </a:xfrm>
        </p:grpSpPr>
        <p:sp>
          <p:nvSpPr>
            <p:cNvPr id="133131" name="Oval 11"/>
            <p:cNvSpPr>
              <a:spLocks noChangeArrowheads="1"/>
            </p:cNvSpPr>
            <p:nvPr/>
          </p:nvSpPr>
          <p:spPr bwMode="auto">
            <a:xfrm>
              <a:off x="3552" y="1440"/>
              <a:ext cx="1872" cy="1584"/>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132" name="Text Box 12"/>
            <p:cNvSpPr txBox="1">
              <a:spLocks noChangeArrowheads="1"/>
            </p:cNvSpPr>
            <p:nvPr/>
          </p:nvSpPr>
          <p:spPr bwMode="auto">
            <a:xfrm>
              <a:off x="3751" y="1680"/>
              <a:ext cx="1721" cy="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GB" sz="3600" dirty="0">
                  <a:solidFill>
                    <a:srgbClr val="FFFF00"/>
                  </a:solidFill>
                  <a:latin typeface="Tw Cen MT Condensed Extra Bold" charset="0"/>
                </a:rPr>
                <a:t>Foodie fact</a:t>
              </a:r>
            </a:p>
            <a:p>
              <a:pPr>
                <a:spcBef>
                  <a:spcPct val="50000"/>
                </a:spcBef>
              </a:pPr>
              <a:r>
                <a:rPr lang="en-GB" sz="2000" b="1" dirty="0">
                  <a:solidFill>
                    <a:schemeClr val="bg1"/>
                  </a:solidFill>
                  <a:latin typeface="Sassoon Primary" charset="0"/>
                </a:rPr>
                <a:t>Sushi (raw fish) is now Marks and Spencer’s best-selling lunchtime</a:t>
              </a:r>
              <a:r>
                <a:rPr lang="en-GB" sz="2000" dirty="0">
                  <a:solidFill>
                    <a:schemeClr val="bg1"/>
                  </a:solidFill>
                  <a:latin typeface="Sassoon Primary" charset="0"/>
                </a:rPr>
                <a:t> </a:t>
              </a:r>
              <a:r>
                <a:rPr lang="en-GB" sz="2000" b="1" dirty="0">
                  <a:solidFill>
                    <a:schemeClr val="bg1"/>
                  </a:solidFill>
                  <a:latin typeface="Sassoon Primary" charset="0"/>
                </a:rPr>
                <a:t>snack.</a:t>
              </a:r>
            </a:p>
          </p:txBody>
        </p:sp>
      </p:grpSp>
    </p:spTree>
    <p:extLst>
      <p:ext uri="{BB962C8B-B14F-4D97-AF65-F5344CB8AC3E}">
        <p14:creationId xmlns:p14="http://schemas.microsoft.com/office/powerpoint/2010/main" val="22743555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b="1" dirty="0">
                <a:effectLst>
                  <a:outerShdw blurRad="38100" dist="38100" dir="2700000" algn="tl">
                    <a:srgbClr val="DDDDDD"/>
                  </a:outerShdw>
                </a:effectLst>
                <a:latin typeface="Tahoma" charset="0"/>
              </a:rPr>
              <a:t>Starches, Sugars and Fats </a:t>
            </a:r>
            <a:endParaRPr lang="en-US" b="1" dirty="0"/>
          </a:p>
        </p:txBody>
      </p:sp>
      <p:sp>
        <p:nvSpPr>
          <p:cNvPr id="142339" name="Text Box 3"/>
          <p:cNvSpPr txBox="1">
            <a:spLocks noChangeArrowheads="1"/>
          </p:cNvSpPr>
          <p:nvPr/>
        </p:nvSpPr>
        <p:spPr bwMode="auto">
          <a:xfrm>
            <a:off x="228600" y="1219200"/>
            <a:ext cx="655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GB"/>
          </a:p>
        </p:txBody>
      </p:sp>
      <p:sp>
        <p:nvSpPr>
          <p:cNvPr id="142342" name="Text Box 6"/>
          <p:cNvSpPr txBox="1">
            <a:spLocks noChangeArrowheads="1"/>
          </p:cNvSpPr>
          <p:nvPr/>
        </p:nvSpPr>
        <p:spPr bwMode="auto">
          <a:xfrm>
            <a:off x="152400" y="1066800"/>
            <a:ext cx="8686800" cy="504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pPr>
            <a:r>
              <a:rPr lang="en-GB" sz="2400" dirty="0">
                <a:latin typeface="Arial"/>
                <a:cs typeface="Arial"/>
              </a:rPr>
              <a:t>Sometimes foods are classified into starches, sugars and fats.</a:t>
            </a:r>
            <a:r>
              <a:rPr lang="en-GB" sz="2400" dirty="0">
                <a:solidFill>
                  <a:schemeClr val="folHlink"/>
                </a:solidFill>
                <a:latin typeface="Arial"/>
                <a:cs typeface="Arial"/>
              </a:rPr>
              <a:t>  Starches</a:t>
            </a:r>
            <a:r>
              <a:rPr lang="en-GB" sz="2400" dirty="0">
                <a:latin typeface="Arial"/>
                <a:cs typeface="Arial"/>
              </a:rPr>
              <a:t> includes foods like potatoes and provide mainly </a:t>
            </a:r>
            <a:r>
              <a:rPr lang="en-GB" sz="2400" dirty="0">
                <a:solidFill>
                  <a:schemeClr val="folHlink"/>
                </a:solidFill>
                <a:latin typeface="Arial"/>
                <a:cs typeface="Arial"/>
              </a:rPr>
              <a:t>carbohydrates</a:t>
            </a:r>
            <a:r>
              <a:rPr lang="en-GB" sz="2400" dirty="0">
                <a:latin typeface="Arial"/>
                <a:cs typeface="Arial"/>
              </a:rPr>
              <a:t>.  Carbohydrates give us the </a:t>
            </a:r>
            <a:r>
              <a:rPr lang="en-GB" sz="2400" dirty="0">
                <a:solidFill>
                  <a:schemeClr val="folHlink"/>
                </a:solidFill>
                <a:latin typeface="Arial"/>
                <a:cs typeface="Arial"/>
              </a:rPr>
              <a:t>energy </a:t>
            </a:r>
            <a:r>
              <a:rPr lang="en-GB" sz="2400" dirty="0">
                <a:latin typeface="Arial"/>
                <a:cs typeface="Arial"/>
              </a:rPr>
              <a:t>to carry on with our day-to-day lives.</a:t>
            </a:r>
          </a:p>
          <a:p>
            <a:pPr algn="l">
              <a:spcBef>
                <a:spcPct val="50000"/>
              </a:spcBef>
            </a:pPr>
            <a:r>
              <a:rPr lang="en-GB" sz="2400" dirty="0">
                <a:latin typeface="Arial"/>
                <a:cs typeface="Arial"/>
              </a:rPr>
              <a:t>Foods high in </a:t>
            </a:r>
            <a:r>
              <a:rPr lang="en-GB" sz="2400" dirty="0">
                <a:solidFill>
                  <a:schemeClr val="folHlink"/>
                </a:solidFill>
                <a:latin typeface="Arial"/>
                <a:cs typeface="Arial"/>
              </a:rPr>
              <a:t>sugars</a:t>
            </a:r>
            <a:r>
              <a:rPr lang="en-GB" sz="2400" dirty="0">
                <a:latin typeface="Arial"/>
                <a:cs typeface="Arial"/>
              </a:rPr>
              <a:t> include those naturally occurring as in fruit, and those containing refined/processed sugars such as sweets, chocolates, cakes etc.  We need to limit our intake of </a:t>
            </a:r>
            <a:r>
              <a:rPr lang="en-GB" sz="2400" dirty="0">
                <a:solidFill>
                  <a:schemeClr val="folHlink"/>
                </a:solidFill>
                <a:latin typeface="Arial"/>
                <a:cs typeface="Arial"/>
              </a:rPr>
              <a:t>refined sugars</a:t>
            </a:r>
            <a:r>
              <a:rPr lang="en-GB" sz="2400" dirty="0">
                <a:latin typeface="Arial"/>
                <a:cs typeface="Arial"/>
              </a:rPr>
              <a:t> – these are empty calories which give an immediate ‘</a:t>
            </a:r>
            <a:r>
              <a:rPr lang="en-GB" sz="2400" dirty="0">
                <a:solidFill>
                  <a:schemeClr val="folHlink"/>
                </a:solidFill>
                <a:latin typeface="Arial"/>
                <a:cs typeface="Arial"/>
              </a:rPr>
              <a:t>boost</a:t>
            </a:r>
            <a:r>
              <a:rPr lang="en-GB" sz="2400" dirty="0">
                <a:latin typeface="Arial"/>
                <a:cs typeface="Arial"/>
              </a:rPr>
              <a:t>’.</a:t>
            </a:r>
          </a:p>
          <a:p>
            <a:pPr algn="l">
              <a:spcBef>
                <a:spcPct val="50000"/>
              </a:spcBef>
            </a:pPr>
            <a:r>
              <a:rPr lang="en-GB" sz="2400" dirty="0">
                <a:latin typeface="Arial"/>
                <a:cs typeface="Arial"/>
              </a:rPr>
              <a:t>A small amount of </a:t>
            </a:r>
            <a:r>
              <a:rPr lang="en-GB" sz="2400" dirty="0">
                <a:solidFill>
                  <a:schemeClr val="folHlink"/>
                </a:solidFill>
                <a:latin typeface="Arial"/>
                <a:cs typeface="Arial"/>
              </a:rPr>
              <a:t>fat</a:t>
            </a:r>
            <a:r>
              <a:rPr lang="en-GB" sz="2400" dirty="0">
                <a:latin typeface="Arial"/>
                <a:cs typeface="Arial"/>
              </a:rPr>
              <a:t> is important for health, but eating too much fat is unhealthy.  It leads to clogged arteries (restricted blood supply), high cholesterol and becoming overweight.  </a:t>
            </a:r>
          </a:p>
        </p:txBody>
      </p:sp>
    </p:spTree>
    <p:extLst>
      <p:ext uri="{BB962C8B-B14F-4D97-AF65-F5344CB8AC3E}">
        <p14:creationId xmlns:p14="http://schemas.microsoft.com/office/powerpoint/2010/main" val="21077839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p:txBody>
          <a:bodyPr/>
          <a:lstStyle/>
          <a:p>
            <a:r>
              <a:rPr lang="en-US" b="1" dirty="0">
                <a:effectLst>
                  <a:outerShdw blurRad="38100" dist="38100" dir="2700000" algn="tl">
                    <a:srgbClr val="DDDDDD"/>
                  </a:outerShdw>
                </a:effectLst>
                <a:latin typeface="Tahoma" charset="0"/>
              </a:rPr>
              <a:t>Vitamins and Minerals </a:t>
            </a:r>
            <a:endParaRPr lang="en-US" b="1" dirty="0"/>
          </a:p>
        </p:txBody>
      </p:sp>
      <p:sp>
        <p:nvSpPr>
          <p:cNvPr id="143363" name="Text Box 1027"/>
          <p:cNvSpPr txBox="1">
            <a:spLocks noChangeArrowheads="1"/>
          </p:cNvSpPr>
          <p:nvPr/>
        </p:nvSpPr>
        <p:spPr bwMode="auto">
          <a:xfrm>
            <a:off x="228600" y="1219200"/>
            <a:ext cx="655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GB"/>
          </a:p>
        </p:txBody>
      </p:sp>
      <p:pic>
        <p:nvPicPr>
          <p:cNvPr id="143364" name="Picture 1028" descr="st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514600"/>
            <a:ext cx="3257550" cy="3886200"/>
          </a:xfrm>
          <a:prstGeom prst="rect">
            <a:avLst/>
          </a:prstGeom>
          <a:noFill/>
          <a:extLst>
            <a:ext uri="{909E8E84-426E-40dd-AFC4-6F175D3DCCD1}">
              <a14:hiddenFill xmlns:a14="http://schemas.microsoft.com/office/drawing/2010/main">
                <a:solidFill>
                  <a:srgbClr val="FFFFFF"/>
                </a:solidFill>
              </a14:hiddenFill>
            </a:ext>
          </a:extLst>
        </p:spPr>
      </p:pic>
      <p:sp>
        <p:nvSpPr>
          <p:cNvPr id="143365" name="Text Box 1029"/>
          <p:cNvSpPr txBox="1">
            <a:spLocks noChangeArrowheads="1"/>
          </p:cNvSpPr>
          <p:nvPr/>
        </p:nvSpPr>
        <p:spPr bwMode="auto">
          <a:xfrm>
            <a:off x="304800" y="1066800"/>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pPr>
            <a:r>
              <a:rPr lang="en-GB" sz="2400" dirty="0">
                <a:latin typeface="Arial"/>
                <a:cs typeface="Arial"/>
              </a:rPr>
              <a:t>Our bodies need all sorts of chemicals (vitamins and minerals) to be healthy.  The most common are:</a:t>
            </a:r>
          </a:p>
        </p:txBody>
      </p:sp>
      <p:graphicFrame>
        <p:nvGraphicFramePr>
          <p:cNvPr id="143430" name="Group 1094"/>
          <p:cNvGraphicFramePr>
            <a:graphicFrameLocks noGrp="1"/>
          </p:cNvGraphicFramePr>
          <p:nvPr>
            <p:extLst>
              <p:ext uri="{D42A27DB-BD31-4B8C-83A1-F6EECF244321}">
                <p14:modId xmlns:p14="http://schemas.microsoft.com/office/powerpoint/2010/main" val="1215681930"/>
              </p:ext>
            </p:extLst>
          </p:nvPr>
        </p:nvGraphicFramePr>
        <p:xfrm>
          <a:off x="381000" y="2057400"/>
          <a:ext cx="4876800" cy="4343401"/>
        </p:xfrm>
        <a:graphic>
          <a:graphicData uri="http://schemas.openxmlformats.org/drawingml/2006/table">
            <a:tbl>
              <a:tblPr/>
              <a:tblGrid>
                <a:gridCol w="1625600"/>
                <a:gridCol w="1625600"/>
                <a:gridCol w="1625600"/>
              </a:tblGrid>
              <a:tr h="835158">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Vitamin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Helps maintain eyesight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Sweet potatoes, carrots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1570">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Vitamin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Help body make protein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Green leafy vegetables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5158">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Vitamin 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Healing skin, preventing colds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Citrus fruit, tomatoes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4787">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Vitamin 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Strengthen bones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Milk</a:t>
                      </a:r>
                    </a:p>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Sunlight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5158">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Vitamin 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Helps strengthen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Vegetable oils, nuts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1570">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Iron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a:ln>
                            <a:noFill/>
                          </a:ln>
                          <a:solidFill>
                            <a:schemeClr val="tx1"/>
                          </a:solidFill>
                          <a:effectLst/>
                          <a:latin typeface="Arial Black" charset="0"/>
                          <a:ea typeface="ＭＳ Ｐゴシック" charset="0"/>
                        </a:rPr>
                        <a:t>Healthy blood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300000"/>
                        <a:buFontTx/>
                        <a:buNone/>
                        <a:tabLst/>
                      </a:pPr>
                      <a:r>
                        <a:rPr kumimoji="0" lang="en-GB" sz="1400" b="0" i="0" u="none" strike="noStrike" cap="none" normalizeH="0" baseline="0" dirty="0">
                          <a:ln>
                            <a:noFill/>
                          </a:ln>
                          <a:solidFill>
                            <a:schemeClr val="tx1"/>
                          </a:solidFill>
                          <a:effectLst/>
                          <a:latin typeface="Arial Black" charset="0"/>
                          <a:ea typeface="ＭＳ Ｐゴシック" charset="0"/>
                        </a:rPr>
                        <a:t>Green leafy vegetables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8632637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r>
              <a:rPr lang="en-US" dirty="0">
                <a:hlinkClick r:id="rId2"/>
              </a:rPr>
              <a:t>http://www.safefood.eu/Healthy-Eating/What-is-a-balanced-diet/The-Food-</a:t>
            </a:r>
            <a:r>
              <a:rPr lang="en-US" dirty="0" smtClean="0">
                <a:hlinkClick r:id="rId2"/>
              </a:rPr>
              <a:t>Pyramid.aspx</a:t>
            </a:r>
            <a:endParaRPr lang="en-US" dirty="0" smtClean="0"/>
          </a:p>
          <a:p>
            <a:endParaRPr lang="en-US" dirty="0"/>
          </a:p>
        </p:txBody>
      </p:sp>
      <p:sp>
        <p:nvSpPr>
          <p:cNvPr id="2" name="Slide Number Placeholder 1"/>
          <p:cNvSpPr>
            <a:spLocks noGrp="1"/>
          </p:cNvSpPr>
          <p:nvPr>
            <p:ph type="sldNum" sz="quarter" idx="12"/>
          </p:nvPr>
        </p:nvSpPr>
        <p:spPr/>
        <p:txBody>
          <a:bodyPr/>
          <a:lstStyle/>
          <a:p>
            <a:fld id="{5648A848-0D65-8248-A87E-0A79E96572C9}" type="slidenum">
              <a:rPr lang="en-US" smtClean="0"/>
              <a:t>67</a:t>
            </a:fld>
            <a:endParaRPr lang="en-US"/>
          </a:p>
        </p:txBody>
      </p:sp>
    </p:spTree>
    <p:extLst>
      <p:ext uri="{BB962C8B-B14F-4D97-AF65-F5344CB8AC3E}">
        <p14:creationId xmlns:p14="http://schemas.microsoft.com/office/powerpoint/2010/main" val="308262096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74638"/>
            <a:ext cx="8686800" cy="1143000"/>
          </a:xfrm>
        </p:spPr>
        <p:txBody>
          <a:bodyPr>
            <a:normAutofit/>
          </a:bodyPr>
          <a:lstStyle/>
          <a:p>
            <a:pPr eaLnBrk="1" hangingPunct="1"/>
            <a:r>
              <a:rPr lang="en-GB" sz="5400" b="1" dirty="0">
                <a:solidFill>
                  <a:srgbClr val="FF3399"/>
                </a:solidFill>
                <a:latin typeface="Arial" charset="0"/>
              </a:rPr>
              <a:t> Food and Energy</a:t>
            </a:r>
            <a:r>
              <a:rPr lang="en-GB" dirty="0">
                <a:latin typeface="Arial" charset="0"/>
              </a:rPr>
              <a:t> </a:t>
            </a:r>
            <a:r>
              <a:rPr lang="en-GB" sz="5400" b="1" dirty="0">
                <a:solidFill>
                  <a:srgbClr val="FF3399"/>
                </a:solidFill>
                <a:latin typeface="Arial" charset="0"/>
              </a:rPr>
              <a:t>Values</a:t>
            </a:r>
            <a:endParaRPr lang="en-US" sz="5400" b="1" dirty="0">
              <a:solidFill>
                <a:srgbClr val="FF3399"/>
              </a:solidFill>
              <a:latin typeface="Arial" charset="0"/>
            </a:endParaRPr>
          </a:p>
        </p:txBody>
      </p:sp>
      <p:sp>
        <p:nvSpPr>
          <p:cNvPr id="23555" name="Rectangle 3"/>
          <p:cNvSpPr>
            <a:spLocks noGrp="1" noChangeArrowheads="1"/>
          </p:cNvSpPr>
          <p:nvPr>
            <p:ph type="body" idx="1"/>
          </p:nvPr>
        </p:nvSpPr>
        <p:spPr>
          <a:xfrm>
            <a:off x="141118" y="1417638"/>
            <a:ext cx="8752057" cy="5251450"/>
          </a:xfrm>
        </p:spPr>
        <p:txBody>
          <a:bodyPr/>
          <a:lstStyle/>
          <a:p>
            <a:pPr eaLnBrk="1" hangingPunct="1">
              <a:lnSpc>
                <a:spcPct val="110000"/>
              </a:lnSpc>
              <a:spcBef>
                <a:spcPct val="0"/>
              </a:spcBef>
            </a:pPr>
            <a:r>
              <a:rPr lang="en-GB" dirty="0">
                <a:latin typeface="Arial" charset="0"/>
              </a:rPr>
              <a:t>The food types that contain energy are carbohydrates, fats and protein.</a:t>
            </a:r>
          </a:p>
          <a:p>
            <a:pPr eaLnBrk="1" hangingPunct="1">
              <a:lnSpc>
                <a:spcPct val="110000"/>
              </a:lnSpc>
              <a:spcBef>
                <a:spcPct val="0"/>
              </a:spcBef>
            </a:pPr>
            <a:r>
              <a:rPr lang="en-GB" dirty="0">
                <a:latin typeface="Arial" charset="0"/>
              </a:rPr>
              <a:t>Energy is measured in units called joules (J) or kilojoules (kJ). </a:t>
            </a:r>
          </a:p>
          <a:p>
            <a:pPr eaLnBrk="1" hangingPunct="1">
              <a:lnSpc>
                <a:spcPct val="110000"/>
              </a:lnSpc>
              <a:spcBef>
                <a:spcPct val="0"/>
              </a:spcBef>
            </a:pPr>
            <a:r>
              <a:rPr lang="en-GB" dirty="0">
                <a:latin typeface="Arial" charset="0"/>
              </a:rPr>
              <a:t>Carbohydrates and protein contain 17kJ in each gram.</a:t>
            </a:r>
          </a:p>
          <a:p>
            <a:pPr eaLnBrk="1" hangingPunct="1">
              <a:lnSpc>
                <a:spcPct val="110000"/>
              </a:lnSpc>
              <a:spcBef>
                <a:spcPct val="0"/>
              </a:spcBef>
            </a:pPr>
            <a:r>
              <a:rPr lang="en-GB" dirty="0">
                <a:latin typeface="Arial" charset="0"/>
              </a:rPr>
              <a:t>Fats contain 38kJ per gram.</a:t>
            </a:r>
          </a:p>
          <a:p>
            <a:pPr eaLnBrk="1" hangingPunct="1">
              <a:lnSpc>
                <a:spcPct val="110000"/>
              </a:lnSpc>
              <a:spcBef>
                <a:spcPct val="0"/>
              </a:spcBef>
            </a:pPr>
            <a:r>
              <a:rPr lang="en-GB" dirty="0">
                <a:latin typeface="Arial" charset="0"/>
              </a:rPr>
              <a:t>Carbohydrates are mostly used first to supply energy. </a:t>
            </a:r>
            <a:endParaRPr lang="en-US" dirty="0">
              <a:latin typeface="Arial" charset="0"/>
            </a:endParaRPr>
          </a:p>
        </p:txBody>
      </p:sp>
      <p:sp>
        <p:nvSpPr>
          <p:cNvPr id="2" name="Slide Number Placeholder 1"/>
          <p:cNvSpPr>
            <a:spLocks noGrp="1"/>
          </p:cNvSpPr>
          <p:nvPr>
            <p:ph type="sldNum" sz="quarter" idx="12"/>
          </p:nvPr>
        </p:nvSpPr>
        <p:spPr/>
        <p:txBody>
          <a:bodyPr/>
          <a:lstStyle/>
          <a:p>
            <a:fld id="{5648A848-0D65-8248-A87E-0A79E96572C9}" type="slidenum">
              <a:rPr lang="en-US" smtClean="0"/>
              <a:t>68</a:t>
            </a:fld>
            <a:endParaRPr lang="en-US"/>
          </a:p>
        </p:txBody>
      </p:sp>
    </p:spTree>
    <p:extLst>
      <p:ext uri="{BB962C8B-B14F-4D97-AF65-F5344CB8AC3E}">
        <p14:creationId xmlns:p14="http://schemas.microsoft.com/office/powerpoint/2010/main" val="2613773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pPr eaLnBrk="1" hangingPunct="1"/>
            <a:r>
              <a:rPr lang="en-GB" sz="5400" b="1">
                <a:solidFill>
                  <a:srgbClr val="FF3399"/>
                </a:solidFill>
                <a:latin typeface="Arial" charset="0"/>
              </a:rPr>
              <a:t>Energy Requirements</a:t>
            </a:r>
            <a:endParaRPr lang="en-US" sz="5400" b="1">
              <a:solidFill>
                <a:srgbClr val="FF3399"/>
              </a:solidFill>
              <a:latin typeface="Arial" charset="0"/>
            </a:endParaRPr>
          </a:p>
        </p:txBody>
      </p:sp>
      <p:graphicFrame>
        <p:nvGraphicFramePr>
          <p:cNvPr id="20520" name="Group 40"/>
          <p:cNvGraphicFramePr>
            <a:graphicFrameLocks noGrp="1"/>
          </p:cNvGraphicFramePr>
          <p:nvPr>
            <p:ph idx="1"/>
          </p:nvPr>
        </p:nvGraphicFramePr>
        <p:xfrm>
          <a:off x="457200" y="1600200"/>
          <a:ext cx="8229600" cy="4822827"/>
        </p:xfrm>
        <a:graphic>
          <a:graphicData uri="http://schemas.openxmlformats.org/drawingml/2006/table">
            <a:tbl>
              <a:tblPr/>
              <a:tblGrid>
                <a:gridCol w="2743200"/>
                <a:gridCol w="2743200"/>
                <a:gridCol w="2743200"/>
              </a:tblGrid>
              <a:tr h="9448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1" i="0" u="none" strike="noStrike" cap="none" normalizeH="0" baseline="0" smtClean="0">
                          <a:ln>
                            <a:noFill/>
                          </a:ln>
                          <a:solidFill>
                            <a:schemeClr val="tx1"/>
                          </a:solidFill>
                          <a:effectLst/>
                          <a:latin typeface="Arial" charset="0"/>
                        </a:rPr>
                        <a:t>Age</a:t>
                      </a:r>
                      <a:endParaRPr kumimoji="0" lang="en-US" sz="2800" b="1" i="0" u="none" strike="noStrike" cap="none" normalizeH="0" baseline="0" smtClean="0">
                        <a:ln>
                          <a:noFill/>
                        </a:ln>
                        <a:solidFill>
                          <a:schemeClr val="tx1"/>
                        </a:solidFill>
                        <a:effectLst/>
                        <a:latin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1" i="0" u="none" strike="noStrike" cap="none" normalizeH="0" baseline="0" smtClean="0">
                          <a:ln>
                            <a:noFill/>
                          </a:ln>
                          <a:solidFill>
                            <a:schemeClr val="tx1"/>
                          </a:solidFill>
                          <a:effectLst/>
                          <a:latin typeface="Arial" charset="0"/>
                        </a:rPr>
                        <a:t>Sex</a:t>
                      </a:r>
                      <a:endParaRPr kumimoji="0" lang="en-US" sz="2800" b="1"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1" i="0" u="none" strike="noStrike" cap="none" normalizeH="0" baseline="0" smtClean="0">
                          <a:ln>
                            <a:noFill/>
                          </a:ln>
                          <a:solidFill>
                            <a:schemeClr val="tx1"/>
                          </a:solidFill>
                          <a:effectLst/>
                          <a:latin typeface="Arial" charset="0"/>
                        </a:rPr>
                        <a:t>Energy per day (kJ)</a:t>
                      </a:r>
                      <a:endParaRPr kumimoji="0" lang="en-US" sz="2800" b="1"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charset="0"/>
                        </a:rPr>
                        <a:t>8</a:t>
                      </a:r>
                      <a:endParaRPr kumimoji="0" lang="en-US" sz="2800" b="0" i="0" u="none" strike="noStrike" cap="none" normalizeH="0" baseline="0" dirty="0" smtClean="0">
                        <a:ln>
                          <a:noFill/>
                        </a:ln>
                        <a:solidFill>
                          <a:schemeClr val="tx1"/>
                        </a:solidFill>
                        <a:effectLst/>
                        <a:latin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Male</a:t>
                      </a:r>
                      <a:endParaRPr kumimoji="0" lang="en-US" sz="28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charset="0"/>
                        </a:rPr>
                        <a:t>9000</a:t>
                      </a:r>
                      <a:endParaRPr kumimoji="0" lang="en-US" sz="28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6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8</a:t>
                      </a:r>
                      <a:endParaRPr kumimoji="0" lang="en-US" sz="2800" b="0" i="0" u="none" strike="noStrike" cap="none" normalizeH="0" baseline="0" smtClean="0">
                        <a:ln>
                          <a:noFill/>
                        </a:ln>
                        <a:solidFill>
                          <a:schemeClr val="tx1"/>
                        </a:solidFill>
                        <a:effectLst/>
                        <a:latin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Female</a:t>
                      </a:r>
                      <a:endParaRPr kumimoji="0" lang="en-US" sz="28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charset="0"/>
                        </a:rPr>
                        <a:t>8000</a:t>
                      </a:r>
                      <a:endParaRPr kumimoji="0" lang="en-US" sz="28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0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charset="0"/>
                        </a:rPr>
                        <a:t>15</a:t>
                      </a:r>
                      <a:endParaRPr kumimoji="0" lang="en-US" sz="2800" b="0" i="0" u="none" strike="noStrike" cap="none" normalizeH="0" baseline="0" dirty="0" smtClean="0">
                        <a:ln>
                          <a:noFill/>
                        </a:ln>
                        <a:solidFill>
                          <a:schemeClr val="tx1"/>
                        </a:solidFill>
                        <a:effectLst/>
                        <a:latin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Male</a:t>
                      </a:r>
                      <a:endParaRPr kumimoji="0" lang="en-US" sz="28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11400</a:t>
                      </a:r>
                      <a:endParaRPr kumimoji="0" lang="en-US" sz="28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6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15</a:t>
                      </a:r>
                      <a:endParaRPr kumimoji="0" lang="en-US" sz="2800" b="0" i="0" u="none" strike="noStrike" cap="none" normalizeH="0" baseline="0" smtClean="0">
                        <a:ln>
                          <a:noFill/>
                        </a:ln>
                        <a:solidFill>
                          <a:schemeClr val="tx1"/>
                        </a:solidFill>
                        <a:effectLst/>
                        <a:latin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Female</a:t>
                      </a:r>
                      <a:endParaRPr kumimoji="0" lang="en-US" sz="28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9400</a:t>
                      </a:r>
                      <a:endParaRPr kumimoji="0" lang="en-US" sz="28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charset="0"/>
                        </a:rPr>
                        <a:t>40</a:t>
                      </a:r>
                      <a:endParaRPr kumimoji="0" lang="en-US" sz="2800" b="0" i="0" u="none" strike="noStrike" cap="none" normalizeH="0" baseline="0" dirty="0" smtClean="0">
                        <a:ln>
                          <a:noFill/>
                        </a:ln>
                        <a:solidFill>
                          <a:schemeClr val="tx1"/>
                        </a:solidFill>
                        <a:effectLst/>
                        <a:latin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Male</a:t>
                      </a:r>
                      <a:endParaRPr kumimoji="0" lang="en-US" sz="28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13000</a:t>
                      </a:r>
                      <a:endParaRPr kumimoji="0" lang="en-US" sz="28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6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charset="0"/>
                        </a:rPr>
                        <a:t>40</a:t>
                      </a:r>
                      <a:endParaRPr kumimoji="0" lang="en-US" sz="2800" b="0" i="0" u="none" strike="noStrike" cap="none" normalizeH="0" baseline="0" dirty="0" smtClean="0">
                        <a:ln>
                          <a:noFill/>
                        </a:ln>
                        <a:solidFill>
                          <a:schemeClr val="tx1"/>
                        </a:solidFill>
                        <a:effectLst/>
                        <a:latin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Female</a:t>
                      </a:r>
                      <a:endParaRPr kumimoji="0" lang="en-US" sz="28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charset="0"/>
                        </a:rPr>
                        <a:t>10000</a:t>
                      </a:r>
                      <a:endParaRPr kumimoji="0" lang="en-US" sz="28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12"/>
          </p:nvPr>
        </p:nvSpPr>
        <p:spPr/>
        <p:txBody>
          <a:bodyPr/>
          <a:lstStyle/>
          <a:p>
            <a:pPr>
              <a:defRPr/>
            </a:pPr>
            <a:fld id="{823F2185-5729-5843-AEC2-203C1386C743}" type="slidenum">
              <a:rPr lang="en-US" smtClean="0"/>
              <a:pPr>
                <a:defRPr/>
              </a:pPr>
              <a:t>69</a:t>
            </a:fld>
            <a:endParaRPr lang="en-US"/>
          </a:p>
        </p:txBody>
      </p:sp>
    </p:spTree>
    <p:extLst>
      <p:ext uri="{BB962C8B-B14F-4D97-AF65-F5344CB8AC3E}">
        <p14:creationId xmlns:p14="http://schemas.microsoft.com/office/powerpoint/2010/main" val="41871609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Physical Illnesses</a:t>
            </a:r>
            <a:endParaRPr lang="en-US" b="1" dirty="0"/>
          </a:p>
        </p:txBody>
      </p:sp>
      <p:sp>
        <p:nvSpPr>
          <p:cNvPr id="3" name="Slide Number Placeholder 2"/>
          <p:cNvSpPr>
            <a:spLocks noGrp="1"/>
          </p:cNvSpPr>
          <p:nvPr>
            <p:ph type="sldNum" sz="quarter" idx="12"/>
          </p:nvPr>
        </p:nvSpPr>
        <p:spPr/>
        <p:txBody>
          <a:bodyPr/>
          <a:lstStyle/>
          <a:p>
            <a:fld id="{5648A848-0D65-8248-A87E-0A79E96572C9}" type="slidenum">
              <a:rPr lang="en-US" smtClean="0"/>
              <a:t>7</a:t>
            </a:fld>
            <a:endParaRPr lang="en-US"/>
          </a:p>
        </p:txBody>
      </p:sp>
    </p:spTree>
    <p:extLst>
      <p:ext uri="{BB962C8B-B14F-4D97-AF65-F5344CB8AC3E}">
        <p14:creationId xmlns:p14="http://schemas.microsoft.com/office/powerpoint/2010/main" val="353520982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3798" y="116981"/>
            <a:ext cx="8731601" cy="7097326"/>
          </a:xfrm>
          <a:prstGeom prst="rect">
            <a:avLst/>
          </a:prstGeom>
        </p:spPr>
        <p:txBody>
          <a:bodyPr wrap="square">
            <a:spAutoFit/>
          </a:bodyPr>
          <a:lstStyle/>
          <a:p>
            <a:pPr>
              <a:lnSpc>
                <a:spcPct val="110000"/>
              </a:lnSpc>
            </a:pPr>
            <a:r>
              <a:rPr lang="en-IE" sz="2800" dirty="0" smtClean="0">
                <a:solidFill>
                  <a:srgbClr val="000000"/>
                </a:solidFill>
              </a:rPr>
              <a:t>What </a:t>
            </a:r>
            <a:r>
              <a:rPr lang="en-IE" sz="2800" dirty="0">
                <a:solidFill>
                  <a:srgbClr val="000000"/>
                </a:solidFill>
              </a:rPr>
              <a:t>is the difference in energy requirements of the following three people:</a:t>
            </a:r>
          </a:p>
          <a:p>
            <a:pPr>
              <a:lnSpc>
                <a:spcPct val="110000"/>
              </a:lnSpc>
            </a:pPr>
            <a:r>
              <a:rPr lang="en-IE" sz="2800" dirty="0">
                <a:solidFill>
                  <a:srgbClr val="000000"/>
                </a:solidFill>
              </a:rPr>
              <a:t>• A young person sitting exams</a:t>
            </a:r>
          </a:p>
          <a:p>
            <a:pPr>
              <a:lnSpc>
                <a:spcPct val="110000"/>
              </a:lnSpc>
            </a:pPr>
            <a:r>
              <a:rPr lang="en-IE" sz="2800" dirty="0">
                <a:solidFill>
                  <a:srgbClr val="000000"/>
                </a:solidFill>
              </a:rPr>
              <a:t>• A young sports performer</a:t>
            </a:r>
          </a:p>
          <a:p>
            <a:pPr>
              <a:lnSpc>
                <a:spcPct val="110000"/>
              </a:lnSpc>
            </a:pPr>
            <a:r>
              <a:rPr lang="en-IE" sz="2800" dirty="0">
                <a:solidFill>
                  <a:srgbClr val="000000"/>
                </a:solidFill>
              </a:rPr>
              <a:t>• A young person who plays video games in the evenings</a:t>
            </a:r>
            <a:endParaRPr lang="en-IE" sz="2800" i="1" dirty="0">
              <a:solidFill>
                <a:srgbClr val="000000"/>
              </a:solidFill>
            </a:endParaRPr>
          </a:p>
          <a:p>
            <a:pPr marL="457200" indent="-457200">
              <a:lnSpc>
                <a:spcPct val="110000"/>
              </a:lnSpc>
              <a:buFont typeface="+mj-lt"/>
              <a:buAutoNum type="arabicPeriod"/>
            </a:pPr>
            <a:r>
              <a:rPr lang="en-IE" sz="2800" i="1" dirty="0">
                <a:solidFill>
                  <a:srgbClr val="000000"/>
                </a:solidFill>
              </a:rPr>
              <a:t>The person playing video games would have the lowest energy requirements, as they are not as active. </a:t>
            </a:r>
          </a:p>
          <a:p>
            <a:pPr marL="457200" indent="-457200">
              <a:lnSpc>
                <a:spcPct val="110000"/>
              </a:lnSpc>
              <a:buFont typeface="+mj-lt"/>
              <a:buAutoNum type="arabicPeriod"/>
            </a:pPr>
            <a:r>
              <a:rPr lang="en-IE" sz="2800" i="1" dirty="0">
                <a:solidFill>
                  <a:srgbClr val="000000"/>
                </a:solidFill>
              </a:rPr>
              <a:t>Next would be the person sitting the exams, as they need a moderate level of energy. Sitting exams is actively engaging the brain and recalling information that has been learned and therefore needs energy. </a:t>
            </a:r>
          </a:p>
          <a:p>
            <a:pPr marL="457200" indent="-457200">
              <a:lnSpc>
                <a:spcPct val="110000"/>
              </a:lnSpc>
              <a:buFont typeface="+mj-lt"/>
              <a:buAutoNum type="arabicPeriod"/>
            </a:pPr>
            <a:r>
              <a:rPr lang="en-IE" sz="2800" i="1" dirty="0">
                <a:solidFill>
                  <a:srgbClr val="000000"/>
                </a:solidFill>
              </a:rPr>
              <a:t>The sports performer would need the highest amount of energy as they are physically engaged, with their muscles requiring a high amount of energy to function.</a:t>
            </a:r>
          </a:p>
          <a:p>
            <a:endParaRPr lang="en-IE" sz="2400" i="1" dirty="0">
              <a:solidFill>
                <a:schemeClr val="tx2"/>
              </a:solidFill>
            </a:endParaRPr>
          </a:p>
        </p:txBody>
      </p:sp>
      <p:sp>
        <p:nvSpPr>
          <p:cNvPr id="2" name="Slide Number Placeholder 1"/>
          <p:cNvSpPr>
            <a:spLocks noGrp="1"/>
          </p:cNvSpPr>
          <p:nvPr>
            <p:ph type="sldNum" sz="quarter" idx="12"/>
          </p:nvPr>
        </p:nvSpPr>
        <p:spPr/>
        <p:txBody>
          <a:bodyPr/>
          <a:lstStyle/>
          <a:p>
            <a:fld id="{5648A848-0D65-8248-A87E-0A79E96572C9}" type="slidenum">
              <a:rPr lang="en-US" smtClean="0"/>
              <a:t>70</a:t>
            </a:fld>
            <a:endParaRPr lang="en-US"/>
          </a:p>
        </p:txBody>
      </p:sp>
    </p:spTree>
    <p:extLst>
      <p:ext uri="{BB962C8B-B14F-4D97-AF65-F5344CB8AC3E}">
        <p14:creationId xmlns:p14="http://schemas.microsoft.com/office/powerpoint/2010/main" val="3822616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b="1" dirty="0">
                <a:effectLst>
                  <a:outerShdw blurRad="38100" dist="38100" dir="2700000" algn="tl">
                    <a:srgbClr val="DDDDDD"/>
                  </a:outerShdw>
                </a:effectLst>
                <a:latin typeface="Tahoma" charset="0"/>
              </a:rPr>
              <a:t>Reading the Labels on Foods </a:t>
            </a:r>
            <a:endParaRPr lang="en-US" b="1" dirty="0"/>
          </a:p>
        </p:txBody>
      </p:sp>
      <p:sp>
        <p:nvSpPr>
          <p:cNvPr id="144387" name="Text Box 3"/>
          <p:cNvSpPr txBox="1">
            <a:spLocks noChangeArrowheads="1"/>
          </p:cNvSpPr>
          <p:nvPr/>
        </p:nvSpPr>
        <p:spPr bwMode="auto">
          <a:xfrm>
            <a:off x="228600" y="1219200"/>
            <a:ext cx="655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GB"/>
          </a:p>
        </p:txBody>
      </p:sp>
      <p:pic>
        <p:nvPicPr>
          <p:cNvPr id="144388" name="Picture 4" descr="st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4267200"/>
            <a:ext cx="1916113" cy="2286000"/>
          </a:xfrm>
          <a:prstGeom prst="rect">
            <a:avLst/>
          </a:prstGeom>
          <a:noFill/>
          <a:extLst>
            <a:ext uri="{909E8E84-426E-40dd-AFC4-6F175D3DCCD1}">
              <a14:hiddenFill xmlns:a14="http://schemas.microsoft.com/office/drawing/2010/main">
                <a:solidFill>
                  <a:srgbClr val="FFFFFF"/>
                </a:solidFill>
              </a14:hiddenFill>
            </a:ext>
          </a:extLst>
        </p:spPr>
      </p:pic>
      <p:sp>
        <p:nvSpPr>
          <p:cNvPr id="144389" name="Text Box 5"/>
          <p:cNvSpPr txBox="1">
            <a:spLocks noChangeArrowheads="1"/>
          </p:cNvSpPr>
          <p:nvPr/>
        </p:nvSpPr>
        <p:spPr bwMode="auto">
          <a:xfrm>
            <a:off x="228600" y="1219200"/>
            <a:ext cx="5638800" cy="560153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GB" sz="2800" dirty="0">
                <a:latin typeface="Arial"/>
                <a:cs typeface="Arial"/>
              </a:rPr>
              <a:t>Food labelling is confusing.  </a:t>
            </a:r>
            <a:endParaRPr lang="en-GB" sz="2800" dirty="0" smtClean="0">
              <a:latin typeface="Arial"/>
              <a:cs typeface="Arial"/>
            </a:endParaRPr>
          </a:p>
          <a:p>
            <a:pPr algn="l">
              <a:spcBef>
                <a:spcPct val="50000"/>
              </a:spcBef>
            </a:pPr>
            <a:r>
              <a:rPr lang="en-GB" sz="2800" dirty="0" smtClean="0">
                <a:latin typeface="Arial"/>
                <a:cs typeface="Arial"/>
              </a:rPr>
              <a:t>The </a:t>
            </a:r>
            <a:r>
              <a:rPr lang="en-GB" sz="2800" dirty="0">
                <a:latin typeface="Arial"/>
                <a:cs typeface="Arial"/>
              </a:rPr>
              <a:t>front of packaging often tells a different story to the back.</a:t>
            </a:r>
          </a:p>
          <a:p>
            <a:pPr algn="l">
              <a:spcBef>
                <a:spcPct val="50000"/>
              </a:spcBef>
            </a:pPr>
            <a:r>
              <a:rPr lang="en-GB" sz="2800" dirty="0">
                <a:latin typeface="Arial"/>
                <a:cs typeface="Arial"/>
              </a:rPr>
              <a:t>Products that claim to be </a:t>
            </a:r>
            <a:r>
              <a:rPr lang="en-GB" sz="2800" dirty="0">
                <a:solidFill>
                  <a:schemeClr val="folHlink"/>
                </a:solidFill>
                <a:latin typeface="Arial"/>
                <a:cs typeface="Arial"/>
              </a:rPr>
              <a:t>Low in fat</a:t>
            </a:r>
            <a:r>
              <a:rPr lang="en-GB" sz="2800" dirty="0">
                <a:latin typeface="Arial"/>
                <a:cs typeface="Arial"/>
              </a:rPr>
              <a:t> on the front, may be loaded with sugar, and sometimes, products saying things like ‘Less than 5% fat’ have more fat </a:t>
            </a:r>
            <a:r>
              <a:rPr lang="en-GB" sz="2800" dirty="0" smtClean="0">
                <a:latin typeface="Arial"/>
                <a:cs typeface="Arial"/>
              </a:rPr>
              <a:t>than </a:t>
            </a:r>
            <a:r>
              <a:rPr lang="en-GB" sz="2800" dirty="0">
                <a:latin typeface="Arial"/>
                <a:cs typeface="Arial"/>
              </a:rPr>
              <a:t>similar products!</a:t>
            </a:r>
          </a:p>
          <a:p>
            <a:pPr algn="l">
              <a:spcBef>
                <a:spcPct val="50000"/>
              </a:spcBef>
            </a:pPr>
            <a:r>
              <a:rPr lang="en-GB" sz="2800" i="1" dirty="0">
                <a:solidFill>
                  <a:srgbClr val="800080"/>
                </a:solidFill>
                <a:effectLst>
                  <a:outerShdw blurRad="38100" dist="38100" dir="2700000" algn="tl">
                    <a:srgbClr val="DDDDDD"/>
                  </a:outerShdw>
                </a:effectLst>
                <a:latin typeface="Arial"/>
                <a:cs typeface="Arial"/>
              </a:rPr>
              <a:t>Look at example food labels.</a:t>
            </a:r>
          </a:p>
          <a:p>
            <a:pPr algn="l">
              <a:spcBef>
                <a:spcPct val="50000"/>
              </a:spcBef>
            </a:pPr>
            <a:endParaRPr lang="en-GB" sz="2400" dirty="0">
              <a:latin typeface="Arial Black" charset="0"/>
            </a:endParaRPr>
          </a:p>
        </p:txBody>
      </p:sp>
      <p:grpSp>
        <p:nvGrpSpPr>
          <p:cNvPr id="144390" name="Group 6"/>
          <p:cNvGrpSpPr>
            <a:grpSpLocks/>
          </p:cNvGrpSpPr>
          <p:nvPr/>
        </p:nvGrpSpPr>
        <p:grpSpPr bwMode="auto">
          <a:xfrm>
            <a:off x="5679996" y="1219200"/>
            <a:ext cx="3235404" cy="3140075"/>
            <a:chOff x="3552" y="1440"/>
            <a:chExt cx="1920" cy="1584"/>
          </a:xfrm>
        </p:grpSpPr>
        <p:sp>
          <p:nvSpPr>
            <p:cNvPr id="144391" name="Oval 7"/>
            <p:cNvSpPr>
              <a:spLocks noChangeArrowheads="1"/>
            </p:cNvSpPr>
            <p:nvPr/>
          </p:nvSpPr>
          <p:spPr bwMode="auto">
            <a:xfrm>
              <a:off x="3552" y="1440"/>
              <a:ext cx="1872" cy="1584"/>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392" name="Text Box 8"/>
            <p:cNvSpPr txBox="1">
              <a:spLocks noChangeArrowheads="1"/>
            </p:cNvSpPr>
            <p:nvPr/>
          </p:nvSpPr>
          <p:spPr bwMode="auto">
            <a:xfrm>
              <a:off x="3830" y="1680"/>
              <a:ext cx="1642" cy="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GB" sz="3600" dirty="0">
                  <a:solidFill>
                    <a:srgbClr val="FFFF00"/>
                  </a:solidFill>
                  <a:latin typeface="Tw Cen MT Condensed Extra Bold" charset="0"/>
                </a:rPr>
                <a:t>Food label</a:t>
              </a:r>
            </a:p>
            <a:p>
              <a:pPr>
                <a:spcBef>
                  <a:spcPct val="50000"/>
                </a:spcBef>
              </a:pPr>
              <a:r>
                <a:rPr lang="en-GB" sz="2000" b="1" dirty="0">
                  <a:solidFill>
                    <a:schemeClr val="bg1"/>
                  </a:solidFill>
                  <a:latin typeface="Sassoon Primary" charset="0"/>
                </a:rPr>
                <a:t>You cannot trust the front of the pack – </a:t>
              </a:r>
            </a:p>
            <a:p>
              <a:pPr>
                <a:spcBef>
                  <a:spcPct val="50000"/>
                </a:spcBef>
              </a:pPr>
              <a:r>
                <a:rPr lang="en-GB" sz="2000" b="1" dirty="0">
                  <a:solidFill>
                    <a:schemeClr val="bg1"/>
                  </a:solidFill>
                  <a:latin typeface="Sassoon Primary" charset="0"/>
                </a:rPr>
                <a:t>you need to read the back</a:t>
              </a:r>
              <a:r>
                <a:rPr lang="en-GB" sz="1800" b="1" dirty="0">
                  <a:solidFill>
                    <a:schemeClr val="bg1"/>
                  </a:solidFill>
                  <a:latin typeface="Sassoon Primary" charset="0"/>
                </a:rPr>
                <a:t>!</a:t>
              </a:r>
            </a:p>
          </p:txBody>
        </p:sp>
      </p:grpSp>
    </p:spTree>
    <p:extLst>
      <p:ext uri="{BB962C8B-B14F-4D97-AF65-F5344CB8AC3E}">
        <p14:creationId xmlns:p14="http://schemas.microsoft.com/office/powerpoint/2010/main" val="3417220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95288" y="188913"/>
            <a:ext cx="7772400" cy="1143000"/>
          </a:xfrm>
        </p:spPr>
        <p:txBody>
          <a:bodyPr/>
          <a:lstStyle/>
          <a:p>
            <a:pPr eaLnBrk="1" hangingPunct="1"/>
            <a:r>
              <a:rPr lang="en-GB" b="1">
                <a:solidFill>
                  <a:srgbClr val="FF3399"/>
                </a:solidFill>
                <a:latin typeface="Arial" charset="0"/>
              </a:rPr>
              <a:t>Food Labelling</a:t>
            </a:r>
            <a:endParaRPr lang="en-GB" sz="4000" b="1">
              <a:solidFill>
                <a:srgbClr val="FF3399"/>
              </a:solidFill>
              <a:latin typeface="Arial" charset="0"/>
            </a:endParaRPr>
          </a:p>
        </p:txBody>
      </p:sp>
      <p:sp>
        <p:nvSpPr>
          <p:cNvPr id="52227" name="Rectangle 3"/>
          <p:cNvSpPr>
            <a:spLocks noGrp="1" noChangeArrowheads="1"/>
          </p:cNvSpPr>
          <p:nvPr>
            <p:ph type="body" idx="1"/>
          </p:nvPr>
        </p:nvSpPr>
        <p:spPr>
          <a:xfrm>
            <a:off x="0" y="1484313"/>
            <a:ext cx="9144000" cy="4167187"/>
          </a:xfrm>
        </p:spPr>
        <p:txBody>
          <a:bodyPr/>
          <a:lstStyle/>
          <a:p>
            <a:pPr eaLnBrk="1" hangingPunct="1">
              <a:buFontTx/>
              <a:buNone/>
            </a:pPr>
            <a:r>
              <a:rPr lang="en-GB" b="1">
                <a:latin typeface="Arial" charset="0"/>
              </a:rPr>
              <a:t>Did you know….</a:t>
            </a:r>
          </a:p>
          <a:p>
            <a:pPr eaLnBrk="1" hangingPunct="1"/>
            <a:r>
              <a:rPr lang="en-GB">
                <a:latin typeface="Arial" charset="0"/>
              </a:rPr>
              <a:t>It is illegal to make false or misleading claims on food labels</a:t>
            </a:r>
          </a:p>
          <a:p>
            <a:pPr eaLnBrk="1" hangingPunct="1"/>
            <a:r>
              <a:rPr lang="en-GB">
                <a:latin typeface="Arial" charset="0"/>
              </a:rPr>
              <a:t>Ingredients are listed in descending                   order i.e. largest ingredient first</a:t>
            </a:r>
          </a:p>
          <a:p>
            <a:pPr eaLnBrk="1" hangingPunct="1"/>
            <a:r>
              <a:rPr lang="en-GB">
                <a:latin typeface="Arial" charset="0"/>
              </a:rPr>
              <a:t>All nutritional information must be given per 100g or per 100ml</a:t>
            </a:r>
          </a:p>
          <a:p>
            <a:pPr eaLnBrk="1" hangingPunct="1">
              <a:buFontTx/>
              <a:buNone/>
            </a:pPr>
            <a:endParaRPr lang="en-GB">
              <a:latin typeface="Arial" charset="0"/>
            </a:endParaRPr>
          </a:p>
        </p:txBody>
      </p:sp>
      <p:sp>
        <p:nvSpPr>
          <p:cNvPr id="2" name="Slide Number Placeholder 1"/>
          <p:cNvSpPr>
            <a:spLocks noGrp="1"/>
          </p:cNvSpPr>
          <p:nvPr>
            <p:ph type="sldNum" sz="quarter" idx="12"/>
          </p:nvPr>
        </p:nvSpPr>
        <p:spPr/>
        <p:txBody>
          <a:bodyPr/>
          <a:lstStyle/>
          <a:p>
            <a:fld id="{5648A848-0D65-8248-A87E-0A79E96572C9}" type="slidenum">
              <a:rPr lang="en-US" smtClean="0"/>
              <a:t>72</a:t>
            </a:fld>
            <a:endParaRPr lang="en-US"/>
          </a:p>
        </p:txBody>
      </p:sp>
    </p:spTree>
    <p:extLst>
      <p:ext uri="{BB962C8B-B14F-4D97-AF65-F5344CB8AC3E}">
        <p14:creationId xmlns:p14="http://schemas.microsoft.com/office/powerpoint/2010/main" val="3467830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52227">
                                            <p:txEl>
                                              <p:pRg st="0" end="0"/>
                                            </p:txEl>
                                          </p:spTgt>
                                        </p:tgtEl>
                                        <p:attrNameLst>
                                          <p:attrName>style.visibility</p:attrName>
                                        </p:attrNameLst>
                                      </p:cBhvr>
                                      <p:to>
                                        <p:strVal val="visible"/>
                                      </p:to>
                                    </p:set>
                                    <p:anim calcmode="lin" valueType="num">
                                      <p:cBhvr additive="base">
                                        <p:cTn id="11"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 calcmode="lin" valueType="num">
                                      <p:cBhvr additive="base">
                                        <p:cTn id="17"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52227">
                                            <p:txEl>
                                              <p:pRg st="2" end="2"/>
                                            </p:txEl>
                                          </p:spTgt>
                                        </p:tgtEl>
                                        <p:attrNameLst>
                                          <p:attrName>style.visibility</p:attrName>
                                        </p:attrNameLst>
                                      </p:cBhvr>
                                      <p:to>
                                        <p:strVal val="visible"/>
                                      </p:to>
                                    </p:set>
                                    <p:anim calcmode="lin" valueType="num">
                                      <p:cBhvr additive="base">
                                        <p:cTn id="23"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52227">
                                            <p:txEl>
                                              <p:pRg st="3" end="3"/>
                                            </p:txEl>
                                          </p:spTgt>
                                        </p:tgtEl>
                                        <p:attrNameLst>
                                          <p:attrName>style.visibility</p:attrName>
                                        </p:attrNameLst>
                                      </p:cBhvr>
                                      <p:to>
                                        <p:strVal val="visible"/>
                                      </p:to>
                                    </p:set>
                                    <p:anim calcmode="lin" valueType="num">
                                      <p:cBhvr additive="base">
                                        <p:cTn id="29" dur="500" fill="hold"/>
                                        <p:tgtEl>
                                          <p:spTgt spid="52227">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222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55650" y="260350"/>
            <a:ext cx="8229600" cy="1143000"/>
          </a:xfrm>
        </p:spPr>
        <p:txBody>
          <a:bodyPr>
            <a:normAutofit fontScale="90000"/>
          </a:bodyPr>
          <a:lstStyle/>
          <a:p>
            <a:pPr eaLnBrk="1" hangingPunct="1"/>
            <a:r>
              <a:rPr lang="en-GB" sz="4000">
                <a:latin typeface="Times New Roman" charset="0"/>
              </a:rPr>
              <a:t/>
            </a:r>
            <a:br>
              <a:rPr lang="en-GB" sz="4000">
                <a:latin typeface="Times New Roman" charset="0"/>
              </a:rPr>
            </a:br>
            <a:r>
              <a:rPr lang="en-GB" sz="4000" b="1">
                <a:solidFill>
                  <a:srgbClr val="FF3399"/>
                </a:solidFill>
                <a:latin typeface="Arial" charset="0"/>
              </a:rPr>
              <a:t>The Nutrition Panel</a:t>
            </a:r>
            <a:r>
              <a:rPr lang="en-GB" sz="4000" b="1">
                <a:solidFill>
                  <a:srgbClr val="FF3399"/>
                </a:solidFill>
                <a:latin typeface="Times New Roman" charset="0"/>
              </a:rPr>
              <a:t/>
            </a:r>
            <a:br>
              <a:rPr lang="en-GB" sz="4000" b="1">
                <a:solidFill>
                  <a:srgbClr val="FF3399"/>
                </a:solidFill>
                <a:latin typeface="Times New Roman" charset="0"/>
              </a:rPr>
            </a:br>
            <a:endParaRPr lang="en-GB" sz="4000" b="1">
              <a:solidFill>
                <a:srgbClr val="FF3399"/>
              </a:solidFill>
              <a:latin typeface="Times New Roman" charset="0"/>
            </a:endParaRPr>
          </a:p>
        </p:txBody>
      </p:sp>
      <p:sp>
        <p:nvSpPr>
          <p:cNvPr id="53251" name="Rectangle 3"/>
          <p:cNvSpPr>
            <a:spLocks noGrp="1" noChangeArrowheads="1"/>
          </p:cNvSpPr>
          <p:nvPr>
            <p:ph type="body" idx="1"/>
          </p:nvPr>
        </p:nvSpPr>
        <p:spPr>
          <a:xfrm>
            <a:off x="0" y="1412875"/>
            <a:ext cx="9144000" cy="4114800"/>
          </a:xfrm>
        </p:spPr>
        <p:txBody>
          <a:bodyPr/>
          <a:lstStyle/>
          <a:p>
            <a:pPr eaLnBrk="1" hangingPunct="1"/>
            <a:r>
              <a:rPr lang="en-GB">
                <a:latin typeface="Arial" charset="0"/>
              </a:rPr>
              <a:t>This is where you find the information!</a:t>
            </a:r>
          </a:p>
          <a:p>
            <a:pPr eaLnBrk="1" hangingPunct="1"/>
            <a:r>
              <a:rPr lang="en-GB">
                <a:latin typeface="Arial" charset="0"/>
              </a:rPr>
              <a:t>Energy is measured in kilocalories (kcals) &amp; kilojoules (kJ). </a:t>
            </a:r>
          </a:p>
          <a:p>
            <a:pPr eaLnBrk="1" hangingPunct="1"/>
            <a:r>
              <a:rPr lang="en-GB">
                <a:latin typeface="Arial" charset="0"/>
              </a:rPr>
              <a:t>Other nutrients are shown in grams (g). </a:t>
            </a:r>
          </a:p>
          <a:p>
            <a:pPr eaLnBrk="1" hangingPunct="1"/>
            <a:r>
              <a:rPr lang="en-GB">
                <a:latin typeface="Arial" charset="0"/>
              </a:rPr>
              <a:t>Fats &amp; carbohydrates may be broken down</a:t>
            </a:r>
          </a:p>
          <a:p>
            <a:pPr eaLnBrk="1" hangingPunct="1"/>
            <a:endParaRPr lang="en-GB">
              <a:latin typeface="Arial" charset="0"/>
            </a:endParaRPr>
          </a:p>
        </p:txBody>
      </p:sp>
      <p:sp>
        <p:nvSpPr>
          <p:cNvPr id="2" name="Slide Number Placeholder 1"/>
          <p:cNvSpPr>
            <a:spLocks noGrp="1"/>
          </p:cNvSpPr>
          <p:nvPr>
            <p:ph type="sldNum" sz="quarter" idx="12"/>
          </p:nvPr>
        </p:nvSpPr>
        <p:spPr/>
        <p:txBody>
          <a:bodyPr/>
          <a:lstStyle/>
          <a:p>
            <a:fld id="{5648A848-0D65-8248-A87E-0A79E96572C9}" type="slidenum">
              <a:rPr lang="en-US" smtClean="0"/>
              <a:t>73</a:t>
            </a:fld>
            <a:endParaRPr lang="en-US"/>
          </a:p>
        </p:txBody>
      </p:sp>
    </p:spTree>
    <p:extLst>
      <p:ext uri="{BB962C8B-B14F-4D97-AF65-F5344CB8AC3E}">
        <p14:creationId xmlns:p14="http://schemas.microsoft.com/office/powerpoint/2010/main" val="5563323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53251">
                                            <p:txEl>
                                              <p:pRg st="0" end="0"/>
                                            </p:txEl>
                                          </p:spTgt>
                                        </p:tgtEl>
                                        <p:attrNameLst>
                                          <p:attrName>style.visibility</p:attrName>
                                        </p:attrNameLst>
                                      </p:cBhvr>
                                      <p:to>
                                        <p:strVal val="visible"/>
                                      </p:to>
                                    </p:set>
                                    <p:anim calcmode="lin" valueType="num">
                                      <p:cBhvr additive="base">
                                        <p:cTn id="11" dur="500" fill="hold"/>
                                        <p:tgtEl>
                                          <p:spTgt spid="5325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53251">
                                            <p:txEl>
                                              <p:pRg st="1" end="1"/>
                                            </p:txEl>
                                          </p:spTgt>
                                        </p:tgtEl>
                                        <p:attrNameLst>
                                          <p:attrName>style.visibility</p:attrName>
                                        </p:attrNameLst>
                                      </p:cBhvr>
                                      <p:to>
                                        <p:strVal val="visible"/>
                                      </p:to>
                                    </p:set>
                                    <p:anim calcmode="lin" valueType="num">
                                      <p:cBhvr additive="base">
                                        <p:cTn id="17" dur="500" fill="hold"/>
                                        <p:tgtEl>
                                          <p:spTgt spid="5325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32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53251">
                                            <p:txEl>
                                              <p:pRg st="2" end="2"/>
                                            </p:txEl>
                                          </p:spTgt>
                                        </p:tgtEl>
                                        <p:attrNameLst>
                                          <p:attrName>style.visibility</p:attrName>
                                        </p:attrNameLst>
                                      </p:cBhvr>
                                      <p:to>
                                        <p:strVal val="visible"/>
                                      </p:to>
                                    </p:set>
                                    <p:anim calcmode="lin" valueType="num">
                                      <p:cBhvr additive="base">
                                        <p:cTn id="23" dur="500" fill="hold"/>
                                        <p:tgtEl>
                                          <p:spTgt spid="53251">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32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53251">
                                            <p:txEl>
                                              <p:pRg st="3" end="3"/>
                                            </p:txEl>
                                          </p:spTgt>
                                        </p:tgtEl>
                                        <p:attrNameLst>
                                          <p:attrName>style.visibility</p:attrName>
                                        </p:attrNameLst>
                                      </p:cBhvr>
                                      <p:to>
                                        <p:strVal val="visible"/>
                                      </p:to>
                                    </p:set>
                                    <p:anim calcmode="lin" valueType="num">
                                      <p:cBhvr additive="base">
                                        <p:cTn id="29" dur="500" fill="hold"/>
                                        <p:tgtEl>
                                          <p:spTgt spid="53251">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32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684213" y="404813"/>
            <a:ext cx="7772400" cy="874712"/>
          </a:xfrm>
        </p:spPr>
        <p:txBody>
          <a:bodyPr/>
          <a:lstStyle/>
          <a:p>
            <a:pPr eaLnBrk="1" hangingPunct="1"/>
            <a:r>
              <a:rPr lang="en-GB" b="1">
                <a:solidFill>
                  <a:srgbClr val="FF3399"/>
                </a:solidFill>
                <a:latin typeface="Arial" charset="0"/>
              </a:rPr>
              <a:t>Sample label</a:t>
            </a:r>
          </a:p>
        </p:txBody>
      </p:sp>
      <p:pic>
        <p:nvPicPr>
          <p:cNvPr id="86018"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11188" y="1341438"/>
            <a:ext cx="7921625" cy="4991100"/>
          </a:xfrm>
        </p:spPr>
      </p:pic>
      <p:sp>
        <p:nvSpPr>
          <p:cNvPr id="2" name="Slide Number Placeholder 1"/>
          <p:cNvSpPr>
            <a:spLocks noGrp="1"/>
          </p:cNvSpPr>
          <p:nvPr>
            <p:ph type="sldNum" sz="quarter" idx="12"/>
          </p:nvPr>
        </p:nvSpPr>
        <p:spPr/>
        <p:txBody>
          <a:bodyPr/>
          <a:lstStyle/>
          <a:p>
            <a:fld id="{5648A848-0D65-8248-A87E-0A79E96572C9}" type="slidenum">
              <a:rPr lang="en-US" smtClean="0"/>
              <a:t>74</a:t>
            </a:fld>
            <a:endParaRPr lang="en-US"/>
          </a:p>
        </p:txBody>
      </p:sp>
    </p:spTree>
    <p:extLst>
      <p:ext uri="{BB962C8B-B14F-4D97-AF65-F5344CB8AC3E}">
        <p14:creationId xmlns:p14="http://schemas.microsoft.com/office/powerpoint/2010/main" val="386131778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8229600" cy="1066800"/>
          </a:xfrm>
          <a:prstGeom prst="rect">
            <a:avLst/>
          </a:prstGeom>
          <a:solidFill>
            <a:srgbClr val="B7DEE8">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Rectangle 3"/>
          <p:cNvSpPr/>
          <p:nvPr/>
        </p:nvSpPr>
        <p:spPr>
          <a:xfrm>
            <a:off x="199220" y="215881"/>
            <a:ext cx="8229600" cy="1969770"/>
          </a:xfrm>
          <a:prstGeom prst="rect">
            <a:avLst/>
          </a:prstGeom>
          <a:ln>
            <a:noFill/>
          </a:ln>
        </p:spPr>
        <p:txBody>
          <a:bodyPr wrap="square">
            <a:spAutoFit/>
          </a:bodyPr>
          <a:lstStyle/>
          <a:p>
            <a:endParaRPr lang="en-IE" dirty="0"/>
          </a:p>
          <a:p>
            <a:r>
              <a:rPr lang="en-IE" sz="2800" b="1" dirty="0">
                <a:solidFill>
                  <a:srgbClr val="000000"/>
                </a:solidFill>
              </a:rPr>
              <a:t>Preservatives: </a:t>
            </a:r>
          </a:p>
          <a:p>
            <a:r>
              <a:rPr lang="en-IE" sz="2800" dirty="0">
                <a:solidFill>
                  <a:srgbClr val="000000"/>
                </a:solidFill>
              </a:rPr>
              <a:t>Artificial additives which prevent food spoilage.</a:t>
            </a:r>
          </a:p>
          <a:p>
            <a:endParaRPr lang="en-IE" sz="2400" dirty="0"/>
          </a:p>
          <a:p>
            <a:endParaRPr lang="en-IE" sz="2400" dirty="0"/>
          </a:p>
        </p:txBody>
      </p:sp>
      <p:pic>
        <p:nvPicPr>
          <p:cNvPr id="6" name="Picture 5"/>
          <p:cNvPicPr>
            <a:picLocks noChangeAspect="1"/>
          </p:cNvPicPr>
          <p:nvPr/>
        </p:nvPicPr>
        <p:blipFill>
          <a:blip r:embed="rId2"/>
          <a:stretch>
            <a:fillRect/>
          </a:stretch>
        </p:blipFill>
        <p:spPr>
          <a:xfrm>
            <a:off x="1676400" y="2057400"/>
            <a:ext cx="5791200" cy="4209517"/>
          </a:xfrm>
          <a:prstGeom prst="rect">
            <a:avLst/>
          </a:prstGeom>
        </p:spPr>
      </p:pic>
      <p:sp>
        <p:nvSpPr>
          <p:cNvPr id="3" name="Slide Number Placeholder 2"/>
          <p:cNvSpPr>
            <a:spLocks noGrp="1"/>
          </p:cNvSpPr>
          <p:nvPr>
            <p:ph type="sldNum" sz="quarter" idx="12"/>
          </p:nvPr>
        </p:nvSpPr>
        <p:spPr/>
        <p:txBody>
          <a:bodyPr/>
          <a:lstStyle/>
          <a:p>
            <a:fld id="{5648A848-0D65-8248-A87E-0A79E96572C9}" type="slidenum">
              <a:rPr lang="en-US" smtClean="0"/>
              <a:t>75</a:t>
            </a:fld>
            <a:endParaRPr lang="en-US"/>
          </a:p>
        </p:txBody>
      </p:sp>
    </p:spTree>
    <p:extLst>
      <p:ext uri="{BB962C8B-B14F-4D97-AF65-F5344CB8AC3E}">
        <p14:creationId xmlns:p14="http://schemas.microsoft.com/office/powerpoint/2010/main" val="77532181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626" y="393604"/>
            <a:ext cx="8534400" cy="5632310"/>
          </a:xfrm>
          <a:prstGeom prst="rect">
            <a:avLst/>
          </a:prstGeom>
        </p:spPr>
        <p:txBody>
          <a:bodyPr wrap="square">
            <a:spAutoFit/>
          </a:bodyPr>
          <a:lstStyle/>
          <a:p>
            <a:r>
              <a:rPr lang="en-IE" sz="3200" dirty="0" smtClean="0">
                <a:solidFill>
                  <a:srgbClr val="000000"/>
                </a:solidFill>
              </a:rPr>
              <a:t>What </a:t>
            </a:r>
            <a:r>
              <a:rPr lang="en-IE" sz="3200" dirty="0">
                <a:solidFill>
                  <a:srgbClr val="000000"/>
                </a:solidFill>
              </a:rPr>
              <a:t>are food additives?</a:t>
            </a:r>
          </a:p>
          <a:p>
            <a:r>
              <a:rPr lang="en-IE" sz="3200" i="1" dirty="0">
                <a:solidFill>
                  <a:srgbClr val="000000"/>
                </a:solidFill>
              </a:rPr>
              <a:t>Food additives are substances that can be both naturally and artificially made and used in a food to help preserve, keep the nutrient value, add flavour, enhance colour and improve the taste or texture of that foodstuff. </a:t>
            </a:r>
          </a:p>
          <a:p>
            <a:endParaRPr lang="en-IE" sz="3200" i="1" dirty="0">
              <a:solidFill>
                <a:srgbClr val="000000"/>
              </a:solidFill>
            </a:endParaRPr>
          </a:p>
          <a:p>
            <a:r>
              <a:rPr lang="en-IE" sz="3200" dirty="0" smtClean="0">
                <a:solidFill>
                  <a:srgbClr val="000000"/>
                </a:solidFill>
              </a:rPr>
              <a:t>Name </a:t>
            </a:r>
            <a:r>
              <a:rPr lang="en-IE" sz="3200" dirty="0">
                <a:solidFill>
                  <a:srgbClr val="000000"/>
                </a:solidFill>
              </a:rPr>
              <a:t>some natural food additives.</a:t>
            </a:r>
          </a:p>
          <a:p>
            <a:r>
              <a:rPr lang="en-IE" sz="3200" i="1" dirty="0">
                <a:solidFill>
                  <a:srgbClr val="000000"/>
                </a:solidFill>
              </a:rPr>
              <a:t>Vinegar, herbs, spices, salt and some sugars. </a:t>
            </a:r>
          </a:p>
          <a:p>
            <a:endParaRPr lang="en-IE" sz="2400" i="1" dirty="0">
              <a:solidFill>
                <a:schemeClr val="tx2"/>
              </a:solidFill>
            </a:endParaRPr>
          </a:p>
          <a:p>
            <a:endParaRPr lang="en-IE" sz="2400" i="1" dirty="0">
              <a:solidFill>
                <a:srgbClr val="4BACC6"/>
              </a:solidFill>
            </a:endParaRPr>
          </a:p>
          <a:p>
            <a:endParaRPr lang="en-IE" sz="2400" i="1" dirty="0">
              <a:solidFill>
                <a:schemeClr val="tx2"/>
              </a:solidFill>
            </a:endParaRPr>
          </a:p>
        </p:txBody>
      </p:sp>
      <p:sp>
        <p:nvSpPr>
          <p:cNvPr id="2" name="Slide Number Placeholder 1"/>
          <p:cNvSpPr>
            <a:spLocks noGrp="1"/>
          </p:cNvSpPr>
          <p:nvPr>
            <p:ph type="sldNum" sz="quarter" idx="12"/>
          </p:nvPr>
        </p:nvSpPr>
        <p:spPr/>
        <p:txBody>
          <a:bodyPr/>
          <a:lstStyle/>
          <a:p>
            <a:fld id="{5648A848-0D65-8248-A87E-0A79E96572C9}" type="slidenum">
              <a:rPr lang="en-US" smtClean="0"/>
              <a:t>76</a:t>
            </a:fld>
            <a:endParaRPr lang="en-US"/>
          </a:p>
        </p:txBody>
      </p:sp>
    </p:spTree>
    <p:extLst>
      <p:ext uri="{BB962C8B-B14F-4D97-AF65-F5344CB8AC3E}">
        <p14:creationId xmlns:p14="http://schemas.microsoft.com/office/powerpoint/2010/main" val="2811444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3926" y="200539"/>
            <a:ext cx="8757674" cy="6304291"/>
          </a:xfrm>
          <a:prstGeom prst="rect">
            <a:avLst/>
          </a:prstGeom>
        </p:spPr>
        <p:txBody>
          <a:bodyPr wrap="square">
            <a:spAutoFit/>
          </a:bodyPr>
          <a:lstStyle/>
          <a:p>
            <a:pPr>
              <a:lnSpc>
                <a:spcPct val="90000"/>
              </a:lnSpc>
            </a:pPr>
            <a:r>
              <a:rPr lang="en-IE" sz="2800" dirty="0" smtClean="0">
                <a:solidFill>
                  <a:srgbClr val="000000"/>
                </a:solidFill>
              </a:rPr>
              <a:t>Now carry </a:t>
            </a:r>
            <a:r>
              <a:rPr lang="en-IE" sz="2800" dirty="0">
                <a:solidFill>
                  <a:srgbClr val="000000"/>
                </a:solidFill>
              </a:rPr>
              <a:t>out a nutritional analysis </a:t>
            </a:r>
            <a:r>
              <a:rPr lang="en-IE" sz="2800" dirty="0" smtClean="0">
                <a:solidFill>
                  <a:srgbClr val="000000"/>
                </a:solidFill>
              </a:rPr>
              <a:t>on any three </a:t>
            </a:r>
            <a:r>
              <a:rPr lang="en-IE" sz="2800" dirty="0">
                <a:solidFill>
                  <a:srgbClr val="000000"/>
                </a:solidFill>
              </a:rPr>
              <a:t>foods to determine their nutritional value.</a:t>
            </a:r>
          </a:p>
          <a:p>
            <a:pPr>
              <a:lnSpc>
                <a:spcPct val="90000"/>
              </a:lnSpc>
            </a:pPr>
            <a:r>
              <a:rPr lang="en-IE" sz="2800" dirty="0" smtClean="0">
                <a:solidFill>
                  <a:srgbClr val="000000"/>
                </a:solidFill>
              </a:rPr>
              <a:t>Analyse the </a:t>
            </a:r>
            <a:r>
              <a:rPr lang="en-IE" sz="2800" dirty="0">
                <a:solidFill>
                  <a:srgbClr val="000000"/>
                </a:solidFill>
              </a:rPr>
              <a:t>foods’ labels, including a bar chart in your</a:t>
            </a:r>
          </a:p>
          <a:p>
            <a:pPr>
              <a:lnSpc>
                <a:spcPct val="90000"/>
              </a:lnSpc>
            </a:pPr>
            <a:r>
              <a:rPr lang="en-IE" sz="2800" dirty="0">
                <a:solidFill>
                  <a:srgbClr val="000000"/>
                </a:solidFill>
              </a:rPr>
              <a:t>analysis. </a:t>
            </a:r>
            <a:endParaRPr lang="en-IE" sz="2800" dirty="0" smtClean="0">
              <a:solidFill>
                <a:srgbClr val="000000"/>
              </a:solidFill>
            </a:endParaRPr>
          </a:p>
          <a:p>
            <a:pPr>
              <a:lnSpc>
                <a:spcPct val="90000"/>
              </a:lnSpc>
            </a:pPr>
            <a:r>
              <a:rPr lang="en-IE" sz="2800" dirty="0" smtClean="0">
                <a:solidFill>
                  <a:srgbClr val="000000"/>
                </a:solidFill>
              </a:rPr>
              <a:t>Consider </a:t>
            </a:r>
            <a:r>
              <a:rPr lang="en-IE" sz="2800" dirty="0">
                <a:solidFill>
                  <a:srgbClr val="000000"/>
                </a:solidFill>
              </a:rPr>
              <a:t>carefully what headings to use and how to</a:t>
            </a:r>
          </a:p>
          <a:p>
            <a:pPr>
              <a:lnSpc>
                <a:spcPct val="90000"/>
              </a:lnSpc>
            </a:pPr>
            <a:r>
              <a:rPr lang="en-IE" sz="2800" dirty="0">
                <a:solidFill>
                  <a:srgbClr val="000000"/>
                </a:solidFill>
              </a:rPr>
              <a:t>present your findings.</a:t>
            </a:r>
          </a:p>
          <a:p>
            <a:pPr>
              <a:lnSpc>
                <a:spcPct val="90000"/>
              </a:lnSpc>
            </a:pPr>
            <a:r>
              <a:rPr lang="en-IE" sz="2800" i="1" dirty="0">
                <a:solidFill>
                  <a:srgbClr val="000000"/>
                </a:solidFill>
              </a:rPr>
              <a:t>Headings: groups, energy value of the food, highest and lowest energy provider, and any additional information deemed suitable.</a:t>
            </a:r>
          </a:p>
          <a:p>
            <a:pPr>
              <a:lnSpc>
                <a:spcPct val="90000"/>
              </a:lnSpc>
            </a:pPr>
            <a:r>
              <a:rPr lang="en-IE" sz="2800" i="1" dirty="0">
                <a:solidFill>
                  <a:srgbClr val="000000"/>
                </a:solidFill>
              </a:rPr>
              <a:t>Two options regarding bar chart: the amount of each main food group provided in that food (‘Food Group analysis per 100 g’), or the total amount of energy provided (‘Total energy provided’). </a:t>
            </a:r>
          </a:p>
          <a:p>
            <a:pPr>
              <a:lnSpc>
                <a:spcPct val="90000"/>
              </a:lnSpc>
            </a:pPr>
            <a:r>
              <a:rPr lang="en-IE" sz="2800" i="1" dirty="0">
                <a:solidFill>
                  <a:srgbClr val="000000"/>
                </a:solidFill>
              </a:rPr>
              <a:t>Note on total energy graph: The function of carbohydrates is to provide energy but that the carbohydrates can be sugar-based and starch-based.</a:t>
            </a:r>
          </a:p>
        </p:txBody>
      </p:sp>
      <p:sp>
        <p:nvSpPr>
          <p:cNvPr id="2" name="Slide Number Placeholder 1"/>
          <p:cNvSpPr>
            <a:spLocks noGrp="1"/>
          </p:cNvSpPr>
          <p:nvPr>
            <p:ph type="sldNum" sz="quarter" idx="12"/>
          </p:nvPr>
        </p:nvSpPr>
        <p:spPr/>
        <p:txBody>
          <a:bodyPr/>
          <a:lstStyle/>
          <a:p>
            <a:fld id="{5648A848-0D65-8248-A87E-0A79E96572C9}" type="slidenum">
              <a:rPr lang="en-US" smtClean="0"/>
              <a:t>77</a:t>
            </a:fld>
            <a:endParaRPr lang="en-US"/>
          </a:p>
        </p:txBody>
      </p:sp>
    </p:spTree>
    <p:extLst>
      <p:ext uri="{BB962C8B-B14F-4D97-AF65-F5344CB8AC3E}">
        <p14:creationId xmlns:p14="http://schemas.microsoft.com/office/powerpoint/2010/main" val="30079607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0745" r="12426"/>
          <a:stretch/>
        </p:blipFill>
        <p:spPr>
          <a:xfrm>
            <a:off x="280816" y="1086251"/>
            <a:ext cx="8329784" cy="5111088"/>
          </a:xfrm>
          <a:prstGeom prst="rect">
            <a:avLst/>
          </a:prstGeom>
        </p:spPr>
      </p:pic>
      <p:sp>
        <p:nvSpPr>
          <p:cNvPr id="3" name="Slide Number Placeholder 2"/>
          <p:cNvSpPr>
            <a:spLocks noGrp="1"/>
          </p:cNvSpPr>
          <p:nvPr>
            <p:ph type="sldNum" sz="quarter" idx="12"/>
          </p:nvPr>
        </p:nvSpPr>
        <p:spPr/>
        <p:txBody>
          <a:bodyPr/>
          <a:lstStyle/>
          <a:p>
            <a:fld id="{5648A848-0D65-8248-A87E-0A79E96572C9}" type="slidenum">
              <a:rPr lang="en-US" smtClean="0"/>
              <a:t>78</a:t>
            </a:fld>
            <a:endParaRPr lang="en-US"/>
          </a:p>
        </p:txBody>
      </p:sp>
    </p:spTree>
    <p:extLst>
      <p:ext uri="{BB962C8B-B14F-4D97-AF65-F5344CB8AC3E}">
        <p14:creationId xmlns:p14="http://schemas.microsoft.com/office/powerpoint/2010/main" val="241059338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t>What happens if you eat too much food?</a:t>
            </a:r>
            <a:endParaRPr lang="en-US" b="1" dirty="0"/>
          </a:p>
        </p:txBody>
      </p:sp>
      <p:sp>
        <p:nvSpPr>
          <p:cNvPr id="4" name="Content Placeholder 3"/>
          <p:cNvSpPr>
            <a:spLocks noGrp="1"/>
          </p:cNvSpPr>
          <p:nvPr>
            <p:ph idx="1"/>
          </p:nvPr>
        </p:nvSpPr>
        <p:spPr>
          <a:xfrm>
            <a:off x="457199" y="1600200"/>
            <a:ext cx="8548951" cy="4525963"/>
          </a:xfrm>
        </p:spPr>
        <p:txBody>
          <a:bodyPr/>
          <a:lstStyle/>
          <a:p>
            <a:r>
              <a:rPr lang="en-US" dirty="0" smtClean="0"/>
              <a:t>List 5 things.</a:t>
            </a:r>
          </a:p>
          <a:p>
            <a:r>
              <a:rPr lang="en-US" dirty="0"/>
              <a:t>Eating too much food causes long term negative impacts to overall health, including obesity and increased risk of obesity-related diseases such as diabetes and heart disease, according to the Mayo Clinic. Overeating also leads to weight gain and an increase in body mass index (BMI).</a:t>
            </a:r>
          </a:p>
          <a:p>
            <a:endParaRPr lang="en-US" dirty="0"/>
          </a:p>
        </p:txBody>
      </p:sp>
      <p:sp>
        <p:nvSpPr>
          <p:cNvPr id="2" name="Slide Number Placeholder 1"/>
          <p:cNvSpPr>
            <a:spLocks noGrp="1"/>
          </p:cNvSpPr>
          <p:nvPr>
            <p:ph type="sldNum" sz="quarter" idx="12"/>
          </p:nvPr>
        </p:nvSpPr>
        <p:spPr/>
        <p:txBody>
          <a:bodyPr/>
          <a:lstStyle/>
          <a:p>
            <a:fld id="{5648A848-0D65-8248-A87E-0A79E96572C9}" type="slidenum">
              <a:rPr lang="en-US" smtClean="0"/>
              <a:t>79</a:t>
            </a:fld>
            <a:endParaRPr lang="en-US"/>
          </a:p>
        </p:txBody>
      </p:sp>
    </p:spTree>
    <p:extLst>
      <p:ext uri="{BB962C8B-B14F-4D97-AF65-F5344CB8AC3E}">
        <p14:creationId xmlns:p14="http://schemas.microsoft.com/office/powerpoint/2010/main" val="18901482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059458" y="297359"/>
            <a:ext cx="346964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4400" b="1" dirty="0">
                <a:latin typeface="+mj-lt"/>
                <a:ea typeface="+mj-ea"/>
                <a:cs typeface="+mj-cs"/>
              </a:rPr>
              <a:t>Mental </a:t>
            </a:r>
            <a:r>
              <a:rPr lang="en-GB" sz="4400" b="1" dirty="0" smtClean="0">
                <a:latin typeface="+mj-lt"/>
                <a:ea typeface="+mj-ea"/>
                <a:cs typeface="+mj-cs"/>
              </a:rPr>
              <a:t>Illness</a:t>
            </a:r>
            <a:endParaRPr lang="en-GB" sz="4400" b="1" dirty="0">
              <a:latin typeface="+mj-lt"/>
              <a:ea typeface="+mj-ea"/>
              <a:cs typeface="+mj-cs"/>
            </a:endParaRPr>
          </a:p>
        </p:txBody>
      </p:sp>
      <p:sp>
        <p:nvSpPr>
          <p:cNvPr id="16387" name="Text Box 3"/>
          <p:cNvSpPr txBox="1">
            <a:spLocks noChangeArrowheads="1"/>
          </p:cNvSpPr>
          <p:nvPr/>
        </p:nvSpPr>
        <p:spPr bwMode="auto">
          <a:xfrm>
            <a:off x="18407" y="1066800"/>
            <a:ext cx="9125593"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7200" indent="-457200">
              <a:buFont typeface="Arial"/>
              <a:buChar char="•"/>
            </a:pPr>
            <a:r>
              <a:rPr lang="en-GB" sz="3200" dirty="0" smtClean="0"/>
              <a:t>An illness that </a:t>
            </a:r>
            <a:r>
              <a:rPr lang="en-GB" sz="3200" dirty="0"/>
              <a:t>affects a </a:t>
            </a:r>
            <a:r>
              <a:rPr lang="en-GB" sz="3200" dirty="0" smtClean="0"/>
              <a:t>persons mind, thoughts</a:t>
            </a:r>
            <a:r>
              <a:rPr lang="en-GB" sz="3200" dirty="0"/>
              <a:t>, emotions, memory and personal and social </a:t>
            </a:r>
            <a:r>
              <a:rPr lang="en-GB" sz="3200" dirty="0" smtClean="0"/>
              <a:t>behaviour. </a:t>
            </a:r>
          </a:p>
          <a:p>
            <a:pPr marL="457200" indent="-457200">
              <a:buFont typeface="Arial"/>
              <a:buChar char="•"/>
            </a:pPr>
            <a:r>
              <a:rPr lang="en-GB" sz="3200" dirty="0" smtClean="0"/>
              <a:t>May </a:t>
            </a:r>
            <a:r>
              <a:rPr lang="en-GB" sz="3200" dirty="0"/>
              <a:t>have physical </a:t>
            </a:r>
            <a:r>
              <a:rPr lang="en-GB" sz="3200" dirty="0" smtClean="0"/>
              <a:t>symptoms.</a:t>
            </a:r>
            <a:endParaRPr lang="en-GB" sz="3200" dirty="0"/>
          </a:p>
        </p:txBody>
      </p:sp>
      <p:sp>
        <p:nvSpPr>
          <p:cNvPr id="16389" name="Text Box 5"/>
          <p:cNvSpPr txBox="1">
            <a:spLocks noChangeArrowheads="1"/>
          </p:cNvSpPr>
          <p:nvPr/>
        </p:nvSpPr>
        <p:spPr bwMode="auto">
          <a:xfrm>
            <a:off x="1508125" y="3394075"/>
            <a:ext cx="2429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b="0" u="none" dirty="0" smtClean="0"/>
              <a:t>.</a:t>
            </a:r>
            <a:endParaRPr lang="en-GB" b="0" u="none" dirty="0"/>
          </a:p>
        </p:txBody>
      </p:sp>
      <p:pic>
        <p:nvPicPr>
          <p:cNvPr id="2" name="Picture 1"/>
          <p:cNvPicPr>
            <a:picLocks noChangeAspect="1"/>
          </p:cNvPicPr>
          <p:nvPr/>
        </p:nvPicPr>
        <p:blipFill>
          <a:blip r:embed="rId3"/>
          <a:stretch>
            <a:fillRect/>
          </a:stretch>
        </p:blipFill>
        <p:spPr>
          <a:xfrm>
            <a:off x="1144921" y="3128903"/>
            <a:ext cx="6052470" cy="3720145"/>
          </a:xfrm>
          <a:prstGeom prst="rect">
            <a:avLst/>
          </a:prstGeom>
        </p:spPr>
      </p:pic>
    </p:spTree>
    <p:extLst>
      <p:ext uri="{BB962C8B-B14F-4D97-AF65-F5344CB8AC3E}">
        <p14:creationId xmlns:p14="http://schemas.microsoft.com/office/powerpoint/2010/main" val="18435601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9"/>
                                        </p:tgtEl>
                                        <p:attrNameLst>
                                          <p:attrName>style.visibility</p:attrName>
                                        </p:attrNameLst>
                                      </p:cBhvr>
                                      <p:to>
                                        <p:strVal val="visible"/>
                                      </p:to>
                                    </p:set>
                                    <p:anim calcmode="lin" valueType="num">
                                      <p:cBhvr additive="base">
                                        <p:cTn id="19" dur="500" fill="hold"/>
                                        <p:tgtEl>
                                          <p:spTgt spid="16389"/>
                                        </p:tgtEl>
                                        <p:attrNameLst>
                                          <p:attrName>ppt_x</p:attrName>
                                        </p:attrNameLst>
                                      </p:cBhvr>
                                      <p:tavLst>
                                        <p:tav tm="0">
                                          <p:val>
                                            <p:strVal val="0-#ppt_w/2"/>
                                          </p:val>
                                        </p:tav>
                                        <p:tav tm="100000">
                                          <p:val>
                                            <p:strVal val="#ppt_x"/>
                                          </p:val>
                                        </p:tav>
                                      </p:tavLst>
                                    </p:anim>
                                    <p:anim calcmode="lin" valueType="num">
                                      <p:cBhvr additive="base">
                                        <p:cTn id="20" dur="500" fill="hold"/>
                                        <p:tgtEl>
                                          <p:spTgt spid="163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1"/>
      <p:bldP spid="16389"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t>What happens if you eat too little food?</a:t>
            </a:r>
            <a:endParaRPr lang="en-US" b="1" dirty="0"/>
          </a:p>
        </p:txBody>
      </p:sp>
      <p:sp>
        <p:nvSpPr>
          <p:cNvPr id="4" name="Content Placeholder 3"/>
          <p:cNvSpPr>
            <a:spLocks noGrp="1"/>
          </p:cNvSpPr>
          <p:nvPr>
            <p:ph idx="1"/>
          </p:nvPr>
        </p:nvSpPr>
        <p:spPr/>
        <p:txBody>
          <a:bodyPr/>
          <a:lstStyle/>
          <a:p>
            <a:pPr marL="0" indent="0">
              <a:buNone/>
            </a:pPr>
            <a:endParaRPr lang="en-US" dirty="0" smtClean="0"/>
          </a:p>
          <a:p>
            <a:pPr marL="0" indent="0">
              <a:buNone/>
            </a:pPr>
            <a:endParaRPr lang="en-US" dirty="0"/>
          </a:p>
        </p:txBody>
      </p:sp>
      <p:sp>
        <p:nvSpPr>
          <p:cNvPr id="2" name="Slide Number Placeholder 1"/>
          <p:cNvSpPr>
            <a:spLocks noGrp="1"/>
          </p:cNvSpPr>
          <p:nvPr>
            <p:ph type="sldNum" sz="quarter" idx="12"/>
          </p:nvPr>
        </p:nvSpPr>
        <p:spPr/>
        <p:txBody>
          <a:bodyPr/>
          <a:lstStyle/>
          <a:p>
            <a:fld id="{5648A848-0D65-8248-A87E-0A79E96572C9}" type="slidenum">
              <a:rPr lang="en-US" smtClean="0"/>
              <a:t>80</a:t>
            </a:fld>
            <a:endParaRPr lang="en-US"/>
          </a:p>
        </p:txBody>
      </p:sp>
      <p:sp>
        <p:nvSpPr>
          <p:cNvPr id="6" name="Rectangle 5"/>
          <p:cNvSpPr/>
          <p:nvPr/>
        </p:nvSpPr>
        <p:spPr>
          <a:xfrm>
            <a:off x="250635" y="1600201"/>
            <a:ext cx="8705389" cy="1668149"/>
          </a:xfrm>
          <a:prstGeom prst="rect">
            <a:avLst/>
          </a:prstGeom>
        </p:spPr>
        <p:txBody>
          <a:bodyPr wrap="square">
            <a:spAutoFit/>
          </a:bodyPr>
          <a:lstStyle/>
          <a:p>
            <a:pPr marL="342900" lvl="0" indent="-342900">
              <a:spcBef>
                <a:spcPct val="20000"/>
              </a:spcBef>
              <a:buFont typeface="Arial"/>
              <a:buChar char="•"/>
            </a:pPr>
            <a:r>
              <a:rPr lang="en-US" sz="3200" dirty="0">
                <a:solidFill>
                  <a:prstClr val="black"/>
                </a:solidFill>
              </a:rPr>
              <a:t>List 5 things.</a:t>
            </a:r>
          </a:p>
          <a:p>
            <a:pPr marL="342900" lvl="0" indent="-342900">
              <a:spcBef>
                <a:spcPct val="20000"/>
              </a:spcBef>
              <a:buFont typeface="Arial"/>
              <a:buChar char="•"/>
            </a:pPr>
            <a:r>
              <a:rPr lang="en-US" sz="3200" dirty="0">
                <a:solidFill>
                  <a:prstClr val="black"/>
                </a:solidFill>
              </a:rPr>
              <a:t>Eating too </a:t>
            </a:r>
            <a:r>
              <a:rPr lang="en-US" sz="3200" dirty="0" smtClean="0">
                <a:solidFill>
                  <a:prstClr val="black"/>
                </a:solidFill>
              </a:rPr>
              <a:t>little </a:t>
            </a:r>
            <a:r>
              <a:rPr lang="en-US" sz="3200" dirty="0">
                <a:solidFill>
                  <a:prstClr val="black"/>
                </a:solidFill>
              </a:rPr>
              <a:t>food causes long term negative impacts to overall </a:t>
            </a:r>
            <a:r>
              <a:rPr lang="en-US" sz="3200" dirty="0" smtClean="0">
                <a:solidFill>
                  <a:prstClr val="black"/>
                </a:solidFill>
              </a:rPr>
              <a:t>health</a:t>
            </a:r>
            <a:r>
              <a:rPr lang="en-US" sz="3200" dirty="0">
                <a:solidFill>
                  <a:prstClr val="black"/>
                </a:solidFill>
              </a:rPr>
              <a:t> </a:t>
            </a:r>
            <a:r>
              <a:rPr lang="en-US" sz="3200" dirty="0" smtClean="0">
                <a:solidFill>
                  <a:prstClr val="black"/>
                </a:solidFill>
              </a:rPr>
              <a:t>and </a:t>
            </a:r>
            <a:r>
              <a:rPr lang="en-US" sz="3200" dirty="0">
                <a:solidFill>
                  <a:prstClr val="black"/>
                </a:solidFill>
              </a:rPr>
              <a:t>weight </a:t>
            </a:r>
            <a:r>
              <a:rPr lang="en-US" sz="3200" dirty="0" smtClean="0">
                <a:solidFill>
                  <a:prstClr val="black"/>
                </a:solidFill>
              </a:rPr>
              <a:t>loss</a:t>
            </a:r>
            <a:endParaRPr lang="en-US" dirty="0"/>
          </a:p>
        </p:txBody>
      </p:sp>
    </p:spTree>
    <p:extLst>
      <p:ext uri="{BB962C8B-B14F-4D97-AF65-F5344CB8AC3E}">
        <p14:creationId xmlns:p14="http://schemas.microsoft.com/office/powerpoint/2010/main" val="419901426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Smoking</a:t>
            </a:r>
            <a:endParaRPr lang="en-US" b="1" dirty="0"/>
          </a:p>
        </p:txBody>
      </p:sp>
      <p:sp>
        <p:nvSpPr>
          <p:cNvPr id="3" name="Content Placeholder 2"/>
          <p:cNvSpPr>
            <a:spLocks noGrp="1"/>
          </p:cNvSpPr>
          <p:nvPr>
            <p:ph idx="1"/>
          </p:nvPr>
        </p:nvSpPr>
        <p:spPr>
          <a:xfrm>
            <a:off x="267344" y="1417638"/>
            <a:ext cx="8688680" cy="5303837"/>
          </a:xfrm>
        </p:spPr>
        <p:txBody>
          <a:bodyPr>
            <a:normAutofit/>
          </a:bodyPr>
          <a:lstStyle/>
          <a:p>
            <a:r>
              <a:rPr lang="en-US" dirty="0"/>
              <a:t>Your lungs can be very badly affected by smoking. </a:t>
            </a:r>
            <a:endParaRPr lang="en-US" dirty="0" smtClean="0"/>
          </a:p>
          <a:p>
            <a:r>
              <a:rPr lang="en-US" dirty="0" smtClean="0"/>
              <a:t>Coughs</a:t>
            </a:r>
            <a:r>
              <a:rPr lang="en-US" dirty="0"/>
              <a:t>, colds, wheezing and asthma are just the start. </a:t>
            </a:r>
            <a:endParaRPr lang="en-US" dirty="0" smtClean="0"/>
          </a:p>
          <a:p>
            <a:r>
              <a:rPr lang="en-US" dirty="0" smtClean="0"/>
              <a:t>Smoking </a:t>
            </a:r>
            <a:r>
              <a:rPr lang="en-US" dirty="0"/>
              <a:t>can cause fatal diseases such as pneumonia, emphysema and lung </a:t>
            </a:r>
            <a:r>
              <a:rPr lang="en-US" dirty="0" smtClean="0"/>
              <a:t>cancer.</a:t>
            </a:r>
          </a:p>
          <a:p>
            <a:r>
              <a:rPr lang="en-US" dirty="0" smtClean="0"/>
              <a:t>Smoking </a:t>
            </a:r>
            <a:r>
              <a:rPr lang="en-US" dirty="0"/>
              <a:t>causes 84% of deaths from lung cancer and 83% of deaths from chronic obstructive pulmonary disease (COPD).</a:t>
            </a:r>
          </a:p>
          <a:p>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81</a:t>
            </a:fld>
            <a:endParaRPr lang="en-US"/>
          </a:p>
        </p:txBody>
      </p:sp>
    </p:spTree>
    <p:extLst>
      <p:ext uri="{BB962C8B-B14F-4D97-AF65-F5344CB8AC3E}">
        <p14:creationId xmlns:p14="http://schemas.microsoft.com/office/powerpoint/2010/main" val="348576179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000000"/>
                </a:solidFill>
                <a:latin typeface="Arial" charset="0"/>
              </a:rPr>
              <a:t>Exercise</a:t>
            </a:r>
            <a:r>
              <a:rPr lang="en-IE" b="1" dirty="0">
                <a:solidFill>
                  <a:schemeClr val="bg1"/>
                </a:solidFill>
                <a:latin typeface="Arial" charset="0"/>
              </a:rPr>
              <a:t> </a:t>
            </a:r>
            <a:endParaRPr lang="en-US" dirty="0"/>
          </a:p>
        </p:txBody>
      </p:sp>
      <p:sp>
        <p:nvSpPr>
          <p:cNvPr id="3" name="Content Placeholder 2"/>
          <p:cNvSpPr>
            <a:spLocks noGrp="1"/>
          </p:cNvSpPr>
          <p:nvPr>
            <p:ph idx="1"/>
          </p:nvPr>
        </p:nvSpPr>
        <p:spPr>
          <a:xfrm>
            <a:off x="167089" y="1417638"/>
            <a:ext cx="8772225" cy="4708525"/>
          </a:xfrm>
        </p:spPr>
        <p:txBody>
          <a:bodyPr/>
          <a:lstStyle/>
          <a:p>
            <a:r>
              <a:rPr lang="en-US" dirty="0" smtClean="0"/>
              <a:t>List 5 benefits </a:t>
            </a:r>
          </a:p>
          <a:p>
            <a:r>
              <a:rPr lang="en-US" dirty="0" smtClean="0"/>
              <a:t>Your </a:t>
            </a:r>
            <a:r>
              <a:rPr lang="en-US" dirty="0"/>
              <a:t>heart rate increases with physical activity to supply more oxygenated blood to your muscles. </a:t>
            </a:r>
            <a:endParaRPr lang="en-US" dirty="0" smtClean="0"/>
          </a:p>
          <a:p>
            <a:r>
              <a:rPr lang="en-US" dirty="0" smtClean="0"/>
              <a:t>The </a:t>
            </a:r>
            <a:r>
              <a:rPr lang="en-US" dirty="0"/>
              <a:t>fitter you are, the more efficiently your heart can do this, allowing you to work out longer and harder. </a:t>
            </a:r>
          </a:p>
        </p:txBody>
      </p:sp>
      <p:sp>
        <p:nvSpPr>
          <p:cNvPr id="4" name="Slide Number Placeholder 3"/>
          <p:cNvSpPr>
            <a:spLocks noGrp="1"/>
          </p:cNvSpPr>
          <p:nvPr>
            <p:ph type="sldNum" sz="quarter" idx="12"/>
          </p:nvPr>
        </p:nvSpPr>
        <p:spPr/>
        <p:txBody>
          <a:bodyPr/>
          <a:lstStyle/>
          <a:p>
            <a:fld id="{5648A848-0D65-8248-A87E-0A79E96572C9}" type="slidenum">
              <a:rPr lang="en-US" smtClean="0"/>
              <a:t>82</a:t>
            </a:fld>
            <a:endParaRPr lang="en-US"/>
          </a:p>
        </p:txBody>
      </p:sp>
      <p:pic>
        <p:nvPicPr>
          <p:cNvPr id="6" name="Picture 8" descr="EXERC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193" y="4287372"/>
            <a:ext cx="2848607" cy="243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70398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Alcohol</a:t>
            </a:r>
            <a:endParaRPr lang="en-US" b="1" dirty="0"/>
          </a:p>
        </p:txBody>
      </p:sp>
      <p:sp>
        <p:nvSpPr>
          <p:cNvPr id="3" name="Content Placeholder 2"/>
          <p:cNvSpPr>
            <a:spLocks noGrp="1"/>
          </p:cNvSpPr>
          <p:nvPr>
            <p:ph idx="1"/>
          </p:nvPr>
        </p:nvSpPr>
        <p:spPr>
          <a:xfrm>
            <a:off x="133672" y="1169808"/>
            <a:ext cx="8855770" cy="4010771"/>
          </a:xfrm>
        </p:spPr>
        <p:txBody>
          <a:bodyPr>
            <a:normAutofit/>
          </a:bodyPr>
          <a:lstStyle/>
          <a:p>
            <a:r>
              <a:rPr lang="en-US" dirty="0" smtClean="0"/>
              <a:t>List 5 effects</a:t>
            </a:r>
          </a:p>
          <a:p>
            <a:r>
              <a:rPr lang="en-US" dirty="0"/>
              <a:t>Brain damage. Binge drinking can cause blackouts, memory loss and anxiety. </a:t>
            </a:r>
            <a:endParaRPr lang="en-US" dirty="0" smtClean="0"/>
          </a:p>
          <a:p>
            <a:r>
              <a:rPr lang="en-US" dirty="0" smtClean="0"/>
              <a:t>Long</a:t>
            </a:r>
            <a:r>
              <a:rPr lang="en-US" dirty="0"/>
              <a:t>-term drinking can result in permanent brain damage, serious mental health problems and alcohol dependence or alcoholism.</a:t>
            </a:r>
          </a:p>
          <a:p>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83</a:t>
            </a:fld>
            <a:endParaRPr lang="en-US"/>
          </a:p>
        </p:txBody>
      </p:sp>
      <p:pic>
        <p:nvPicPr>
          <p:cNvPr id="7" name="Picture 6"/>
          <p:cNvPicPr>
            <a:picLocks noChangeAspect="1"/>
          </p:cNvPicPr>
          <p:nvPr/>
        </p:nvPicPr>
        <p:blipFill>
          <a:blip r:embed="rId2"/>
          <a:stretch>
            <a:fillRect/>
          </a:stretch>
        </p:blipFill>
        <p:spPr>
          <a:xfrm>
            <a:off x="2463156" y="4511675"/>
            <a:ext cx="3683000" cy="2209800"/>
          </a:xfrm>
          <a:prstGeom prst="rect">
            <a:avLst/>
          </a:prstGeom>
        </p:spPr>
      </p:pic>
    </p:spTree>
    <p:extLst>
      <p:ext uri="{BB962C8B-B14F-4D97-AF65-F5344CB8AC3E}">
        <p14:creationId xmlns:p14="http://schemas.microsoft.com/office/powerpoint/2010/main" val="213289477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485"/>
            <a:ext cx="8229600" cy="1143000"/>
          </a:xfrm>
        </p:spPr>
        <p:txBody>
          <a:bodyPr/>
          <a:lstStyle/>
          <a:p>
            <a:r>
              <a:rPr lang="en-US" b="1" dirty="0" smtClean="0"/>
              <a:t>Drugs</a:t>
            </a:r>
            <a:endParaRPr lang="en-US" b="1" dirty="0"/>
          </a:p>
        </p:txBody>
      </p:sp>
      <p:sp>
        <p:nvSpPr>
          <p:cNvPr id="3" name="Content Placeholder 2"/>
          <p:cNvSpPr>
            <a:spLocks noGrp="1"/>
          </p:cNvSpPr>
          <p:nvPr>
            <p:ph idx="1"/>
          </p:nvPr>
        </p:nvSpPr>
        <p:spPr>
          <a:xfrm>
            <a:off x="116963" y="1186520"/>
            <a:ext cx="8788934" cy="5534955"/>
          </a:xfrm>
        </p:spPr>
        <p:txBody>
          <a:bodyPr>
            <a:normAutofit/>
          </a:bodyPr>
          <a:lstStyle/>
          <a:p>
            <a:r>
              <a:rPr lang="en-US" dirty="0"/>
              <a:t>List 5 effects</a:t>
            </a:r>
          </a:p>
          <a:p>
            <a:pPr marL="0" indent="0">
              <a:buNone/>
            </a:pPr>
            <a:r>
              <a:rPr lang="en-US" dirty="0" smtClean="0"/>
              <a:t>Drug </a:t>
            </a:r>
            <a:r>
              <a:rPr lang="en-US" dirty="0"/>
              <a:t>use can:</a:t>
            </a:r>
          </a:p>
          <a:p>
            <a:r>
              <a:rPr lang="en-US" dirty="0"/>
              <a:t>Weaken the immune system, increasing susceptibility to infections.</a:t>
            </a:r>
          </a:p>
          <a:p>
            <a:r>
              <a:rPr lang="en-US" dirty="0"/>
              <a:t>Cause cardiovascular conditions ranging from abnormal heart rate to heart attacks. ...</a:t>
            </a:r>
          </a:p>
          <a:p>
            <a:r>
              <a:rPr lang="en-US" dirty="0"/>
              <a:t>Cause nausea, vomiting and abdominal pain.</a:t>
            </a:r>
          </a:p>
          <a:p>
            <a:r>
              <a:rPr lang="en-US" dirty="0"/>
              <a:t>Cause the liver to have to work harder, possibly causing significant damage or liver failure.</a:t>
            </a:r>
          </a:p>
          <a:p>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84</a:t>
            </a:fld>
            <a:endParaRPr lang="en-US"/>
          </a:p>
        </p:txBody>
      </p:sp>
    </p:spTree>
    <p:extLst>
      <p:ext uri="{BB962C8B-B14F-4D97-AF65-F5344CB8AC3E}">
        <p14:creationId xmlns:p14="http://schemas.microsoft.com/office/powerpoint/2010/main" val="101579369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5170"/>
          </a:xfrm>
        </p:spPr>
        <p:txBody>
          <a:bodyPr/>
          <a:lstStyle/>
          <a:p>
            <a:r>
              <a:rPr lang="en-US" b="1" dirty="0" smtClean="0"/>
              <a:t>Sleep</a:t>
            </a:r>
            <a:endParaRPr lang="en-US" b="1" dirty="0"/>
          </a:p>
        </p:txBody>
      </p:sp>
      <p:sp>
        <p:nvSpPr>
          <p:cNvPr id="3" name="Content Placeholder 2"/>
          <p:cNvSpPr>
            <a:spLocks noGrp="1"/>
          </p:cNvSpPr>
          <p:nvPr>
            <p:ph idx="1"/>
          </p:nvPr>
        </p:nvSpPr>
        <p:spPr>
          <a:xfrm>
            <a:off x="0" y="1002692"/>
            <a:ext cx="8822352" cy="4708525"/>
          </a:xfrm>
        </p:spPr>
        <p:txBody>
          <a:bodyPr/>
          <a:lstStyle/>
          <a:p>
            <a:r>
              <a:rPr lang="en-US" dirty="0" smtClean="0"/>
              <a:t>How many sleep an average do people need?</a:t>
            </a:r>
          </a:p>
          <a:p>
            <a:r>
              <a:rPr lang="en-US" dirty="0" smtClean="0"/>
              <a:t>Sleep </a:t>
            </a:r>
            <a:r>
              <a:rPr lang="en-US" dirty="0"/>
              <a:t>plays an important role in your physical health. </a:t>
            </a:r>
            <a:endParaRPr lang="en-US" dirty="0" smtClean="0"/>
          </a:p>
          <a:p>
            <a:r>
              <a:rPr lang="en-US" dirty="0" smtClean="0"/>
              <a:t>For </a:t>
            </a:r>
            <a:r>
              <a:rPr lang="en-US" dirty="0"/>
              <a:t>example, sleep is involved in healing and repair of your heart and blood vessels. </a:t>
            </a:r>
            <a:endParaRPr lang="en-US" dirty="0" smtClean="0"/>
          </a:p>
          <a:p>
            <a:r>
              <a:rPr lang="en-US" dirty="0" smtClean="0"/>
              <a:t>Ongoing </a:t>
            </a:r>
            <a:r>
              <a:rPr lang="en-US" dirty="0"/>
              <a:t>sleep deficiency is linked to an increased risk of heart disease, kidney disease, high blood pressure, diabetes, and stroke</a:t>
            </a:r>
            <a:r>
              <a:rPr lang="en-US" dirty="0" smtClean="0"/>
              <a:t>.</a:t>
            </a:r>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85</a:t>
            </a:fld>
            <a:endParaRPr lang="en-US"/>
          </a:p>
        </p:txBody>
      </p:sp>
      <p:pic>
        <p:nvPicPr>
          <p:cNvPr id="7" name="Picture 6"/>
          <p:cNvPicPr>
            <a:picLocks noChangeAspect="1"/>
          </p:cNvPicPr>
          <p:nvPr/>
        </p:nvPicPr>
        <p:blipFill>
          <a:blip r:embed="rId2"/>
          <a:stretch>
            <a:fillRect/>
          </a:stretch>
        </p:blipFill>
        <p:spPr>
          <a:xfrm>
            <a:off x="5848150" y="4897574"/>
            <a:ext cx="2974202" cy="1823901"/>
          </a:xfrm>
          <a:prstGeom prst="rect">
            <a:avLst/>
          </a:prstGeom>
        </p:spPr>
      </p:pic>
    </p:spTree>
    <p:extLst>
      <p:ext uri="{BB962C8B-B14F-4D97-AF65-F5344CB8AC3E}">
        <p14:creationId xmlns:p14="http://schemas.microsoft.com/office/powerpoint/2010/main" val="14343008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Work–life balance </a:t>
            </a:r>
          </a:p>
        </p:txBody>
      </p:sp>
      <p:sp>
        <p:nvSpPr>
          <p:cNvPr id="3" name="Content Placeholder 2"/>
          <p:cNvSpPr>
            <a:spLocks noGrp="1"/>
          </p:cNvSpPr>
          <p:nvPr>
            <p:ph idx="1"/>
          </p:nvPr>
        </p:nvSpPr>
        <p:spPr>
          <a:xfrm>
            <a:off x="133672" y="1417638"/>
            <a:ext cx="5896136" cy="5133287"/>
          </a:xfrm>
        </p:spPr>
        <p:txBody>
          <a:bodyPr/>
          <a:lstStyle/>
          <a:p>
            <a:r>
              <a:rPr lang="en-US" dirty="0"/>
              <a:t>Work–life balance is a concept including proper prioritizing between "work" (career and ambition) and "lifestyle" (health, pleasure, leisure, family and spiritual development/meditation). </a:t>
            </a:r>
            <a:endParaRPr lang="en-US" dirty="0" smtClean="0"/>
          </a:p>
          <a:p>
            <a:r>
              <a:rPr lang="en-US" dirty="0" smtClean="0"/>
              <a:t>This </a:t>
            </a:r>
            <a:r>
              <a:rPr lang="en-US" dirty="0"/>
              <a:t>is related to the idea of lifestyle choice.</a:t>
            </a:r>
          </a:p>
          <a:p>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86</a:t>
            </a:fld>
            <a:endParaRPr lang="en-US"/>
          </a:p>
        </p:txBody>
      </p:sp>
      <p:pic>
        <p:nvPicPr>
          <p:cNvPr id="9" name="Picture 8"/>
          <p:cNvPicPr>
            <a:picLocks noChangeAspect="1"/>
          </p:cNvPicPr>
          <p:nvPr/>
        </p:nvPicPr>
        <p:blipFill>
          <a:blip r:embed="rId2"/>
          <a:stretch>
            <a:fillRect/>
          </a:stretch>
        </p:blipFill>
        <p:spPr>
          <a:xfrm>
            <a:off x="5597515" y="2049268"/>
            <a:ext cx="3089285" cy="3732927"/>
          </a:xfrm>
          <a:prstGeom prst="rect">
            <a:avLst/>
          </a:prstGeom>
        </p:spPr>
      </p:pic>
    </p:spTree>
    <p:extLst>
      <p:ext uri="{BB962C8B-B14F-4D97-AF65-F5344CB8AC3E}">
        <p14:creationId xmlns:p14="http://schemas.microsoft.com/office/powerpoint/2010/main" val="5568092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are </a:t>
            </a:r>
            <a:r>
              <a:rPr lang="en-IE" b="1" dirty="0" smtClean="0"/>
              <a:t>Microorganisms?</a:t>
            </a:r>
            <a:endParaRPr lang="en-US" dirty="0"/>
          </a:p>
        </p:txBody>
      </p:sp>
      <p:sp>
        <p:nvSpPr>
          <p:cNvPr id="3" name="Content Placeholder 2"/>
          <p:cNvSpPr>
            <a:spLocks noGrp="1"/>
          </p:cNvSpPr>
          <p:nvPr>
            <p:ph idx="1"/>
          </p:nvPr>
        </p:nvSpPr>
        <p:spPr>
          <a:xfrm>
            <a:off x="133672" y="1169808"/>
            <a:ext cx="8822352" cy="5551667"/>
          </a:xfrm>
        </p:spPr>
        <p:txBody>
          <a:bodyPr>
            <a:normAutofit/>
          </a:bodyPr>
          <a:lstStyle/>
          <a:p>
            <a:pPr marL="250517" indent="-250517">
              <a:lnSpc>
                <a:spcPct val="120000"/>
              </a:lnSpc>
              <a:spcBef>
                <a:spcPts val="0"/>
              </a:spcBef>
              <a:buFont typeface="Arial" panose="020B0604020202020204" pitchFamily="34" charset="0"/>
              <a:buChar char="•"/>
            </a:pPr>
            <a:r>
              <a:rPr lang="en-IE" b="1" dirty="0">
                <a:latin typeface="Arial"/>
                <a:cs typeface="Arial"/>
              </a:rPr>
              <a:t>Microorganisms</a:t>
            </a:r>
            <a:r>
              <a:rPr lang="en-IE" dirty="0">
                <a:latin typeface="Arial"/>
                <a:cs typeface="Arial"/>
              </a:rPr>
              <a:t> are tiny living things that </a:t>
            </a:r>
            <a:r>
              <a:rPr lang="en-IE" dirty="0">
                <a:solidFill>
                  <a:srgbClr val="000000"/>
                </a:solidFill>
                <a:latin typeface="Arial"/>
                <a:cs typeface="Arial"/>
              </a:rPr>
              <a:t>usually can only be seen </a:t>
            </a:r>
            <a:r>
              <a:rPr lang="en-IE" dirty="0" smtClean="0">
                <a:latin typeface="Arial"/>
                <a:cs typeface="Arial"/>
              </a:rPr>
              <a:t>using </a:t>
            </a:r>
            <a:r>
              <a:rPr lang="en-IE" dirty="0">
                <a:latin typeface="Arial"/>
                <a:cs typeface="Arial"/>
              </a:rPr>
              <a:t>a microscope</a:t>
            </a:r>
            <a:r>
              <a:rPr lang="en-IE" dirty="0" smtClean="0">
                <a:latin typeface="Arial"/>
                <a:cs typeface="Arial"/>
              </a:rPr>
              <a:t>.</a:t>
            </a:r>
            <a:endParaRPr lang="en-IE" dirty="0">
              <a:latin typeface="Arial"/>
              <a:cs typeface="Arial"/>
            </a:endParaRPr>
          </a:p>
          <a:p>
            <a:pPr marL="250517" indent="-250517">
              <a:lnSpc>
                <a:spcPct val="120000"/>
              </a:lnSpc>
              <a:spcBef>
                <a:spcPts val="0"/>
              </a:spcBef>
              <a:buFont typeface="Arial" panose="020B0604020202020204" pitchFamily="34" charset="0"/>
              <a:buChar char="•"/>
            </a:pPr>
            <a:r>
              <a:rPr lang="en-IE" dirty="0">
                <a:latin typeface="Arial"/>
                <a:cs typeface="Arial"/>
              </a:rPr>
              <a:t>A colony is many microorganisms together (e.g. bread mould)</a:t>
            </a:r>
            <a:r>
              <a:rPr lang="en-IE" dirty="0" smtClean="0">
                <a:latin typeface="Arial"/>
                <a:cs typeface="Arial"/>
              </a:rPr>
              <a:t>.</a:t>
            </a:r>
            <a:endParaRPr lang="en-IE" dirty="0">
              <a:latin typeface="Arial"/>
              <a:cs typeface="Arial"/>
            </a:endParaRPr>
          </a:p>
          <a:p>
            <a:pPr marL="250517" indent="-250517">
              <a:lnSpc>
                <a:spcPct val="120000"/>
              </a:lnSpc>
              <a:spcBef>
                <a:spcPts val="0"/>
              </a:spcBef>
              <a:buFont typeface="Arial" panose="020B0604020202020204" pitchFamily="34" charset="0"/>
              <a:buChar char="•"/>
            </a:pPr>
            <a:r>
              <a:rPr lang="en-IE" dirty="0">
                <a:latin typeface="Arial"/>
                <a:cs typeface="Arial"/>
              </a:rPr>
              <a:t>Microorganisms include</a:t>
            </a:r>
            <a:r>
              <a:rPr lang="en-IE" dirty="0" smtClean="0">
                <a:latin typeface="Arial"/>
                <a:cs typeface="Arial"/>
              </a:rPr>
              <a:t>:</a:t>
            </a:r>
            <a:endParaRPr lang="en-IE" dirty="0">
              <a:latin typeface="Arial"/>
              <a:cs typeface="Arial"/>
            </a:endParaRPr>
          </a:p>
          <a:p>
            <a:pPr marL="942223" indent="-300620">
              <a:lnSpc>
                <a:spcPct val="120000"/>
              </a:lnSpc>
              <a:spcBef>
                <a:spcPts val="0"/>
              </a:spcBef>
              <a:buFont typeface="+mj-lt"/>
              <a:buAutoNum type="arabicPeriod"/>
            </a:pPr>
            <a:r>
              <a:rPr lang="en-IE" dirty="0" smtClean="0">
                <a:latin typeface="Arial"/>
                <a:cs typeface="Arial"/>
              </a:rPr>
              <a:t>Viruses</a:t>
            </a:r>
            <a:endParaRPr lang="en-IE" dirty="0">
              <a:latin typeface="Arial"/>
              <a:cs typeface="Arial"/>
            </a:endParaRPr>
          </a:p>
          <a:p>
            <a:pPr marL="942223" indent="-300620">
              <a:lnSpc>
                <a:spcPct val="120000"/>
              </a:lnSpc>
              <a:spcBef>
                <a:spcPts val="0"/>
              </a:spcBef>
              <a:buFont typeface="+mj-lt"/>
              <a:buAutoNum type="arabicPeriod"/>
            </a:pPr>
            <a:r>
              <a:rPr lang="en-IE" dirty="0" smtClean="0">
                <a:latin typeface="Arial"/>
                <a:cs typeface="Arial"/>
              </a:rPr>
              <a:t>Bacteria</a:t>
            </a:r>
            <a:endParaRPr lang="en-IE" dirty="0">
              <a:latin typeface="Arial"/>
              <a:cs typeface="Arial"/>
            </a:endParaRPr>
          </a:p>
          <a:p>
            <a:pPr marL="942223" indent="-300620">
              <a:lnSpc>
                <a:spcPct val="120000"/>
              </a:lnSpc>
              <a:spcBef>
                <a:spcPts val="0"/>
              </a:spcBef>
              <a:buFont typeface="+mj-lt"/>
              <a:buAutoNum type="arabicPeriod"/>
            </a:pPr>
            <a:r>
              <a:rPr lang="en-IE" dirty="0">
                <a:latin typeface="Arial"/>
                <a:cs typeface="Arial"/>
              </a:rPr>
              <a:t>Microscopic fungi </a:t>
            </a:r>
          </a:p>
          <a:p>
            <a:r>
              <a:rPr lang="en-IE" dirty="0" smtClean="0">
                <a:hlinkClick r:id="rId3"/>
              </a:rPr>
              <a:t>Introduction to  Microbes</a:t>
            </a:r>
            <a:endParaRPr lang="en-IE" dirty="0" smtClean="0"/>
          </a:p>
          <a:p>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87</a:t>
            </a:fld>
            <a:endParaRPr lang="en-US"/>
          </a:p>
        </p:txBody>
      </p:sp>
    </p:spTree>
    <p:extLst>
      <p:ext uri="{BB962C8B-B14F-4D97-AF65-F5344CB8AC3E}">
        <p14:creationId xmlns:p14="http://schemas.microsoft.com/office/powerpoint/2010/main" val="190055525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66" y="26808"/>
            <a:ext cx="8229600" cy="1143000"/>
          </a:xfrm>
        </p:spPr>
        <p:txBody>
          <a:bodyPr/>
          <a:lstStyle/>
          <a:p>
            <a:r>
              <a:rPr lang="en-US" b="1" dirty="0"/>
              <a:t>A</a:t>
            </a:r>
            <a:r>
              <a:rPr lang="en-US" b="1" dirty="0" smtClean="0"/>
              <a:t>re all </a:t>
            </a:r>
            <a:r>
              <a:rPr lang="en-IE" b="1" dirty="0" smtClean="0"/>
              <a:t>Microorganisms harmful?</a:t>
            </a:r>
            <a:endParaRPr lang="en-US" dirty="0"/>
          </a:p>
        </p:txBody>
      </p:sp>
      <p:sp>
        <p:nvSpPr>
          <p:cNvPr id="3" name="Content Placeholder 2"/>
          <p:cNvSpPr>
            <a:spLocks noGrp="1"/>
          </p:cNvSpPr>
          <p:nvPr>
            <p:ph idx="1"/>
          </p:nvPr>
        </p:nvSpPr>
        <p:spPr>
          <a:xfrm>
            <a:off x="133672" y="1169808"/>
            <a:ext cx="8822352" cy="5551667"/>
          </a:xfrm>
        </p:spPr>
        <p:txBody>
          <a:bodyPr>
            <a:normAutofit/>
          </a:bodyPr>
          <a:lstStyle/>
          <a:p>
            <a:pPr>
              <a:lnSpc>
                <a:spcPct val="120000"/>
              </a:lnSpc>
            </a:pPr>
            <a:r>
              <a:rPr lang="en-US" dirty="0"/>
              <a:t>M</a:t>
            </a:r>
            <a:r>
              <a:rPr lang="en-US" dirty="0" smtClean="0"/>
              <a:t>icroorganisms </a:t>
            </a:r>
            <a:r>
              <a:rPr lang="en-US" dirty="0"/>
              <a:t>range from simple to complex, are found almost everywhere, and are both helpful and harmful. </a:t>
            </a:r>
            <a:endParaRPr lang="en-US" dirty="0" smtClean="0"/>
          </a:p>
          <a:p>
            <a:r>
              <a:rPr lang="en-US" dirty="0" smtClean="0"/>
              <a:t>Majority are beneficial to use.</a:t>
            </a:r>
          </a:p>
          <a:p>
            <a:r>
              <a:rPr lang="en-US" dirty="0" smtClean="0"/>
              <a:t>Can you list 5 benefits?</a:t>
            </a:r>
          </a:p>
          <a:p>
            <a:r>
              <a:rPr lang="en-US" dirty="0">
                <a:hlinkClick r:id="rId2"/>
              </a:rPr>
              <a:t>http://www.mrcjcs.com/</a:t>
            </a:r>
            <a:r>
              <a:rPr lang="en-US" dirty="0" smtClean="0">
                <a:hlinkClick r:id="rId2"/>
              </a:rPr>
              <a:t>micro_organisms.swf</a:t>
            </a:r>
            <a:endParaRPr lang="en-US" dirty="0" smtClean="0"/>
          </a:p>
          <a:p>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88</a:t>
            </a:fld>
            <a:endParaRPr lang="en-US"/>
          </a:p>
        </p:txBody>
      </p:sp>
    </p:spTree>
    <p:extLst>
      <p:ext uri="{BB962C8B-B14F-4D97-AF65-F5344CB8AC3E}">
        <p14:creationId xmlns:p14="http://schemas.microsoft.com/office/powerpoint/2010/main" val="261514035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48A848-0D65-8248-A87E-0A79E96572C9}" type="slidenum">
              <a:rPr lang="en-US" smtClean="0"/>
              <a:t>89</a:t>
            </a:fld>
            <a:endParaRPr lang="en-US"/>
          </a:p>
        </p:txBody>
      </p:sp>
      <p:sp>
        <p:nvSpPr>
          <p:cNvPr id="5" name="Rectangle 4"/>
          <p:cNvSpPr/>
          <p:nvPr/>
        </p:nvSpPr>
        <p:spPr>
          <a:xfrm>
            <a:off x="250635" y="335845"/>
            <a:ext cx="8655262" cy="6180153"/>
          </a:xfrm>
          <a:prstGeom prst="rect">
            <a:avLst/>
          </a:prstGeom>
        </p:spPr>
        <p:txBody>
          <a:bodyPr wrap="square">
            <a:spAutoFit/>
          </a:bodyPr>
          <a:lstStyle/>
          <a:p>
            <a:pPr marL="342900" indent="-342900">
              <a:lnSpc>
                <a:spcPct val="110000"/>
              </a:lnSpc>
              <a:buFont typeface="Arial"/>
              <a:buChar char="•"/>
            </a:pPr>
            <a:r>
              <a:rPr lang="en-US" sz="2400" dirty="0"/>
              <a:t>Yogurt--Bacteria is what curdles the yogurt and makes it yogurt.</a:t>
            </a:r>
          </a:p>
          <a:p>
            <a:pPr marL="342900" indent="-342900">
              <a:lnSpc>
                <a:spcPct val="110000"/>
              </a:lnSpc>
              <a:buFont typeface="Arial"/>
              <a:buChar char="•"/>
            </a:pPr>
            <a:r>
              <a:rPr lang="en-US" sz="2400" dirty="0"/>
              <a:t>Cheese--Bacteria curdles the dairy products that make cheese.</a:t>
            </a:r>
          </a:p>
          <a:p>
            <a:pPr marL="342900" indent="-342900">
              <a:lnSpc>
                <a:spcPct val="110000"/>
              </a:lnSpc>
              <a:buFont typeface="Arial"/>
              <a:buChar char="•"/>
            </a:pPr>
            <a:r>
              <a:rPr lang="en-US" sz="2400" dirty="0"/>
              <a:t>Detergents--Tiny microorganisms called diatoms give detergents their cleaning power.</a:t>
            </a:r>
          </a:p>
          <a:p>
            <a:pPr marL="342900" indent="-342900">
              <a:lnSpc>
                <a:spcPct val="110000"/>
              </a:lnSpc>
              <a:buFont typeface="Arial"/>
              <a:buChar char="•"/>
            </a:pPr>
            <a:r>
              <a:rPr lang="en-US" sz="2400" dirty="0"/>
              <a:t>Compost--Microorganisms cause old plants and leaves to rot and decay, which creates fertile soil for planting new plants. Learn about composting here.</a:t>
            </a:r>
          </a:p>
          <a:p>
            <a:pPr marL="342900" indent="-342900">
              <a:lnSpc>
                <a:spcPct val="110000"/>
              </a:lnSpc>
              <a:buFont typeface="Arial"/>
              <a:buChar char="•"/>
            </a:pPr>
            <a:r>
              <a:rPr lang="en-US" sz="2400" dirty="0"/>
              <a:t>Mouth Germs--There are many germs in your mouth that are there to help fight off bad invaders and keep you healthy.</a:t>
            </a:r>
          </a:p>
          <a:p>
            <a:pPr marL="342900" indent="-342900">
              <a:lnSpc>
                <a:spcPct val="110000"/>
              </a:lnSpc>
              <a:buFont typeface="Arial"/>
              <a:buChar char="•"/>
            </a:pPr>
            <a:r>
              <a:rPr lang="en-US" sz="2400" dirty="0"/>
              <a:t>Vitamin K--Some germs help make Vitamin K, which helps stop the bleeding when you get cut.</a:t>
            </a:r>
          </a:p>
          <a:p>
            <a:pPr marL="342900" indent="-342900">
              <a:lnSpc>
                <a:spcPct val="110000"/>
              </a:lnSpc>
              <a:buFont typeface="Arial"/>
              <a:buChar char="•"/>
            </a:pPr>
            <a:r>
              <a:rPr lang="en-US" sz="2400" dirty="0"/>
              <a:t>Vaccines--Some germs are used to make vaccines, which help keep you from getting sick. Check out the bad microorganisms page to learn more about vaccines.</a:t>
            </a:r>
          </a:p>
          <a:p>
            <a:pPr marL="342900" indent="-342900">
              <a:lnSpc>
                <a:spcPct val="110000"/>
              </a:lnSpc>
              <a:buFont typeface="Arial"/>
              <a:buChar char="•"/>
            </a:pPr>
            <a:r>
              <a:rPr lang="en-US" sz="2400" dirty="0"/>
              <a:t>Digestion--Some bacteria help you digest your food.</a:t>
            </a:r>
          </a:p>
        </p:txBody>
      </p:sp>
    </p:spTree>
    <p:extLst>
      <p:ext uri="{BB962C8B-B14F-4D97-AF65-F5344CB8AC3E}">
        <p14:creationId xmlns:p14="http://schemas.microsoft.com/office/powerpoint/2010/main" val="126698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Mental Illnesses</a:t>
            </a:r>
            <a:endParaRPr lang="en-US" b="1" dirty="0"/>
          </a:p>
        </p:txBody>
      </p:sp>
      <p:sp>
        <p:nvSpPr>
          <p:cNvPr id="4" name="Rectangle 3"/>
          <p:cNvSpPr/>
          <p:nvPr/>
        </p:nvSpPr>
        <p:spPr>
          <a:xfrm>
            <a:off x="159026" y="1417638"/>
            <a:ext cx="8229600" cy="3402983"/>
          </a:xfrm>
          <a:prstGeom prst="rect">
            <a:avLst/>
          </a:prstGeom>
        </p:spPr>
        <p:txBody>
          <a:bodyPr wrap="square">
            <a:spAutoFit/>
          </a:bodyPr>
          <a:lstStyle/>
          <a:p>
            <a:pPr marL="285750" indent="-285750">
              <a:lnSpc>
                <a:spcPct val="110000"/>
              </a:lnSpc>
              <a:buFont typeface="Arial"/>
              <a:buChar char="•"/>
            </a:pPr>
            <a:r>
              <a:rPr lang="en-US" sz="2800" dirty="0" smtClean="0"/>
              <a:t>Anxiety </a:t>
            </a:r>
            <a:r>
              <a:rPr lang="en-US" sz="2800" dirty="0"/>
              <a:t>&amp; Panic Disorders.</a:t>
            </a:r>
          </a:p>
          <a:p>
            <a:pPr marL="285750" indent="-285750">
              <a:lnSpc>
                <a:spcPct val="110000"/>
              </a:lnSpc>
              <a:buFont typeface="Arial"/>
              <a:buChar char="•"/>
            </a:pPr>
            <a:r>
              <a:rPr lang="en-US" sz="2800" dirty="0"/>
              <a:t>Bipolar Disorder.</a:t>
            </a:r>
          </a:p>
          <a:p>
            <a:pPr marL="285750" indent="-285750">
              <a:lnSpc>
                <a:spcPct val="110000"/>
              </a:lnSpc>
              <a:buFont typeface="Arial"/>
              <a:buChar char="•"/>
            </a:pPr>
            <a:r>
              <a:rPr lang="en-US" sz="2800" dirty="0"/>
              <a:t>Depression.</a:t>
            </a:r>
          </a:p>
          <a:p>
            <a:pPr marL="285750" indent="-285750">
              <a:lnSpc>
                <a:spcPct val="110000"/>
              </a:lnSpc>
              <a:buFont typeface="Arial"/>
              <a:buChar char="•"/>
            </a:pPr>
            <a:r>
              <a:rPr lang="en-US" sz="2800" dirty="0" smtClean="0"/>
              <a:t>Feeding &amp; Eating </a:t>
            </a:r>
            <a:r>
              <a:rPr lang="en-US" sz="2800" dirty="0"/>
              <a:t>Disorders</a:t>
            </a:r>
            <a:r>
              <a:rPr lang="en-US" sz="2800" dirty="0" smtClean="0"/>
              <a:t>.</a:t>
            </a:r>
          </a:p>
          <a:p>
            <a:pPr marL="285750" indent="-285750">
              <a:lnSpc>
                <a:spcPct val="110000"/>
              </a:lnSpc>
              <a:buFont typeface="Arial"/>
              <a:buChar char="•"/>
            </a:pPr>
            <a:r>
              <a:rPr lang="en-US" sz="2800" dirty="0" smtClean="0"/>
              <a:t>Sleep &amp; wake Disorders</a:t>
            </a:r>
            <a:endParaRPr lang="en-US" sz="2800" dirty="0"/>
          </a:p>
          <a:p>
            <a:pPr marL="285750" indent="-285750">
              <a:lnSpc>
                <a:spcPct val="110000"/>
              </a:lnSpc>
              <a:buFont typeface="Arial"/>
              <a:buChar char="•"/>
            </a:pPr>
            <a:r>
              <a:rPr lang="en-US" sz="2800" dirty="0"/>
              <a:t>Schizophrenia.</a:t>
            </a:r>
          </a:p>
          <a:p>
            <a:pPr marL="285750" indent="-285750">
              <a:lnSpc>
                <a:spcPct val="110000"/>
              </a:lnSpc>
              <a:buFont typeface="Arial"/>
              <a:buChar char="•"/>
            </a:pPr>
            <a:r>
              <a:rPr lang="en-US" sz="2800" dirty="0"/>
              <a:t>Substance Abuse &amp; Addiction.</a:t>
            </a:r>
          </a:p>
        </p:txBody>
      </p:sp>
      <p:sp>
        <p:nvSpPr>
          <p:cNvPr id="3" name="Slide Number Placeholder 2"/>
          <p:cNvSpPr>
            <a:spLocks noGrp="1"/>
          </p:cNvSpPr>
          <p:nvPr>
            <p:ph type="sldNum" sz="quarter" idx="12"/>
          </p:nvPr>
        </p:nvSpPr>
        <p:spPr/>
        <p:txBody>
          <a:bodyPr/>
          <a:lstStyle/>
          <a:p>
            <a:fld id="{5648A848-0D65-8248-A87E-0A79E96572C9}" type="slidenum">
              <a:rPr lang="en-US" smtClean="0"/>
              <a:t>9</a:t>
            </a:fld>
            <a:endParaRPr lang="en-US"/>
          </a:p>
        </p:txBody>
      </p:sp>
      <p:pic>
        <p:nvPicPr>
          <p:cNvPr id="5" name="Picture 4"/>
          <p:cNvPicPr>
            <a:picLocks noChangeAspect="1"/>
          </p:cNvPicPr>
          <p:nvPr/>
        </p:nvPicPr>
        <p:blipFill>
          <a:blip r:embed="rId3"/>
          <a:stretch>
            <a:fillRect/>
          </a:stretch>
        </p:blipFill>
        <p:spPr>
          <a:xfrm>
            <a:off x="5365951" y="1993451"/>
            <a:ext cx="3778049" cy="2616649"/>
          </a:xfrm>
          <a:prstGeom prst="rect">
            <a:avLst/>
          </a:prstGeom>
        </p:spPr>
      </p:pic>
    </p:spTree>
    <p:extLst>
      <p:ext uri="{BB962C8B-B14F-4D97-AF65-F5344CB8AC3E}">
        <p14:creationId xmlns:p14="http://schemas.microsoft.com/office/powerpoint/2010/main" val="593077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66" y="26808"/>
            <a:ext cx="8229600" cy="1143000"/>
          </a:xfrm>
        </p:spPr>
        <p:txBody>
          <a:bodyPr>
            <a:normAutofit fontScale="90000"/>
          </a:bodyPr>
          <a:lstStyle/>
          <a:p>
            <a:r>
              <a:rPr lang="en-US" b="1" dirty="0" smtClean="0"/>
              <a:t>What is the role of </a:t>
            </a:r>
            <a:r>
              <a:rPr lang="en-IE" b="1" dirty="0" smtClean="0"/>
              <a:t>Microorganisms in Human Health?</a:t>
            </a:r>
            <a:endParaRPr lang="en-US" dirty="0"/>
          </a:p>
        </p:txBody>
      </p:sp>
      <p:sp>
        <p:nvSpPr>
          <p:cNvPr id="3" name="Content Placeholder 2"/>
          <p:cNvSpPr>
            <a:spLocks noGrp="1"/>
          </p:cNvSpPr>
          <p:nvPr>
            <p:ph idx="1"/>
          </p:nvPr>
        </p:nvSpPr>
        <p:spPr>
          <a:xfrm>
            <a:off x="133672" y="1537463"/>
            <a:ext cx="8822352" cy="1019404"/>
          </a:xfrm>
        </p:spPr>
        <p:txBody>
          <a:bodyPr>
            <a:normAutofit/>
          </a:bodyPr>
          <a:lstStyle/>
          <a:p>
            <a:pPr marL="250517" indent="-250517">
              <a:buFont typeface="Arial" panose="020B0604020202020204" pitchFamily="34" charset="0"/>
              <a:buChar char="•"/>
            </a:pPr>
            <a:r>
              <a:rPr lang="en-IE" b="1" dirty="0"/>
              <a:t>Pathogens</a:t>
            </a:r>
            <a:r>
              <a:rPr lang="en-IE" dirty="0"/>
              <a:t> are microorganisms that cause disease.</a:t>
            </a:r>
          </a:p>
          <a:p>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90</a:t>
            </a:fld>
            <a:endParaRPr lang="en-US"/>
          </a:p>
        </p:txBody>
      </p:sp>
      <p:pic>
        <p:nvPicPr>
          <p:cNvPr id="6" name="Picture 5"/>
          <p:cNvPicPr>
            <a:picLocks noChangeAspect="1"/>
          </p:cNvPicPr>
          <p:nvPr/>
        </p:nvPicPr>
        <p:blipFill>
          <a:blip r:embed="rId2"/>
          <a:stretch>
            <a:fillRect/>
          </a:stretch>
        </p:blipFill>
        <p:spPr>
          <a:xfrm>
            <a:off x="2647949" y="2438400"/>
            <a:ext cx="3517671" cy="3610854"/>
          </a:xfrm>
          <a:prstGeom prst="rect">
            <a:avLst/>
          </a:prstGeom>
        </p:spPr>
      </p:pic>
    </p:spTree>
    <p:extLst>
      <p:ext uri="{BB962C8B-B14F-4D97-AF65-F5344CB8AC3E}">
        <p14:creationId xmlns:p14="http://schemas.microsoft.com/office/powerpoint/2010/main" val="322502599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disease do </a:t>
            </a:r>
            <a:r>
              <a:rPr lang="en-IE" b="1" dirty="0" smtClean="0"/>
              <a:t>Microorganisms cause?</a:t>
            </a:r>
            <a:endParaRPr lang="en-US" dirty="0"/>
          </a:p>
        </p:txBody>
      </p:sp>
      <p:sp>
        <p:nvSpPr>
          <p:cNvPr id="3" name="Content Placeholder 2"/>
          <p:cNvSpPr>
            <a:spLocks noGrp="1"/>
          </p:cNvSpPr>
          <p:nvPr>
            <p:ph idx="1"/>
          </p:nvPr>
        </p:nvSpPr>
        <p:spPr>
          <a:xfrm>
            <a:off x="150381" y="1500265"/>
            <a:ext cx="8855770" cy="5221210"/>
          </a:xfrm>
        </p:spPr>
        <p:txBody>
          <a:bodyPr>
            <a:normAutofit fontScale="70000" lnSpcReduction="20000"/>
          </a:bodyPr>
          <a:lstStyle/>
          <a:p>
            <a:pPr marL="250517" indent="-250517">
              <a:lnSpc>
                <a:spcPct val="120000"/>
              </a:lnSpc>
              <a:spcBef>
                <a:spcPts val="0"/>
              </a:spcBef>
              <a:buFont typeface="Arial" panose="020B0604020202020204" pitchFamily="34" charset="0"/>
              <a:buChar char="•"/>
            </a:pPr>
            <a:r>
              <a:rPr lang="en-US" sz="4500" dirty="0" smtClean="0">
                <a:solidFill>
                  <a:srgbClr val="000000"/>
                </a:solidFill>
              </a:rPr>
              <a:t>Viruses are the smallest microorganism </a:t>
            </a:r>
          </a:p>
          <a:p>
            <a:pPr marL="250517" indent="-250517">
              <a:lnSpc>
                <a:spcPct val="120000"/>
              </a:lnSpc>
              <a:spcBef>
                <a:spcPts val="0"/>
              </a:spcBef>
              <a:buFont typeface="Arial" panose="020B0604020202020204" pitchFamily="34" charset="0"/>
              <a:buChar char="•"/>
            </a:pPr>
            <a:r>
              <a:rPr lang="en-IE" sz="4500" dirty="0" smtClean="0"/>
              <a:t>Viruses </a:t>
            </a:r>
            <a:r>
              <a:rPr lang="en-IE" sz="4500" dirty="0"/>
              <a:t>are dependent on a host cell.</a:t>
            </a:r>
          </a:p>
          <a:p>
            <a:pPr marL="250517" indent="-250517">
              <a:lnSpc>
                <a:spcPct val="120000"/>
              </a:lnSpc>
              <a:spcBef>
                <a:spcPts val="0"/>
              </a:spcBef>
              <a:buFont typeface="Arial" panose="020B0604020202020204" pitchFamily="34" charset="0"/>
              <a:buChar char="•"/>
            </a:pPr>
            <a:r>
              <a:rPr lang="en-IE" sz="4500" dirty="0"/>
              <a:t>They are parasites, so they cannot grow or reproduce outside </a:t>
            </a:r>
            <a:r>
              <a:rPr lang="en-IE" sz="4500" dirty="0" smtClean="0"/>
              <a:t>another </a:t>
            </a:r>
            <a:r>
              <a:rPr lang="en-IE" sz="4500" dirty="0"/>
              <a:t>cell.</a:t>
            </a:r>
          </a:p>
          <a:p>
            <a:pPr marL="250517" indent="-250517">
              <a:lnSpc>
                <a:spcPct val="120000"/>
              </a:lnSpc>
              <a:spcBef>
                <a:spcPts val="0"/>
              </a:spcBef>
              <a:buFont typeface="Arial" panose="020B0604020202020204" pitchFamily="34" charset="0"/>
              <a:buChar char="•"/>
            </a:pPr>
            <a:r>
              <a:rPr lang="en-IE" sz="4500" dirty="0"/>
              <a:t>A virus causes damage to cells when it hijacks a cell’s DNA and </a:t>
            </a:r>
            <a:r>
              <a:rPr lang="en-IE" sz="4500" dirty="0" smtClean="0"/>
              <a:t>other </a:t>
            </a:r>
            <a:r>
              <a:rPr lang="en-IE" sz="4500" dirty="0"/>
              <a:t>cell contents to use them for its own purpose.</a:t>
            </a:r>
          </a:p>
          <a:p>
            <a:pPr marL="250517" indent="-250517">
              <a:lnSpc>
                <a:spcPct val="120000"/>
              </a:lnSpc>
              <a:spcBef>
                <a:spcPts val="0"/>
              </a:spcBef>
              <a:buFont typeface="Arial" panose="020B0604020202020204" pitchFamily="34" charset="0"/>
              <a:buChar char="•"/>
            </a:pPr>
            <a:r>
              <a:rPr lang="en-IE" sz="4500" dirty="0"/>
              <a:t>Human diseases caused by viruses include cold, flu, Ebola, AIDS </a:t>
            </a:r>
            <a:r>
              <a:rPr lang="en-IE" sz="4500" dirty="0" smtClean="0"/>
              <a:t>and </a:t>
            </a:r>
            <a:r>
              <a:rPr lang="en-IE" sz="4500" dirty="0"/>
              <a:t>chicken pox.</a:t>
            </a:r>
          </a:p>
          <a:p>
            <a:pPr marL="250517" indent="-250517">
              <a:lnSpc>
                <a:spcPct val="120000"/>
              </a:lnSpc>
              <a:spcBef>
                <a:spcPts val="0"/>
              </a:spcBef>
              <a:buFont typeface="Arial" panose="020B0604020202020204" pitchFamily="34" charset="0"/>
              <a:buChar char="•"/>
            </a:pPr>
            <a:r>
              <a:rPr lang="en-IE" sz="4500" dirty="0"/>
              <a:t>Viruses are not affected by antibiotics</a:t>
            </a:r>
            <a:r>
              <a:rPr lang="en-IE" sz="4500" dirty="0" smtClean="0"/>
              <a:t>.</a:t>
            </a:r>
            <a:endParaRPr lang="en-US" sz="4500" dirty="0">
              <a:solidFill>
                <a:srgbClr val="000000"/>
              </a:solidFill>
            </a:endParaRPr>
          </a:p>
        </p:txBody>
      </p:sp>
      <p:sp>
        <p:nvSpPr>
          <p:cNvPr id="4" name="Slide Number Placeholder 3"/>
          <p:cNvSpPr>
            <a:spLocks noGrp="1"/>
          </p:cNvSpPr>
          <p:nvPr>
            <p:ph type="sldNum" sz="quarter" idx="12"/>
          </p:nvPr>
        </p:nvSpPr>
        <p:spPr/>
        <p:txBody>
          <a:bodyPr/>
          <a:lstStyle/>
          <a:p>
            <a:fld id="{5648A848-0D65-8248-A87E-0A79E96572C9}" type="slidenum">
              <a:rPr lang="en-US" smtClean="0"/>
              <a:t>91</a:t>
            </a:fld>
            <a:endParaRPr lang="en-US"/>
          </a:p>
        </p:txBody>
      </p:sp>
    </p:spTree>
    <p:extLst>
      <p:ext uri="{BB962C8B-B14F-4D97-AF65-F5344CB8AC3E}">
        <p14:creationId xmlns:p14="http://schemas.microsoft.com/office/powerpoint/2010/main" val="20755500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234"/>
            <a:ext cx="8229600" cy="811612"/>
          </a:xfrm>
        </p:spPr>
        <p:txBody>
          <a:bodyPr/>
          <a:lstStyle/>
          <a:p>
            <a:r>
              <a:rPr lang="en-IE" b="1" dirty="0" smtClean="0"/>
              <a:t>Bacteria</a:t>
            </a:r>
            <a:endParaRPr lang="en-US" b="1" dirty="0"/>
          </a:p>
        </p:txBody>
      </p:sp>
      <p:sp>
        <p:nvSpPr>
          <p:cNvPr id="3" name="Content Placeholder 2"/>
          <p:cNvSpPr>
            <a:spLocks noGrp="1"/>
          </p:cNvSpPr>
          <p:nvPr>
            <p:ph idx="1"/>
          </p:nvPr>
        </p:nvSpPr>
        <p:spPr>
          <a:xfrm>
            <a:off x="150381" y="935846"/>
            <a:ext cx="5630933" cy="5648502"/>
          </a:xfrm>
        </p:spPr>
        <p:txBody>
          <a:bodyPr>
            <a:normAutofit/>
          </a:bodyPr>
          <a:lstStyle/>
          <a:p>
            <a:pPr marL="250517" indent="-250517">
              <a:lnSpc>
                <a:spcPct val="120000"/>
              </a:lnSpc>
              <a:spcBef>
                <a:spcPts val="0"/>
              </a:spcBef>
              <a:buFont typeface="Arial" panose="020B0604020202020204" pitchFamily="34" charset="0"/>
              <a:buChar char="•"/>
            </a:pPr>
            <a:r>
              <a:rPr lang="en-US" dirty="0"/>
              <a:t>The four main requirements bacteria need to multiply are </a:t>
            </a:r>
            <a:r>
              <a:rPr lang="en-US" dirty="0" smtClean="0"/>
              <a:t>Food, Moisture, Warmth </a:t>
            </a:r>
            <a:r>
              <a:rPr lang="en-US" dirty="0"/>
              <a:t>and </a:t>
            </a:r>
            <a:r>
              <a:rPr lang="en-US" dirty="0" smtClean="0"/>
              <a:t>Time</a:t>
            </a:r>
            <a:r>
              <a:rPr lang="en-US" dirty="0"/>
              <a:t>. </a:t>
            </a:r>
            <a:endParaRPr lang="en-US" dirty="0" smtClean="0"/>
          </a:p>
          <a:p>
            <a:pPr marL="250517" indent="-250517">
              <a:buFont typeface="Arial" panose="020B0604020202020204" pitchFamily="34" charset="0"/>
              <a:buChar char="•"/>
            </a:pPr>
            <a:r>
              <a:rPr lang="en-IE" dirty="0" smtClean="0"/>
              <a:t>They reproduce asexually </a:t>
            </a:r>
            <a:r>
              <a:rPr lang="mr-IN" dirty="0" smtClean="0"/>
              <a:t>–</a:t>
            </a:r>
            <a:r>
              <a:rPr lang="en-IE" dirty="0" smtClean="0"/>
              <a:t> one cell splits into two</a:t>
            </a:r>
            <a:endParaRPr lang="en-IE" dirty="0"/>
          </a:p>
          <a:p>
            <a:r>
              <a:rPr lang="en-IE" dirty="0" smtClean="0">
                <a:hlinkClick r:id="rId2"/>
              </a:rPr>
              <a:t>The Multiplication Song </a:t>
            </a:r>
            <a:endParaRPr lang="en-IE" dirty="0" smtClean="0"/>
          </a:p>
          <a:p>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92</a:t>
            </a:fld>
            <a:endParaRPr lang="en-US"/>
          </a:p>
        </p:txBody>
      </p:sp>
      <p:pic>
        <p:nvPicPr>
          <p:cNvPr id="6" name="Picture 5"/>
          <p:cNvPicPr>
            <a:picLocks noChangeAspect="1"/>
          </p:cNvPicPr>
          <p:nvPr/>
        </p:nvPicPr>
        <p:blipFill>
          <a:blip r:embed="rId3"/>
          <a:stretch>
            <a:fillRect/>
          </a:stretch>
        </p:blipFill>
        <p:spPr>
          <a:xfrm>
            <a:off x="5445115" y="1167676"/>
            <a:ext cx="3545419" cy="4096459"/>
          </a:xfrm>
          <a:prstGeom prst="rect">
            <a:avLst/>
          </a:prstGeom>
        </p:spPr>
      </p:pic>
    </p:spTree>
    <p:extLst>
      <p:ext uri="{BB962C8B-B14F-4D97-AF65-F5344CB8AC3E}">
        <p14:creationId xmlns:p14="http://schemas.microsoft.com/office/powerpoint/2010/main" val="35925421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234"/>
            <a:ext cx="8229600" cy="811612"/>
          </a:xfrm>
        </p:spPr>
        <p:txBody>
          <a:bodyPr/>
          <a:lstStyle/>
          <a:p>
            <a:r>
              <a:rPr lang="en-IE" b="1" dirty="0" smtClean="0"/>
              <a:t>Bacteria</a:t>
            </a:r>
            <a:endParaRPr lang="en-US" b="1" dirty="0"/>
          </a:p>
        </p:txBody>
      </p:sp>
      <p:sp>
        <p:nvSpPr>
          <p:cNvPr id="3" name="Content Placeholder 2"/>
          <p:cNvSpPr>
            <a:spLocks noGrp="1"/>
          </p:cNvSpPr>
          <p:nvPr>
            <p:ph idx="1"/>
          </p:nvPr>
        </p:nvSpPr>
        <p:spPr>
          <a:xfrm>
            <a:off x="150381" y="935846"/>
            <a:ext cx="8536419" cy="5190317"/>
          </a:xfrm>
        </p:spPr>
        <p:txBody>
          <a:bodyPr>
            <a:normAutofit/>
          </a:bodyPr>
          <a:lstStyle/>
          <a:p>
            <a:pPr marL="250517" indent="-250517">
              <a:lnSpc>
                <a:spcPct val="120000"/>
              </a:lnSpc>
              <a:spcBef>
                <a:spcPts val="0"/>
              </a:spcBef>
              <a:buFont typeface="Arial" panose="020B0604020202020204" pitchFamily="34" charset="0"/>
              <a:buChar char="•"/>
            </a:pPr>
            <a:r>
              <a:rPr lang="en-US" dirty="0"/>
              <a:t>The four main requirements bacteria need to multiply are </a:t>
            </a:r>
            <a:r>
              <a:rPr lang="en-US" dirty="0" smtClean="0"/>
              <a:t>Food, Moisture, Warmth </a:t>
            </a:r>
            <a:r>
              <a:rPr lang="en-US" dirty="0"/>
              <a:t>and </a:t>
            </a:r>
            <a:r>
              <a:rPr lang="en-US" dirty="0" smtClean="0"/>
              <a:t>Time</a:t>
            </a:r>
            <a:r>
              <a:rPr lang="en-US" dirty="0"/>
              <a:t>. </a:t>
            </a:r>
            <a:endParaRPr lang="en-US" dirty="0" smtClean="0"/>
          </a:p>
          <a:p>
            <a:pPr marL="250517" indent="-250517">
              <a:buFont typeface="Arial" panose="020B0604020202020204" pitchFamily="34" charset="0"/>
              <a:buChar char="•"/>
            </a:pPr>
            <a:r>
              <a:rPr lang="en-IE" dirty="0" smtClean="0"/>
              <a:t>They reproduce asexually </a:t>
            </a:r>
            <a:r>
              <a:rPr lang="mr-IN" dirty="0" smtClean="0"/>
              <a:t>–</a:t>
            </a:r>
            <a:r>
              <a:rPr lang="en-IE" dirty="0" smtClean="0"/>
              <a:t> one cell splits into two</a:t>
            </a:r>
            <a:endParaRPr lang="en-IE" dirty="0"/>
          </a:p>
          <a:p>
            <a:pPr marL="250517" indent="-250517">
              <a:spcBef>
                <a:spcPts val="0"/>
              </a:spcBef>
              <a:buFont typeface="Arial" panose="020B0604020202020204" pitchFamily="34" charset="0"/>
              <a:buChar char="•"/>
            </a:pPr>
            <a:r>
              <a:rPr lang="en-IE" dirty="0"/>
              <a:t>Diseases caused by bacteria include</a:t>
            </a:r>
            <a:r>
              <a:rPr lang="en-IE" dirty="0" smtClean="0"/>
              <a:t>:</a:t>
            </a:r>
            <a:endParaRPr lang="en-IE" dirty="0"/>
          </a:p>
          <a:p>
            <a:pPr marL="450850" indent="-450850">
              <a:spcBef>
                <a:spcPts val="0"/>
              </a:spcBef>
              <a:buFont typeface="+mj-lt"/>
              <a:buAutoNum type="arabicPeriod"/>
            </a:pPr>
            <a:r>
              <a:rPr lang="en-IE" dirty="0" smtClean="0"/>
              <a:t>Cholera</a:t>
            </a:r>
            <a:endParaRPr lang="en-IE" dirty="0"/>
          </a:p>
          <a:p>
            <a:pPr marL="450850" indent="-450850">
              <a:spcBef>
                <a:spcPts val="0"/>
              </a:spcBef>
              <a:buFont typeface="+mj-lt"/>
              <a:buAutoNum type="arabicPeriod"/>
            </a:pPr>
            <a:r>
              <a:rPr lang="en-IE" dirty="0" smtClean="0"/>
              <a:t>Tetanus</a:t>
            </a:r>
            <a:endParaRPr lang="en-IE" dirty="0"/>
          </a:p>
          <a:p>
            <a:pPr marL="450850" indent="-450850">
              <a:spcBef>
                <a:spcPts val="0"/>
              </a:spcBef>
              <a:buFont typeface="+mj-lt"/>
              <a:buAutoNum type="arabicPeriod"/>
            </a:pPr>
            <a:r>
              <a:rPr lang="en-IE" dirty="0" smtClean="0"/>
              <a:t>Tuberculosis</a:t>
            </a:r>
            <a:endParaRPr lang="en-IE" dirty="0"/>
          </a:p>
          <a:p>
            <a:pPr marL="450850" indent="-450850">
              <a:spcBef>
                <a:spcPts val="0"/>
              </a:spcBef>
              <a:buFont typeface="+mj-lt"/>
              <a:buAutoNum type="arabicPeriod"/>
            </a:pPr>
            <a:r>
              <a:rPr lang="en-IE" dirty="0"/>
              <a:t>Food poisoning</a:t>
            </a:r>
            <a:r>
              <a:rPr lang="en-IE" sz="4400" dirty="0">
                <a:latin typeface="Frutiger LT Std 45 Light"/>
              </a:rPr>
              <a:t> </a:t>
            </a:r>
          </a:p>
          <a:p>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93</a:t>
            </a:fld>
            <a:endParaRPr lang="en-US"/>
          </a:p>
        </p:txBody>
      </p:sp>
    </p:spTree>
    <p:extLst>
      <p:ext uri="{BB962C8B-B14F-4D97-AF65-F5344CB8AC3E}">
        <p14:creationId xmlns:p14="http://schemas.microsoft.com/office/powerpoint/2010/main" val="152409682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53"/>
            <a:ext cx="8229600" cy="1143000"/>
          </a:xfrm>
        </p:spPr>
        <p:txBody>
          <a:bodyPr/>
          <a:lstStyle/>
          <a:p>
            <a:r>
              <a:rPr lang="en-US" b="1" dirty="0" smtClean="0"/>
              <a:t>Useful Bacteria</a:t>
            </a:r>
            <a:endParaRPr lang="en-US" b="1" dirty="0"/>
          </a:p>
        </p:txBody>
      </p:sp>
      <p:sp>
        <p:nvSpPr>
          <p:cNvPr id="3" name="Content Placeholder 2"/>
          <p:cNvSpPr>
            <a:spLocks noGrp="1"/>
          </p:cNvSpPr>
          <p:nvPr>
            <p:ph idx="1"/>
          </p:nvPr>
        </p:nvSpPr>
        <p:spPr>
          <a:xfrm>
            <a:off x="0" y="969270"/>
            <a:ext cx="9144000" cy="5888730"/>
          </a:xfrm>
        </p:spPr>
        <p:txBody>
          <a:bodyPr>
            <a:normAutofit fontScale="70000" lnSpcReduction="20000"/>
          </a:bodyPr>
          <a:lstStyle/>
          <a:p>
            <a:pPr marL="250517" indent="-250517">
              <a:lnSpc>
                <a:spcPct val="120000"/>
              </a:lnSpc>
              <a:spcBef>
                <a:spcPts val="0"/>
              </a:spcBef>
              <a:buFont typeface="Arial" panose="020B0604020202020204" pitchFamily="34" charset="0"/>
              <a:buChar char="•"/>
            </a:pPr>
            <a:r>
              <a:rPr lang="en-IE" sz="4000" dirty="0"/>
              <a:t>Bacteria called decomposers break down dead organic matter</a:t>
            </a:r>
            <a:r>
              <a:rPr lang="en-IE" sz="4000" dirty="0" smtClean="0"/>
              <a:t>.</a:t>
            </a:r>
            <a:endParaRPr lang="en-IE" sz="4000" dirty="0"/>
          </a:p>
          <a:p>
            <a:pPr marL="250517" indent="-250517">
              <a:lnSpc>
                <a:spcPct val="120000"/>
              </a:lnSpc>
              <a:spcBef>
                <a:spcPts val="0"/>
              </a:spcBef>
              <a:buFont typeface="Arial" panose="020B0604020202020204" pitchFamily="34" charset="0"/>
              <a:buChar char="•"/>
            </a:pPr>
            <a:r>
              <a:rPr lang="en-IE" sz="4000" dirty="0"/>
              <a:t>They help recycle carbon and nitrogen in the carbon cycle and </a:t>
            </a:r>
            <a:br>
              <a:rPr lang="en-IE" sz="4000" dirty="0"/>
            </a:br>
            <a:r>
              <a:rPr lang="en-IE" sz="4000" dirty="0"/>
              <a:t>the nitrogen cycle</a:t>
            </a:r>
            <a:r>
              <a:rPr lang="en-IE" sz="4000" dirty="0" smtClean="0"/>
              <a:t>.</a:t>
            </a:r>
            <a:endParaRPr lang="en-IE" sz="4000" dirty="0"/>
          </a:p>
          <a:p>
            <a:pPr marL="250517" indent="-250517">
              <a:lnSpc>
                <a:spcPct val="120000"/>
              </a:lnSpc>
              <a:spcBef>
                <a:spcPts val="0"/>
              </a:spcBef>
              <a:buFont typeface="Arial" panose="020B0604020202020204" pitchFamily="34" charset="0"/>
              <a:buChar char="•"/>
            </a:pPr>
            <a:r>
              <a:rPr lang="en-IE" sz="4000" dirty="0"/>
              <a:t>Bacteria are used to make some antibiotics</a:t>
            </a:r>
            <a:r>
              <a:rPr lang="en-IE" sz="4000" dirty="0" smtClean="0"/>
              <a:t>.</a:t>
            </a:r>
            <a:endParaRPr lang="en-IE" sz="4000" dirty="0"/>
          </a:p>
          <a:p>
            <a:pPr marL="250517" indent="-250517">
              <a:lnSpc>
                <a:spcPct val="120000"/>
              </a:lnSpc>
              <a:spcBef>
                <a:spcPts val="0"/>
              </a:spcBef>
              <a:buFont typeface="Arial" panose="020B0604020202020204" pitchFamily="34" charset="0"/>
              <a:buChar char="•"/>
            </a:pPr>
            <a:r>
              <a:rPr lang="en-IE" sz="4000" dirty="0"/>
              <a:t>Bacteria are found in the human gut and play a vital role in human health</a:t>
            </a:r>
            <a:r>
              <a:rPr lang="en-IE" sz="4000" dirty="0" smtClean="0"/>
              <a:t>:</a:t>
            </a:r>
            <a:endParaRPr lang="en-IE" sz="4000" dirty="0"/>
          </a:p>
          <a:p>
            <a:pPr marL="791913" indent="-300620">
              <a:lnSpc>
                <a:spcPct val="120000"/>
              </a:lnSpc>
              <a:spcBef>
                <a:spcPts val="0"/>
              </a:spcBef>
              <a:spcAft>
                <a:spcPts val="1578"/>
              </a:spcAft>
              <a:buFont typeface="+mj-lt"/>
              <a:buAutoNum type="arabicPeriod"/>
            </a:pPr>
            <a:r>
              <a:rPr lang="en-IE" sz="4000" dirty="0"/>
              <a:t>They help digest some foods.</a:t>
            </a:r>
          </a:p>
          <a:p>
            <a:pPr marL="791913" indent="-300620">
              <a:lnSpc>
                <a:spcPct val="120000"/>
              </a:lnSpc>
              <a:spcBef>
                <a:spcPts val="0"/>
              </a:spcBef>
              <a:spcAft>
                <a:spcPts val="1578"/>
              </a:spcAft>
              <a:buFont typeface="+mj-lt"/>
              <a:buAutoNum type="arabicPeriod"/>
            </a:pPr>
            <a:r>
              <a:rPr lang="en-IE" sz="4000" dirty="0"/>
              <a:t>They produce vitamin B and vitamin K.</a:t>
            </a:r>
          </a:p>
          <a:p>
            <a:pPr marL="791913" indent="-300620">
              <a:lnSpc>
                <a:spcPct val="120000"/>
              </a:lnSpc>
              <a:spcBef>
                <a:spcPts val="0"/>
              </a:spcBef>
              <a:spcAft>
                <a:spcPts val="1578"/>
              </a:spcAft>
              <a:buFont typeface="+mj-lt"/>
              <a:buAutoNum type="arabicPeriod"/>
            </a:pPr>
            <a:r>
              <a:rPr lang="en-IE" sz="4000" dirty="0"/>
              <a:t>Bacteria help boost our immune system by keeping populations of harmful bacteria under control</a:t>
            </a:r>
            <a:r>
              <a:rPr lang="en-IE" sz="4000" dirty="0" smtClean="0"/>
              <a:t>.</a:t>
            </a:r>
            <a:endParaRPr lang="en-IE" sz="4000" dirty="0"/>
          </a:p>
        </p:txBody>
      </p:sp>
      <p:sp>
        <p:nvSpPr>
          <p:cNvPr id="4" name="Slide Number Placeholder 3"/>
          <p:cNvSpPr>
            <a:spLocks noGrp="1"/>
          </p:cNvSpPr>
          <p:nvPr>
            <p:ph type="sldNum" sz="quarter" idx="12"/>
          </p:nvPr>
        </p:nvSpPr>
        <p:spPr/>
        <p:txBody>
          <a:bodyPr/>
          <a:lstStyle/>
          <a:p>
            <a:fld id="{5648A848-0D65-8248-A87E-0A79E96572C9}" type="slidenum">
              <a:rPr lang="en-US" smtClean="0"/>
              <a:t>94</a:t>
            </a:fld>
            <a:endParaRPr lang="en-US"/>
          </a:p>
        </p:txBody>
      </p:sp>
    </p:spTree>
    <p:extLst>
      <p:ext uri="{BB962C8B-B14F-4D97-AF65-F5344CB8AC3E}">
        <p14:creationId xmlns:p14="http://schemas.microsoft.com/office/powerpoint/2010/main" val="1959520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9910D81-4040-4C40-BBE7-D5957B965A5E}" type="slidenum">
              <a:rPr lang="en-US" smtClean="0"/>
              <a:pPr>
                <a:defRPr/>
              </a:pPr>
              <a:t>95</a:t>
            </a:fld>
            <a:endParaRPr lang="en-US"/>
          </a:p>
        </p:txBody>
      </p:sp>
      <p:pic>
        <p:nvPicPr>
          <p:cNvPr id="1228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73914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4"/>
          <p:cNvSpPr txBox="1">
            <a:spLocks noChangeArrowheads="1"/>
          </p:cNvSpPr>
          <p:nvPr/>
        </p:nvSpPr>
        <p:spPr bwMode="auto">
          <a:xfrm>
            <a:off x="457200" y="20638"/>
            <a:ext cx="7851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IE" sz="5000">
                <a:solidFill>
                  <a:schemeClr val="tx2"/>
                </a:solidFill>
                <a:latin typeface="Arial Black" charset="0"/>
              </a:rPr>
              <a:t>Antibiotics</a:t>
            </a:r>
            <a:endParaRPr lang="en-US" sz="5000">
              <a:solidFill>
                <a:schemeClr val="tx2"/>
              </a:solidFill>
              <a:latin typeface="Arial Black" charset="0"/>
            </a:endParaRPr>
          </a:p>
        </p:txBody>
      </p:sp>
    </p:spTree>
    <p:extLst>
      <p:ext uri="{BB962C8B-B14F-4D97-AF65-F5344CB8AC3E}">
        <p14:creationId xmlns:p14="http://schemas.microsoft.com/office/powerpoint/2010/main" val="230581647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
          <p:cNvSpPr>
            <a:spLocks noGrp="1" noChangeArrowheads="1"/>
          </p:cNvSpPr>
          <p:nvPr>
            <p:ph type="body" sz="half" idx="1"/>
          </p:nvPr>
        </p:nvSpPr>
        <p:spPr>
          <a:xfrm>
            <a:off x="152400" y="228600"/>
            <a:ext cx="8991600" cy="2209800"/>
          </a:xfrm>
        </p:spPr>
        <p:txBody>
          <a:bodyPr>
            <a:normAutofit fontScale="77500" lnSpcReduction="20000"/>
          </a:bodyPr>
          <a:lstStyle/>
          <a:p>
            <a:pPr>
              <a:defRPr/>
            </a:pPr>
            <a:r>
              <a:rPr lang="en-IE" sz="3200" dirty="0">
                <a:latin typeface="Arial" charset="0"/>
              </a:rPr>
              <a:t>The first antibiotic </a:t>
            </a:r>
            <a:r>
              <a:rPr lang="en-IE" sz="3200" b="1" dirty="0">
                <a:latin typeface="Arial" charset="0"/>
              </a:rPr>
              <a:t>Penicillin</a:t>
            </a:r>
            <a:r>
              <a:rPr lang="en-IE" sz="3200" dirty="0">
                <a:latin typeface="Arial" charset="0"/>
              </a:rPr>
              <a:t> isolated from a fungus by Sir Alexander Fleming</a:t>
            </a:r>
          </a:p>
          <a:p>
            <a:pPr>
              <a:defRPr/>
            </a:pPr>
            <a:r>
              <a:rPr lang="en-IE" sz="3200" dirty="0">
                <a:latin typeface="Arial" charset="0"/>
              </a:rPr>
              <a:t>Now antibiotics are mostly produced by genetically engineered </a:t>
            </a:r>
            <a:r>
              <a:rPr lang="en-IE" sz="3200" dirty="0" smtClean="0">
                <a:latin typeface="Arial" charset="0"/>
              </a:rPr>
              <a:t>bacteria</a:t>
            </a:r>
          </a:p>
          <a:p>
            <a:pPr marL="0" indent="0">
              <a:buFont typeface="Wingdings 2" charset="0"/>
              <a:buNone/>
              <a:defRPr/>
            </a:pPr>
            <a:endParaRPr lang="en-IE" sz="3200" dirty="0" smtClean="0">
              <a:latin typeface="Arial" charset="0"/>
            </a:endParaRPr>
          </a:p>
          <a:p>
            <a:pPr>
              <a:defRPr/>
            </a:pPr>
            <a:r>
              <a:rPr lang="en-IE" sz="3200" dirty="0" smtClean="0">
                <a:latin typeface="Arial" charset="0"/>
                <a:hlinkClick r:id="rId3"/>
              </a:rPr>
              <a:t>video on alexander-fleming</a:t>
            </a:r>
            <a:endParaRPr lang="en-IE" sz="3200" dirty="0">
              <a:latin typeface="Arial" charset="0"/>
            </a:endParaRPr>
          </a:p>
        </p:txBody>
      </p:sp>
      <p:sp>
        <p:nvSpPr>
          <p:cNvPr id="12800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CE0E5D-47FB-7A47-8C17-1F7FF3609B6C}" type="slidenum">
              <a:rPr lang="en-US" sz="1200">
                <a:solidFill>
                  <a:srgbClr val="045C75"/>
                </a:solidFill>
              </a:rPr>
              <a:pPr eaLnBrk="1" hangingPunct="1"/>
              <a:t>96</a:t>
            </a:fld>
            <a:endParaRPr lang="en-US" sz="1200">
              <a:solidFill>
                <a:srgbClr val="045C75"/>
              </a:solidFill>
            </a:endParaRPr>
          </a:p>
        </p:txBody>
      </p:sp>
      <p:pic>
        <p:nvPicPr>
          <p:cNvPr id="12800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819400"/>
            <a:ext cx="2185988"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52783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5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185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18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098"/>
            <a:ext cx="8229600" cy="861747"/>
          </a:xfrm>
        </p:spPr>
        <p:txBody>
          <a:bodyPr>
            <a:normAutofit/>
          </a:bodyPr>
          <a:lstStyle/>
          <a:p>
            <a:r>
              <a:rPr lang="en-US" b="1" dirty="0" smtClean="0"/>
              <a:t>Antibiotics</a:t>
            </a:r>
            <a:endParaRPr lang="en-US" b="1" dirty="0"/>
          </a:p>
        </p:txBody>
      </p:sp>
      <p:sp>
        <p:nvSpPr>
          <p:cNvPr id="3" name="Content Placeholder 2"/>
          <p:cNvSpPr>
            <a:spLocks noGrp="1"/>
          </p:cNvSpPr>
          <p:nvPr>
            <p:ph idx="1"/>
          </p:nvPr>
        </p:nvSpPr>
        <p:spPr>
          <a:xfrm>
            <a:off x="183799" y="1091762"/>
            <a:ext cx="8553128" cy="651749"/>
          </a:xfrm>
        </p:spPr>
        <p:txBody>
          <a:bodyPr/>
          <a:lstStyle/>
          <a:p>
            <a:r>
              <a:rPr lang="en-US" dirty="0" smtClean="0">
                <a:hlinkClick r:id="rId2"/>
              </a:rPr>
              <a:t>Edward Jenner Story</a:t>
            </a: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5648A848-0D65-8248-A87E-0A79E96572C9}" type="slidenum">
              <a:rPr lang="en-US" smtClean="0"/>
              <a:t>97</a:t>
            </a:fld>
            <a:endParaRPr lang="en-US"/>
          </a:p>
        </p:txBody>
      </p:sp>
      <p:pic>
        <p:nvPicPr>
          <p:cNvPr id="6" name="Picture 5"/>
          <p:cNvPicPr>
            <a:picLocks noChangeAspect="1"/>
          </p:cNvPicPr>
          <p:nvPr/>
        </p:nvPicPr>
        <p:blipFill>
          <a:blip r:embed="rId3"/>
          <a:stretch>
            <a:fillRect/>
          </a:stretch>
        </p:blipFill>
        <p:spPr>
          <a:xfrm>
            <a:off x="1142999" y="2013937"/>
            <a:ext cx="5924907" cy="4081603"/>
          </a:xfrm>
          <a:prstGeom prst="rect">
            <a:avLst/>
          </a:prstGeom>
        </p:spPr>
      </p:pic>
    </p:spTree>
    <p:extLst>
      <p:ext uri="{BB962C8B-B14F-4D97-AF65-F5344CB8AC3E}">
        <p14:creationId xmlns:p14="http://schemas.microsoft.com/office/powerpoint/2010/main" val="107673618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48A848-0D65-8248-A87E-0A79E96572C9}" type="slidenum">
              <a:rPr lang="en-US" smtClean="0"/>
              <a:t>98</a:t>
            </a:fld>
            <a:endParaRPr lang="en-US"/>
          </a:p>
        </p:txBody>
      </p:sp>
      <p:sp>
        <p:nvSpPr>
          <p:cNvPr id="5" name="Rectangle 4"/>
          <p:cNvSpPr/>
          <p:nvPr/>
        </p:nvSpPr>
        <p:spPr>
          <a:xfrm>
            <a:off x="137848" y="130847"/>
            <a:ext cx="9006151" cy="6720813"/>
          </a:xfrm>
          <a:prstGeom prst="rect">
            <a:avLst/>
          </a:prstGeom>
        </p:spPr>
        <p:txBody>
          <a:bodyPr wrap="square">
            <a:spAutoFit/>
          </a:bodyPr>
          <a:lstStyle/>
          <a:p>
            <a:pPr marL="342900" indent="-342900">
              <a:lnSpc>
                <a:spcPct val="110000"/>
              </a:lnSpc>
              <a:buFont typeface="Arial"/>
              <a:buChar char="•"/>
            </a:pPr>
            <a:r>
              <a:rPr lang="en-US" sz="2800" dirty="0"/>
              <a:t>Antibiotics are a group of medicines that are used to treat infections caused by germs (bacteria and certain parasites). </a:t>
            </a:r>
            <a:endParaRPr lang="en-US" sz="2800" dirty="0" smtClean="0"/>
          </a:p>
          <a:p>
            <a:pPr marL="342900" indent="-342900">
              <a:lnSpc>
                <a:spcPct val="110000"/>
              </a:lnSpc>
              <a:buFont typeface="Arial"/>
              <a:buChar char="•"/>
            </a:pPr>
            <a:r>
              <a:rPr lang="en-US" sz="2800" dirty="0" smtClean="0"/>
              <a:t>They </a:t>
            </a:r>
            <a:r>
              <a:rPr lang="en-US" sz="2800" dirty="0"/>
              <a:t>do not work against infections that are caused by viruses - for example, the common cold or flu. </a:t>
            </a:r>
            <a:endParaRPr lang="en-US" sz="2800" dirty="0" smtClean="0"/>
          </a:p>
          <a:p>
            <a:pPr marL="342900" indent="-342900">
              <a:lnSpc>
                <a:spcPct val="110000"/>
              </a:lnSpc>
              <a:buFont typeface="Arial"/>
              <a:buChar char="•"/>
            </a:pPr>
            <a:r>
              <a:rPr lang="en-US" sz="2800" dirty="0" smtClean="0"/>
              <a:t>Antibiotics </a:t>
            </a:r>
            <a:r>
              <a:rPr lang="en-US" sz="2800" dirty="0"/>
              <a:t>are normally only prescribed for more serious bacterial infections - for example, pneumonia. </a:t>
            </a:r>
            <a:endParaRPr lang="en-US" sz="2800" dirty="0" smtClean="0"/>
          </a:p>
          <a:p>
            <a:pPr marL="342900" indent="-342900">
              <a:lnSpc>
                <a:spcPct val="110000"/>
              </a:lnSpc>
              <a:buFont typeface="Arial"/>
              <a:buChar char="•"/>
            </a:pPr>
            <a:r>
              <a:rPr lang="en-US" sz="2800" dirty="0" smtClean="0"/>
              <a:t>When </a:t>
            </a:r>
            <a:r>
              <a:rPr lang="en-US" sz="2800" dirty="0"/>
              <a:t>prescribed, it is important to take the entire course of antibiotics which helps to prevent resistance developing to that antibiotic. </a:t>
            </a:r>
            <a:endParaRPr lang="en-US" sz="2800" dirty="0" smtClean="0"/>
          </a:p>
          <a:p>
            <a:pPr marL="342900" indent="-342900">
              <a:lnSpc>
                <a:spcPct val="110000"/>
              </a:lnSpc>
              <a:buFont typeface="Arial"/>
              <a:buChar char="•"/>
            </a:pPr>
            <a:r>
              <a:rPr lang="en-US" sz="2800" dirty="0" smtClean="0"/>
              <a:t>Most </a:t>
            </a:r>
            <a:r>
              <a:rPr lang="en-US" sz="2800" dirty="0"/>
              <a:t>side-effects of antibiotics are not serious - for example, </a:t>
            </a:r>
            <a:r>
              <a:rPr lang="en-US" sz="2800" dirty="0" err="1"/>
              <a:t>diarrhoea</a:t>
            </a:r>
            <a:r>
              <a:rPr lang="en-US" sz="2800" dirty="0"/>
              <a:t>, or mild stomach upset such as feeling sick (nausea). Although some people develop a serious allergy to some antibiotics, this is rare.</a:t>
            </a:r>
          </a:p>
        </p:txBody>
      </p:sp>
    </p:spTree>
    <p:extLst>
      <p:ext uri="{BB962C8B-B14F-4D97-AF65-F5344CB8AC3E}">
        <p14:creationId xmlns:p14="http://schemas.microsoft.com/office/powerpoint/2010/main" val="413631636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F6173E-3F96-9542-B031-2B554CC17801}" type="slidenum">
              <a:rPr lang="en-US" sz="1200">
                <a:solidFill>
                  <a:srgbClr val="045C75"/>
                </a:solidFill>
              </a:rPr>
              <a:pPr eaLnBrk="1" hangingPunct="1"/>
              <a:t>99</a:t>
            </a:fld>
            <a:endParaRPr lang="en-US" sz="1200">
              <a:solidFill>
                <a:srgbClr val="045C75"/>
              </a:solidFill>
            </a:endParaRPr>
          </a:p>
        </p:txBody>
      </p:sp>
    </p:spTree>
    <p:extLst>
      <p:ext uri="{BB962C8B-B14F-4D97-AF65-F5344CB8AC3E}">
        <p14:creationId xmlns:p14="http://schemas.microsoft.com/office/powerpoint/2010/main" val="19774326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550</TotalTime>
  <Words>5725</Words>
  <Application>Microsoft Macintosh PowerPoint</Application>
  <PresentationFormat>On-screen Show (4:3)</PresentationFormat>
  <Paragraphs>929</Paragraphs>
  <Slides>123</Slides>
  <Notes>35</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123</vt:i4>
      </vt:variant>
    </vt:vector>
  </HeadingPairs>
  <TitlesOfParts>
    <vt:vector size="125" baseType="lpstr">
      <vt:lpstr>Office Theme</vt:lpstr>
      <vt:lpstr>Image</vt:lpstr>
      <vt:lpstr>Chapter 9  Factors affecting Human Health</vt:lpstr>
      <vt:lpstr>PowerPoint Presentation</vt:lpstr>
      <vt:lpstr>PowerPoint Presentation</vt:lpstr>
      <vt:lpstr>PowerPoint Presentation</vt:lpstr>
      <vt:lpstr>What is health?</vt:lpstr>
      <vt:lpstr>PowerPoint Presentation</vt:lpstr>
      <vt:lpstr>Physical Illnesses</vt:lpstr>
      <vt:lpstr>PowerPoint Presentation</vt:lpstr>
      <vt:lpstr>Mental Illnesses</vt:lpstr>
      <vt:lpstr>What Factors affecting our Health? </vt:lpstr>
      <vt:lpstr>PowerPoint Presentation</vt:lpstr>
      <vt:lpstr>PowerPoint Presentation</vt:lpstr>
      <vt:lpstr>Genetic Disorders</vt:lpstr>
      <vt:lpstr>Disorders caused by single gene disorders</vt:lpstr>
      <vt:lpstr>Disorders caused by many genes</vt:lpstr>
      <vt:lpstr>PowerPoint Presentation</vt:lpstr>
      <vt:lpstr>How do Environmental factors  affect our Health?</vt:lpstr>
      <vt:lpstr>PowerPoint Presentation</vt:lpstr>
      <vt:lpstr>PowerPoint Presentation</vt:lpstr>
      <vt:lpstr>PowerPoint Presentation</vt:lpstr>
      <vt:lpstr>What are the six major constituents of a balanced diet?</vt:lpstr>
      <vt:lpstr> Examples of a healthy lunch</vt:lpstr>
      <vt:lpstr>1. Carbohydrates</vt:lpstr>
      <vt:lpstr>PowerPoint Presentation</vt:lpstr>
      <vt:lpstr>PowerPoint Presentation</vt:lpstr>
      <vt:lpstr>Carbohydrates</vt:lpstr>
      <vt:lpstr>2.  Fat</vt:lpstr>
      <vt:lpstr>PowerPoint Presentation</vt:lpstr>
      <vt:lpstr>PowerPoint Presentation</vt:lpstr>
      <vt:lpstr>Fats</vt:lpstr>
      <vt:lpstr>3. Protein</vt:lpstr>
      <vt:lpstr>PowerPoint Presentation</vt:lpstr>
      <vt:lpstr>PowerPoint Presentation</vt:lpstr>
      <vt:lpstr>Protein </vt:lpstr>
      <vt:lpstr>PowerPoint Presentation</vt:lpstr>
      <vt:lpstr>PowerPoint Presentation</vt:lpstr>
      <vt:lpstr>PowerPoint Presentation</vt:lpstr>
      <vt:lpstr>PowerPoint Presentation</vt:lpstr>
      <vt:lpstr>Deficiencies </vt:lpstr>
      <vt:lpstr>PowerPoint Presentation</vt:lpstr>
      <vt:lpstr>PowerPoint Presentation</vt:lpstr>
      <vt:lpstr>PowerPoint Presentation</vt:lpstr>
      <vt:lpstr>PowerPoint Presentation</vt:lpstr>
      <vt:lpstr>PowerPoint Presentation</vt:lpstr>
      <vt:lpstr>Summary</vt:lpstr>
      <vt:lpstr>Food Pyramid </vt:lpstr>
      <vt:lpstr> What is the Food Pyramid made up of? </vt:lpstr>
      <vt:lpstr>PowerPoint Presentation</vt:lpstr>
      <vt:lpstr>PowerPoint Presentation</vt:lpstr>
      <vt:lpstr> Benefits of a Balanced diet</vt:lpstr>
      <vt:lpstr>Quiz</vt:lpstr>
      <vt:lpstr>PowerPoint Presentation</vt:lpstr>
      <vt:lpstr>Questionnaire</vt:lpstr>
      <vt:lpstr>PowerPoint Presentation</vt:lpstr>
      <vt:lpstr>Healthy Eating Pyramid</vt:lpstr>
      <vt:lpstr>Healthy Eating Pyramid</vt:lpstr>
      <vt:lpstr>Healthy Eating Pyramid</vt:lpstr>
      <vt:lpstr>Healthy Eating Pyramid</vt:lpstr>
      <vt:lpstr>The Main Food Groups</vt:lpstr>
      <vt:lpstr>Fruit and Vegetables</vt:lpstr>
      <vt:lpstr>Grains and Pulses</vt:lpstr>
      <vt:lpstr>Grains and Pulses</vt:lpstr>
      <vt:lpstr>Dairy Products</vt:lpstr>
      <vt:lpstr>Meat, Fish and Eggs</vt:lpstr>
      <vt:lpstr>Starches, Sugars and Fats </vt:lpstr>
      <vt:lpstr>Vitamins and Minerals </vt:lpstr>
      <vt:lpstr>PowerPoint Presentation</vt:lpstr>
      <vt:lpstr> Food and Energy Values</vt:lpstr>
      <vt:lpstr>Energy Requirements</vt:lpstr>
      <vt:lpstr>PowerPoint Presentation</vt:lpstr>
      <vt:lpstr>Reading the Labels on Foods </vt:lpstr>
      <vt:lpstr>Food Labelling</vt:lpstr>
      <vt:lpstr> The Nutrition Panel </vt:lpstr>
      <vt:lpstr>Sample label</vt:lpstr>
      <vt:lpstr>PowerPoint Presentation</vt:lpstr>
      <vt:lpstr>PowerPoint Presentation</vt:lpstr>
      <vt:lpstr>PowerPoint Presentation</vt:lpstr>
      <vt:lpstr>PowerPoint Presentation</vt:lpstr>
      <vt:lpstr>What happens if you eat too much food?</vt:lpstr>
      <vt:lpstr>What happens if you eat too little food?</vt:lpstr>
      <vt:lpstr>Smoking</vt:lpstr>
      <vt:lpstr>Exercise </vt:lpstr>
      <vt:lpstr>Alcohol</vt:lpstr>
      <vt:lpstr>Drugs</vt:lpstr>
      <vt:lpstr>Sleep</vt:lpstr>
      <vt:lpstr>Work–life balance </vt:lpstr>
      <vt:lpstr>What are Microorganisms?</vt:lpstr>
      <vt:lpstr>Are all Microorganisms harmful?</vt:lpstr>
      <vt:lpstr>PowerPoint Presentation</vt:lpstr>
      <vt:lpstr>What is the role of Microorganisms in Human Health?</vt:lpstr>
      <vt:lpstr>What disease do Microorganisms cause?</vt:lpstr>
      <vt:lpstr>Bacteria</vt:lpstr>
      <vt:lpstr>Bacteria</vt:lpstr>
      <vt:lpstr>Useful Bacteria</vt:lpstr>
      <vt:lpstr>PowerPoint Presentation</vt:lpstr>
      <vt:lpstr>PowerPoint Presentation</vt:lpstr>
      <vt:lpstr>Antibiotics</vt:lpstr>
      <vt:lpstr>PowerPoint Presentation</vt:lpstr>
      <vt:lpstr>PowerPoint Presentation</vt:lpstr>
      <vt:lpstr>PowerPoint Presentation</vt:lpstr>
      <vt:lpstr>PowerPoint Presentation</vt:lpstr>
      <vt:lpstr>PowerPoint Presentation</vt:lpstr>
      <vt:lpstr>PowerPoint Presentation</vt:lpstr>
      <vt:lpstr>Nutrition</vt:lpstr>
      <vt:lpstr>1. Saprophytic fungi</vt:lpstr>
      <vt:lpstr>2. Parasitic Fungi</vt:lpstr>
      <vt:lpstr>Rhizopus</vt:lpstr>
      <vt:lpstr>Fungi</vt:lpstr>
      <vt:lpstr>Economic importance of fungi</vt:lpstr>
      <vt:lpstr>Harmful Fungi</vt:lpstr>
      <vt:lpstr>How do we reduce the risk of infection?</vt:lpstr>
      <vt:lpstr>Vaccination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 Pair and Share!!!</vt:lpstr>
      <vt:lpstr>Revision</vt:lpstr>
      <vt:lpstr>Links for further study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Factors affecting Human Health</dc:title>
  <dc:creator>Virginia Dooley</dc:creator>
  <cp:lastModifiedBy>Virginia Dooley</cp:lastModifiedBy>
  <cp:revision>50</cp:revision>
  <dcterms:created xsi:type="dcterms:W3CDTF">2016-09-27T20:43:31Z</dcterms:created>
  <dcterms:modified xsi:type="dcterms:W3CDTF">2016-11-10T10:07:01Z</dcterms:modified>
</cp:coreProperties>
</file>