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8" r:id="rId4"/>
    <p:sldId id="258" r:id="rId5"/>
    <p:sldId id="260" r:id="rId6"/>
    <p:sldId id="261" r:id="rId7"/>
    <p:sldId id="262" r:id="rId8"/>
    <p:sldId id="259" r:id="rId9"/>
    <p:sldId id="263" r:id="rId10"/>
    <p:sldId id="283" r:id="rId11"/>
    <p:sldId id="284" r:id="rId12"/>
    <p:sldId id="264" r:id="rId13"/>
    <p:sldId id="265" r:id="rId14"/>
    <p:sldId id="266" r:id="rId15"/>
    <p:sldId id="267" r:id="rId16"/>
    <p:sldId id="269" r:id="rId17"/>
    <p:sldId id="268" r:id="rId18"/>
    <p:sldId id="286" r:id="rId19"/>
    <p:sldId id="270" r:id="rId20"/>
    <p:sldId id="271" r:id="rId21"/>
    <p:sldId id="272" r:id="rId22"/>
    <p:sldId id="275" r:id="rId23"/>
    <p:sldId id="273" r:id="rId24"/>
    <p:sldId id="274" r:id="rId25"/>
    <p:sldId id="276" r:id="rId26"/>
    <p:sldId id="277" r:id="rId27"/>
    <p:sldId id="287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86" autoAdjust="0"/>
  </p:normalViewPr>
  <p:slideViewPr>
    <p:cSldViewPr snapToGrid="0" snapToObjects="1">
      <p:cViewPr varScale="1">
        <p:scale>
          <a:sx n="53" d="100"/>
          <a:sy n="53" d="100"/>
        </p:scale>
        <p:origin x="-136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1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4E426-A061-6D42-9960-ED723AF0384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2BFC-581A-B44B-ABB5-1ED8ECB26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5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0490FBC0-1E8B-EB41-9889-198E92677DEE}" type="slidenum">
              <a:rPr lang="en-GB" sz="1200"/>
              <a:pPr eaLnBrk="1" hangingPunct="1"/>
              <a:t>2</a:t>
            </a:fld>
            <a:endParaRPr lang="en-GB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97155414-D0B5-7345-8884-DD78734010C5}" type="slidenum">
              <a:rPr lang="en-GB" sz="1200"/>
              <a:pPr eaLnBrk="1" hangingPunct="1"/>
              <a:t>15</a:t>
            </a:fld>
            <a:endParaRPr lang="en-GB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34AE67A7-8C03-8C40-ABCC-F2045A1CADAB}" type="slidenum">
              <a:rPr lang="en-GB" sz="1200"/>
              <a:pPr eaLnBrk="1" hangingPunct="1"/>
              <a:t>16</a:t>
            </a:fld>
            <a:endParaRPr lang="en-GB" sz="120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3D31955E-8292-E244-B377-A2FD1CA9F721}" type="slidenum">
              <a:rPr lang="en-GB" sz="1200"/>
              <a:pPr eaLnBrk="1" hangingPunct="1"/>
              <a:t>17</a:t>
            </a:fld>
            <a:endParaRPr lang="en-GB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virus structure, the lytic cycle, and the lysogenic cycle! 7:21mins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2BFC-581A-B44B-ABB5-1ED8ECB267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5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CD32B7C1-F57B-794B-A6DA-50589EC54F66}" type="slidenum">
              <a:rPr lang="en-GB" sz="1200"/>
              <a:pPr eaLnBrk="1" hangingPunct="1"/>
              <a:t>19</a:t>
            </a:fld>
            <a:endParaRPr lang="en-GB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smtClean="0"/>
              <a:t>The disadvantages of viruses </a:t>
            </a:r>
            <a:r>
              <a:rPr lang="en-GB" sz="2400" dirty="0" smtClean="0"/>
              <a:t>are that they cause:</a:t>
            </a:r>
          </a:p>
          <a:p>
            <a:pPr>
              <a:buFontTx/>
              <a:buChar char="•"/>
            </a:pPr>
            <a:r>
              <a:rPr lang="en-GB" sz="2400" dirty="0" smtClean="0"/>
              <a:t>  human diseases</a:t>
            </a:r>
          </a:p>
          <a:p>
            <a:pPr>
              <a:buFontTx/>
              <a:buChar char="•"/>
            </a:pPr>
            <a:r>
              <a:rPr lang="en-GB" sz="2400" dirty="0" smtClean="0"/>
              <a:t>  plant diseases</a:t>
            </a:r>
          </a:p>
          <a:p>
            <a:pPr>
              <a:buFontTx/>
              <a:buChar char="•"/>
            </a:pPr>
            <a:r>
              <a:rPr lang="en-GB" sz="2400" dirty="0" smtClean="0"/>
              <a:t>  animal diseases</a:t>
            </a:r>
          </a:p>
          <a:p>
            <a:pPr lvl="4"/>
            <a:endParaRPr lang="en-GB" sz="2400" dirty="0" smtClean="0"/>
          </a:p>
          <a:p>
            <a:r>
              <a:rPr lang="en-GB" sz="2400" b="1" dirty="0" smtClean="0"/>
              <a:t>The advantages of viruses </a:t>
            </a:r>
            <a:r>
              <a:rPr lang="en-GB" sz="2400" dirty="0" smtClean="0"/>
              <a:t>are that they:</a:t>
            </a:r>
          </a:p>
          <a:p>
            <a:pPr>
              <a:buFontTx/>
              <a:buChar char="•"/>
            </a:pPr>
            <a:r>
              <a:rPr lang="en-GB" sz="2400" dirty="0" smtClean="0"/>
              <a:t>  transfer genes from one organism to another</a:t>
            </a:r>
          </a:p>
          <a:p>
            <a:pPr>
              <a:buFontTx/>
              <a:buChar char="•"/>
            </a:pPr>
            <a:r>
              <a:rPr lang="en-GB" sz="2400" dirty="0" smtClean="0"/>
              <a:t>  can be used to control bacterial infections.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2BFC-581A-B44B-ABB5-1ED8ECB267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2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C509B823-FB19-7D48-8EAE-FB1A4CA9FBA9}" type="slidenum">
              <a:rPr lang="en-GB" sz="1200"/>
              <a:pPr eaLnBrk="1" hangingPunct="1"/>
              <a:t>24</a:t>
            </a:fld>
            <a:endParaRPr lang="en-GB" sz="12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2E955538-9712-C947-960A-21C986F2261D}" type="slidenum">
              <a:rPr lang="en-GB" sz="1200"/>
              <a:pPr eaLnBrk="1" hangingPunct="1"/>
              <a:t>25</a:t>
            </a:fld>
            <a:endParaRPr lang="en-GB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46BADDAF-A001-D14F-AEB5-06D87CBAC470}" type="slidenum">
              <a:rPr lang="en-GB" sz="1200"/>
              <a:pPr eaLnBrk="1" hangingPunct="1"/>
              <a:t>26</a:t>
            </a:fld>
            <a:endParaRPr lang="en-GB" sz="120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HD dramatic video choreographed to powerful music introduces the viewer/student to the "Virus". It is designed as a "trailer" to be shown by Biology teachers in middle and high school and college as a visual introduction to this amazing non-living but deadly substance, and how it has affected life on Earth.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5:46mins     Abit</a:t>
            </a:r>
            <a:r>
              <a:rPr lang="en-US" baseline="0" dirty="0" smtClean="0"/>
              <a:t>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2BFC-581A-B44B-ABB5-1ED8ECB267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a virus and how do they work? In the first video in the series, </a:t>
            </a:r>
            <a:r>
              <a:rPr lang="en-US" dirty="0" err="1" smtClean="0"/>
              <a:t>WinchPharma</a:t>
            </a:r>
            <a:r>
              <a:rPr lang="en-US" dirty="0" smtClean="0"/>
              <a:t> Science &amp; Health look at viruses, how they infect cells and reproduce, as well as some of the practical uses they have. </a:t>
            </a:r>
            <a:r>
              <a:rPr lang="en-US" smtClean="0"/>
              <a:t>4:30mins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2BFC-581A-B44B-ABB5-1ED8ECB267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E1879D3B-4100-EF49-B8D4-E7BE69A4BF4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8BC44EF7-4CA5-8047-AEA3-1151620676D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174028E4-C49C-5045-8314-DDD46BFD4019}" type="slidenum">
              <a:rPr lang="en-GB" sz="1200"/>
              <a:pPr eaLnBrk="1" hangingPunct="1"/>
              <a:t>8</a:t>
            </a:fld>
            <a:endParaRPr lang="en-GB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BB7303B5-2E7D-9641-A32A-7A10588CEC19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974C5021-971A-3845-BDE4-378ABA70EA0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800">
                <a:latin typeface="Times New Roman" charset="0"/>
              </a:rPr>
              <a:t>Viruses are host cell specific.</a:t>
            </a:r>
            <a:r>
              <a:rPr lang="en-US">
                <a:latin typeface="Arial" charset="0"/>
              </a:rPr>
              <a:t>Most viruses are restricted to certain kinds of cells (those that infect plants cannot infect animal cells).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225072B8-74B6-464D-B4C3-DED4ACE280F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5E6F1F77-5289-7948-9A43-CAD5B1CA6DCB}" type="slidenum">
              <a:rPr lang="en-GB" sz="1200"/>
              <a:pPr eaLnBrk="1" hangingPunct="1"/>
              <a:t>14</a:t>
            </a:fld>
            <a:endParaRPr lang="en-GB" sz="120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6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4337-0DA5-DF44-B0EB-27E46C6B3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4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81E3-0C7A-6141-AB0A-C2301F3B7D2C}" type="datetimeFigureOut">
              <a:rPr lang="en-US" smtClean="0"/>
              <a:t>31/10/15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3D9A-6001-A44B-85B6-EE8585B84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2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PHp6iYDi9k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yxoma_virus" TargetMode="External"/><Relationship Id="rId4" Type="http://schemas.openxmlformats.org/officeDocument/2006/relationships/hyperlink" Target="http://en.wikipedia.org/wiki/Australia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Rabbi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en.wikipedia.org/wiki/Vector_(molecular_biology)" TargetMode="External"/><Relationship Id="rId5" Type="http://schemas.openxmlformats.org/officeDocument/2006/relationships/hyperlink" Target="http://en.wikipedia.org/wiki/Transformation_(genetics)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Yf_Sl8W3qY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UEKS4w9bfJ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7KXHwhTghW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674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Chapter 38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49" y="1257300"/>
            <a:ext cx="6400800" cy="17526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tx1"/>
                </a:solidFill>
              </a:rPr>
              <a:t>Viruses</a:t>
            </a:r>
            <a:endParaRPr lang="en-US" sz="8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7300"/>
            <a:ext cx="9144000" cy="41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8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ea typeface="+mj-ea"/>
                <a:cs typeface="+mj-cs"/>
              </a:rPr>
              <a:t>How do viruses replicate?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2356"/>
            <a:ext cx="7813755" cy="64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Reproduce V’s Replicate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1143000"/>
            <a:ext cx="8987693" cy="346938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/>
                <a:cs typeface="Arial"/>
              </a:rPr>
              <a:t>Viruses are not cells, hence do not reproduce only replicate.</a:t>
            </a:r>
          </a:p>
          <a:p>
            <a:r>
              <a:rPr lang="en-GB" dirty="0" smtClean="0">
                <a:latin typeface="Arial"/>
                <a:cs typeface="Arial"/>
              </a:rPr>
              <a:t>A virus replicates by sending its nucleic acid into a live host cell and using the host and its energy &amp; structures to produce new viruses.</a:t>
            </a:r>
          </a:p>
          <a:p>
            <a:r>
              <a:rPr lang="en-GB" dirty="0" smtClean="0">
                <a:latin typeface="Arial"/>
                <a:cs typeface="Arial"/>
              </a:rPr>
              <a:t>Hence viruses are called </a:t>
            </a:r>
            <a:r>
              <a:rPr lang="en-GB" b="1" dirty="0" smtClean="0">
                <a:latin typeface="Arial"/>
                <a:cs typeface="Arial"/>
              </a:rPr>
              <a:t>obligate parasites</a:t>
            </a:r>
            <a:r>
              <a:rPr lang="en-US" dirty="0" smtClean="0"/>
              <a:t>.</a:t>
            </a:r>
            <a:endParaRPr lang="en-GB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3" y="4432299"/>
            <a:ext cx="6015240" cy="24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39213" cy="1828800"/>
          </a:xfrm>
        </p:spPr>
        <p:txBody>
          <a:bodyPr>
            <a:normAutofit fontScale="92500"/>
          </a:bodyPr>
          <a:lstStyle/>
          <a:p>
            <a:pPr marL="98425" indent="-4763">
              <a:lnSpc>
                <a:spcPct val="110000"/>
              </a:lnSpc>
              <a:buFontTx/>
              <a:buNone/>
            </a:pPr>
            <a:r>
              <a:rPr lang="en-US" sz="3600" b="1" dirty="0">
                <a:latin typeface="Arial"/>
                <a:cs typeface="Arial"/>
              </a:rPr>
              <a:t>A </a:t>
            </a:r>
            <a:r>
              <a:rPr lang="en-US" sz="3600" b="1" dirty="0" smtClean="0">
                <a:latin typeface="Arial"/>
                <a:cs typeface="Arial"/>
              </a:rPr>
              <a:t>Bacteriophage / Phage is a </a:t>
            </a:r>
            <a:r>
              <a:rPr lang="en-US" sz="3600" dirty="0">
                <a:latin typeface="Arial"/>
                <a:cs typeface="Arial"/>
              </a:rPr>
              <a:t>v</a:t>
            </a:r>
            <a:r>
              <a:rPr lang="en-US" sz="3600" dirty="0" smtClean="0">
                <a:latin typeface="Arial"/>
                <a:cs typeface="Arial"/>
              </a:rPr>
              <a:t>iruses that infects bacterial </a:t>
            </a:r>
            <a:r>
              <a:rPr lang="en-US" sz="3600" dirty="0">
                <a:latin typeface="Arial"/>
                <a:cs typeface="Arial"/>
              </a:rPr>
              <a:t>cells by </a:t>
            </a:r>
            <a:r>
              <a:rPr lang="en-US" sz="3600" dirty="0" smtClean="0">
                <a:latin typeface="Arial"/>
                <a:cs typeface="Arial"/>
              </a:rPr>
              <a:t>injecting </a:t>
            </a:r>
            <a:r>
              <a:rPr lang="en-US" sz="3600" dirty="0">
                <a:latin typeface="Arial"/>
                <a:cs typeface="Arial"/>
              </a:rPr>
              <a:t>its </a:t>
            </a:r>
            <a:r>
              <a:rPr lang="en-US" sz="3600" dirty="0" smtClean="0">
                <a:latin typeface="Arial"/>
                <a:cs typeface="Arial"/>
              </a:rPr>
              <a:t>DNA into them &amp; then uses its parts to replicate itself.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ea typeface="+mj-ea"/>
                <a:cs typeface="+mj-cs"/>
              </a:rPr>
              <a:t>A Bacteriophage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B7B93054-C299-904B-9AE6-EE8DF10ECF53}" type="slidenum">
              <a:rPr lang="en-GB" sz="1000">
                <a:solidFill>
                  <a:schemeClr val="tx1"/>
                </a:solidFill>
              </a:rPr>
              <a:pPr eaLnBrk="1" hangingPunct="1"/>
              <a:t>12</a:t>
            </a:fld>
            <a:endParaRPr lang="en-GB" sz="1000">
              <a:solidFill>
                <a:schemeClr val="tx1"/>
              </a:solidFill>
            </a:endParaRPr>
          </a:p>
        </p:txBody>
      </p:sp>
      <p:pic>
        <p:nvPicPr>
          <p:cNvPr id="134148" name="Picture 6" descr="bacterioph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4" y="337185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8" descr="bacterioph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70" y="3594100"/>
            <a:ext cx="28956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7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9983"/>
            <a:ext cx="8763000" cy="6551491"/>
          </a:xfrm>
        </p:spPr>
        <p:txBody>
          <a:bodyPr>
            <a:normAutofit/>
          </a:bodyPr>
          <a:lstStyle/>
          <a:p>
            <a:pPr marL="111125" indent="-1588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3600" b="1" dirty="0">
                <a:latin typeface="Arial" charset="0"/>
              </a:rPr>
              <a:t>2 methods of </a:t>
            </a:r>
            <a:r>
              <a:rPr lang="en-US" sz="3600" b="1" dirty="0" smtClean="0">
                <a:latin typeface="Arial" charset="0"/>
              </a:rPr>
              <a:t>replication</a:t>
            </a:r>
            <a:endParaRPr lang="en-US" sz="3600" b="1" dirty="0">
              <a:latin typeface="Arial" charset="0"/>
            </a:endParaRPr>
          </a:p>
          <a:p>
            <a:pPr marL="439738" indent="-3317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b="1" u="sng" dirty="0" smtClean="0">
                <a:latin typeface="Arial" charset="0"/>
              </a:rPr>
              <a:t>Lytic </a:t>
            </a:r>
            <a:r>
              <a:rPr lang="en-US" sz="3600" b="1" u="sng" dirty="0">
                <a:latin typeface="Arial" charset="0"/>
              </a:rPr>
              <a:t>Cycle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– the virus enters the cell, replicates itself hundreds of times, and then bursts out of the cell, destroying it.</a:t>
            </a:r>
          </a:p>
          <a:p>
            <a:pPr marL="439738" indent="-3317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b="1" u="sng" dirty="0" smtClean="0">
                <a:latin typeface="Arial" charset="0"/>
              </a:rPr>
              <a:t>Lysogenic </a:t>
            </a:r>
            <a:r>
              <a:rPr lang="en-US" sz="3600" b="1" u="sng" dirty="0">
                <a:latin typeface="Arial" charset="0"/>
              </a:rPr>
              <a:t>Cycle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– the virus DNA integrates </a:t>
            </a:r>
            <a:r>
              <a:rPr lang="en-US" sz="3600" dirty="0" smtClean="0">
                <a:latin typeface="Arial" charset="0"/>
              </a:rPr>
              <a:t>with </a:t>
            </a:r>
            <a:r>
              <a:rPr lang="en-US" sz="3600" dirty="0">
                <a:latin typeface="Arial" charset="0"/>
              </a:rPr>
              <a:t>the host DNA and the host’s cell helps create more virus DNA.  An environmental change may cause the virus to enter the Lytic Cycle.</a:t>
            </a: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7995C2F8-7464-AF48-B5C8-875D5B50574C}" type="slidenum">
              <a:rPr lang="en-GB" sz="1000">
                <a:solidFill>
                  <a:schemeClr val="tx1"/>
                </a:solidFill>
              </a:rPr>
              <a:pPr eaLnBrk="1" hangingPunct="1"/>
              <a:t>13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8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ChangeArrowheads="1"/>
          </p:cNvSpPr>
          <p:nvPr/>
        </p:nvSpPr>
        <p:spPr bwMode="auto">
          <a:xfrm>
            <a:off x="0" y="990600"/>
            <a:ext cx="7620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39738" indent="-439738">
              <a:buFont typeface="Arial" charset="0"/>
              <a:buAutoNum type="arabicPeriod"/>
            </a:pPr>
            <a:r>
              <a:rPr lang="en-GB" sz="36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The virus attaches to a host </a:t>
            </a:r>
            <a:r>
              <a:rPr lang="en-GB" sz="36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cell</a:t>
            </a:r>
            <a:endParaRPr lang="en-GB" sz="3600" dirty="0">
              <a:latin typeface="Arial" charset="0"/>
              <a:cs typeface="Times New Roman" charset="0"/>
            </a:endParaRPr>
          </a:p>
          <a:p>
            <a:pPr marL="439738" indent="-439738">
              <a:buFont typeface="Arial" charset="0"/>
              <a:buAutoNum type="arabicPeriod"/>
            </a:pPr>
            <a:r>
              <a:rPr lang="en-GB" sz="36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It forms a hole in the host cell </a:t>
            </a:r>
          </a:p>
          <a:p>
            <a:pPr marL="439738" indent="-439738">
              <a:buFont typeface="Arial" charset="0"/>
              <a:buAutoNum type="arabicPeriod"/>
            </a:pPr>
            <a:r>
              <a:rPr lang="en-GB" sz="3600" dirty="0" smtClean="0">
                <a:latin typeface="Arial" charset="0"/>
                <a:cs typeface="Times New Roman" charset="0"/>
              </a:rPr>
              <a:t>It </a:t>
            </a:r>
            <a:r>
              <a:rPr lang="en-GB" sz="36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inserts </a:t>
            </a:r>
            <a:r>
              <a:rPr lang="en-GB" sz="36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its nucleic </a:t>
            </a:r>
            <a:r>
              <a:rPr lang="en-GB" sz="36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acid</a:t>
            </a:r>
            <a:endParaRPr lang="en-GB" sz="360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38242" name="Text Box 6"/>
          <p:cNvSpPr txBox="1">
            <a:spLocks noChangeArrowheads="1"/>
          </p:cNvSpPr>
          <p:nvPr/>
        </p:nvSpPr>
        <p:spPr bwMode="auto">
          <a:xfrm>
            <a:off x="1371600" y="0"/>
            <a:ext cx="6248400" cy="708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tx1"/>
                </a:solidFill>
              </a:rPr>
              <a:t>Viral Replication</a:t>
            </a:r>
            <a:endParaRPr lang="en-GB" sz="4000" b="1">
              <a:solidFill>
                <a:schemeClr val="tx1"/>
              </a:solidFill>
            </a:endParaRP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7" b="58780"/>
          <a:stretch>
            <a:fillRect/>
          </a:stretch>
        </p:blipFill>
        <p:spPr bwMode="auto">
          <a:xfrm>
            <a:off x="152400" y="2890838"/>
            <a:ext cx="83058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9D5DB95E-7812-A244-A062-D77573E6BDB5}" type="slidenum">
              <a:rPr lang="en-GB" sz="1000">
                <a:solidFill>
                  <a:schemeClr val="tx1"/>
                </a:solidFill>
              </a:rPr>
              <a:pPr eaLnBrk="1" hangingPunct="1"/>
              <a:t>14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8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027"/>
          <p:cNvSpPr>
            <a:spLocks noChangeArrowheads="1"/>
          </p:cNvSpPr>
          <p:nvPr/>
        </p:nvSpPr>
        <p:spPr bwMode="auto">
          <a:xfrm>
            <a:off x="0" y="140921"/>
            <a:ext cx="9144000" cy="31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7050" indent="-527050">
              <a:lnSpc>
                <a:spcPct val="110000"/>
              </a:lnSpc>
              <a:buFont typeface="+mj-lt"/>
              <a:buAutoNum type="arabicPeriod" startAt="4"/>
              <a:defRPr/>
            </a:pPr>
            <a:r>
              <a:rPr lang="en-US" sz="3600" dirty="0">
                <a:latin typeface="Arial"/>
                <a:cs typeface="Arial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 uses </a:t>
            </a:r>
            <a:r>
              <a:rPr lang="en-US" sz="36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host cell's </a:t>
            </a:r>
            <a:r>
              <a:rPr lang="en-US" sz="36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organelles to make viral nucleic acid &amp; proteins</a:t>
            </a:r>
          </a:p>
          <a:p>
            <a:pPr marL="527050" indent="-527050">
              <a:lnSpc>
                <a:spcPct val="110000"/>
              </a:lnSpc>
              <a:buFont typeface="+mj-lt"/>
              <a:buAutoNum type="arabicPeriod" startAt="4"/>
              <a:defRPr/>
            </a:pPr>
            <a:r>
              <a:rPr lang="en-US" sz="3600" dirty="0" smtClean="0">
                <a:latin typeface="Arial"/>
                <a:cs typeface="Arial"/>
              </a:rPr>
              <a:t>They assembles </a:t>
            </a:r>
            <a:r>
              <a:rPr lang="ga-IE" sz="3600" dirty="0" smtClean="0">
                <a:latin typeface="Arial"/>
                <a:cs typeface="Arial"/>
              </a:rPr>
              <a:t>themselves</a:t>
            </a:r>
            <a:endParaRPr lang="en-GB" sz="36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527050" indent="-527050">
              <a:lnSpc>
                <a:spcPct val="110000"/>
              </a:lnSpc>
              <a:buFont typeface="+mj-lt"/>
              <a:buAutoNum type="arabicPeriod" startAt="4"/>
              <a:defRPr/>
            </a:pPr>
            <a:r>
              <a:rPr lang="en-GB" sz="36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They burst </a:t>
            </a:r>
            <a:r>
              <a:rPr lang="en-GB" sz="36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out of the host cell </a:t>
            </a:r>
            <a:r>
              <a:rPr lang="en-GB" sz="36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- Lysis </a:t>
            </a:r>
          </a:p>
          <a:p>
            <a:pPr marL="527050" indent="-527050">
              <a:lnSpc>
                <a:spcPct val="110000"/>
              </a:lnSpc>
              <a:buFont typeface="+mj-lt"/>
              <a:buAutoNum type="arabicPeriod" startAt="4"/>
              <a:defRPr/>
            </a:pPr>
            <a:r>
              <a:rPr lang="en-GB" sz="36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They </a:t>
            </a:r>
            <a:r>
              <a:rPr lang="en-GB" sz="36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infect further cells</a:t>
            </a:r>
            <a:r>
              <a:rPr lang="en-GB" sz="36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  <a:endParaRPr lang="en-GB" sz="2400" dirty="0">
              <a:solidFill>
                <a:schemeClr val="tx1"/>
              </a:solidFill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69639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6" t="6253" r="4425" b="58728"/>
          <a:stretch>
            <a:fillRect/>
          </a:stretch>
        </p:blipFill>
        <p:spPr bwMode="auto">
          <a:xfrm>
            <a:off x="0" y="4061791"/>
            <a:ext cx="2403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3124200" y="3985591"/>
            <a:ext cx="2743200" cy="2590800"/>
            <a:chOff x="2736" y="1824"/>
            <a:chExt cx="1584" cy="1104"/>
          </a:xfrm>
        </p:grpSpPr>
        <p:pic>
          <p:nvPicPr>
            <p:cNvPr id="140296" name="Picture 1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3" t="62534" r="18584" b="8702"/>
            <a:stretch>
              <a:fillRect/>
            </a:stretch>
          </p:blipFill>
          <p:spPr bwMode="auto">
            <a:xfrm>
              <a:off x="2736" y="1824"/>
              <a:ext cx="158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297" name="Rectangle 1032"/>
            <p:cNvSpPr>
              <a:spLocks noChangeArrowheads="1"/>
            </p:cNvSpPr>
            <p:nvPr/>
          </p:nvSpPr>
          <p:spPr bwMode="auto">
            <a:xfrm>
              <a:off x="4176" y="2064"/>
              <a:ext cx="14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6096000" y="4185128"/>
            <a:ext cx="2743200" cy="2514600"/>
            <a:chOff x="144" y="2352"/>
            <a:chExt cx="2064" cy="1968"/>
          </a:xfrm>
        </p:grpSpPr>
        <p:pic>
          <p:nvPicPr>
            <p:cNvPr id="140294" name="Picture 10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5" t="48723" r="55753"/>
            <a:stretch>
              <a:fillRect/>
            </a:stretch>
          </p:blipFill>
          <p:spPr bwMode="auto">
            <a:xfrm>
              <a:off x="144" y="2352"/>
              <a:ext cx="2064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295" name="Rectangle 1036"/>
            <p:cNvSpPr>
              <a:spLocks noChangeArrowheads="1"/>
            </p:cNvSpPr>
            <p:nvPr/>
          </p:nvSpPr>
          <p:spPr bwMode="auto">
            <a:xfrm>
              <a:off x="1872" y="3120"/>
              <a:ext cx="336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029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2A359DC0-2FDD-054D-9203-215D5E41D7CD}" type="slidenum">
              <a:rPr lang="en-GB" sz="1000">
                <a:solidFill>
                  <a:schemeClr val="tx1"/>
                </a:solidFill>
              </a:rPr>
              <a:pPr eaLnBrk="1" hangingPunct="1"/>
              <a:t>15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1027"/>
          <p:cNvGrpSpPr>
            <a:grpSpLocks/>
          </p:cNvGrpSpPr>
          <p:nvPr/>
        </p:nvGrpSpPr>
        <p:grpSpPr bwMode="auto">
          <a:xfrm>
            <a:off x="228600" y="2286000"/>
            <a:ext cx="3276600" cy="3124200"/>
            <a:chOff x="144" y="2352"/>
            <a:chExt cx="2064" cy="1968"/>
          </a:xfrm>
        </p:grpSpPr>
        <p:pic>
          <p:nvPicPr>
            <p:cNvPr id="144389" name="Picture 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5" t="48723" r="55753"/>
            <a:stretch>
              <a:fillRect/>
            </a:stretch>
          </p:blipFill>
          <p:spPr bwMode="auto">
            <a:xfrm>
              <a:off x="144" y="2352"/>
              <a:ext cx="2064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390" name="Rectangle 1029"/>
            <p:cNvSpPr>
              <a:spLocks noChangeArrowheads="1"/>
            </p:cNvSpPr>
            <p:nvPr/>
          </p:nvSpPr>
          <p:spPr bwMode="auto">
            <a:xfrm>
              <a:off x="1872" y="3120"/>
              <a:ext cx="336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4387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r>
              <a:rPr lang="en-IE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whole Lytic </a:t>
            </a:r>
            <a:r>
              <a:rPr lang="en-IE" sz="3600" dirty="0">
                <a:solidFill>
                  <a:schemeClr val="tx1"/>
                </a:solidFill>
                <a:latin typeface="Arial" charset="0"/>
                <a:cs typeface="Arial" charset="0"/>
              </a:rPr>
              <a:t>cycle takes about 30 mins.</a:t>
            </a:r>
            <a:endParaRPr lang="en-US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438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59A7C528-E639-9D41-9CB2-0185DC497B39}" type="slidenum">
              <a:rPr lang="en-GB" sz="1000">
                <a:solidFill>
                  <a:schemeClr val="tx1"/>
                </a:solidFill>
              </a:rPr>
              <a:pPr eaLnBrk="1" hangingPunct="1"/>
              <a:t>16</a:t>
            </a:fld>
            <a:endParaRPr lang="en-GB" sz="1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453" y="2286000"/>
            <a:ext cx="429234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4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775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775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775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775"/>
            <a:ext cx="86106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43000" y="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IE" sz="3200" b="1" dirty="0">
                <a:solidFill>
                  <a:srgbClr val="000000"/>
                </a:solidFill>
                <a:latin typeface="Arial"/>
                <a:cs typeface="Arial"/>
              </a:rPr>
              <a:t>VIRUS  REPLICATION</a:t>
            </a:r>
            <a:endParaRPr lang="en-GB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2348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7E423C83-410A-E642-B83C-C7F3311F3F22}" type="slidenum">
              <a:rPr lang="en-GB" sz="1000">
                <a:solidFill>
                  <a:schemeClr val="tx1"/>
                </a:solidFill>
              </a:rPr>
              <a:pPr eaLnBrk="1" hangingPunct="1"/>
              <a:t>17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0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Viruses: Virus Replication and The Mysterious Common Cold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981200" y="381000"/>
            <a:ext cx="5257800" cy="533400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IE" sz="4400">
                <a:solidFill>
                  <a:schemeClr val="bg1"/>
                </a:solidFill>
                <a:latin typeface="Balloonist SF" charset="0"/>
              </a:rPr>
              <a:t>LEARNING CHECK</a:t>
            </a:r>
            <a:endParaRPr lang="en-GB" sz="4400">
              <a:solidFill>
                <a:schemeClr val="bg1"/>
              </a:solidFill>
              <a:latin typeface="Balloonist SF" charset="0"/>
            </a:endParaRPr>
          </a:p>
        </p:txBody>
      </p:sp>
      <p:sp>
        <p:nvSpPr>
          <p:cNvPr id="92163" name="Content Placeholder 2"/>
          <p:cNvSpPr>
            <a:spLocks/>
          </p:cNvSpPr>
          <p:nvPr/>
        </p:nvSpPr>
        <p:spPr bwMode="auto">
          <a:xfrm>
            <a:off x="152400" y="9144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E" sz="3200" dirty="0">
                <a:solidFill>
                  <a:srgbClr val="000000"/>
                </a:solidFill>
                <a:latin typeface="+mn-lt"/>
              </a:rPr>
              <a:t>What is a virus?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E" sz="3200" dirty="0">
                <a:solidFill>
                  <a:srgbClr val="000000"/>
                </a:solidFill>
                <a:latin typeface="+mn-lt"/>
              </a:rPr>
              <a:t>What do virus </a:t>
            </a:r>
            <a:r>
              <a:rPr lang="en-GB" sz="3200" dirty="0">
                <a:solidFill>
                  <a:srgbClr val="000000"/>
                </a:solidFill>
                <a:latin typeface="+mn-lt"/>
                <a:cs typeface="Arial" charset="0"/>
              </a:rPr>
              <a:t>consist off?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How many different shapes do Viruses have? Name them.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What are the 7 Properties of life?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What are the </a:t>
            </a:r>
            <a:r>
              <a:rPr lang="en-IE" sz="3200" dirty="0">
                <a:solidFill>
                  <a:srgbClr val="000000"/>
                </a:solidFill>
                <a:latin typeface="+mn-lt"/>
              </a:rPr>
              <a:t>Non-living Features of viruses?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What are the </a:t>
            </a:r>
            <a:r>
              <a:rPr lang="en-IE" sz="3200" dirty="0">
                <a:solidFill>
                  <a:srgbClr val="000000"/>
                </a:solidFill>
                <a:latin typeface="+mn-lt"/>
              </a:rPr>
              <a:t>living Features of viruses?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E" sz="3200" dirty="0">
                <a:solidFill>
                  <a:srgbClr val="000000"/>
                </a:solidFill>
                <a:latin typeface="+mn-lt"/>
              </a:rPr>
              <a:t>Name the 2 ways in which viruses replicate?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E" sz="3200" dirty="0">
                <a:solidFill>
                  <a:srgbClr val="000000"/>
                </a:solidFill>
                <a:latin typeface="+mn-lt"/>
              </a:rPr>
              <a:t>Outline the 4 steps.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8FEEDE8A-C7AA-9C42-8F18-C0AD0F5DC484}" type="slidenum">
              <a:rPr lang="en-GB" sz="1000">
                <a:solidFill>
                  <a:schemeClr val="tx1"/>
                </a:solidFill>
              </a:rPr>
              <a:pPr eaLnBrk="1" hangingPunct="1"/>
              <a:t>19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 autoUpdateAnimBg="0"/>
      <p:bldP spid="921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/>
        </p:nvSpPr>
        <p:spPr bwMode="auto">
          <a:xfrm>
            <a:off x="166076" y="10668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r>
              <a:rPr lang="en-IE" sz="2400" b="1" dirty="0">
                <a:solidFill>
                  <a:srgbClr val="000000"/>
                </a:solidFill>
                <a:latin typeface="Casablanca Heavy SF" charset="0"/>
              </a:rPr>
              <a:t>Objectives – What you will need to know from this section</a:t>
            </a:r>
            <a:endParaRPr lang="en-GB" sz="2400" b="1" dirty="0">
              <a:solidFill>
                <a:srgbClr val="000000"/>
              </a:solidFill>
              <a:latin typeface="Casablanca Heavy SF" charset="0"/>
            </a:endParaRPr>
          </a:p>
        </p:txBody>
      </p:sp>
      <p:sp>
        <p:nvSpPr>
          <p:cNvPr id="43011" name="Rectangle 1027"/>
          <p:cNvSpPr>
            <a:spLocks noChangeArrowheads="1"/>
          </p:cNvSpPr>
          <p:nvPr/>
        </p:nvSpPr>
        <p:spPr bwMode="auto">
          <a:xfrm>
            <a:off x="1" y="1743388"/>
            <a:ext cx="8929075" cy="47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2425" indent="-352425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Identify the problem of definition </a:t>
            </a:r>
            <a:r>
              <a:rPr lang="en-GB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‑ living or non‑living?</a:t>
            </a:r>
          </a:p>
          <a:p>
            <a:pPr marL="352425" indent="-352425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State that there is a variety of shapes.</a:t>
            </a:r>
            <a:endParaRPr lang="en-GB" sz="2800" dirty="0">
              <a:solidFill>
                <a:schemeClr val="tx1"/>
              </a:solidFill>
              <a:latin typeface="ArialMT" charset="0"/>
              <a:cs typeface="Times New Roman" charset="0"/>
            </a:endParaRPr>
          </a:p>
          <a:p>
            <a:pPr marL="352425" indent="-352425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Outline the basic structure of viruses.</a:t>
            </a:r>
            <a:endParaRPr lang="en-GB" sz="2800" dirty="0">
              <a:solidFill>
                <a:schemeClr val="tx1"/>
              </a:solidFill>
              <a:latin typeface="ArialMT" charset="0"/>
              <a:cs typeface="Times New Roman" charset="0"/>
            </a:endParaRPr>
          </a:p>
          <a:p>
            <a:pPr marL="352425" indent="-352425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Explain the process of viral replication -- </a:t>
            </a:r>
            <a:r>
              <a:rPr lang="en-GB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only within living cells</a:t>
            </a:r>
            <a:r>
              <a:rPr lang="en-IE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--</a:t>
            </a:r>
            <a:r>
              <a:rPr lang="en-GB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 therefore can be</a:t>
            </a:r>
            <a:r>
              <a:rPr lang="en-IE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called obligate parasites</a:t>
            </a:r>
          </a:p>
          <a:p>
            <a:pPr marL="352425" indent="-352425">
              <a:lnSpc>
                <a:spcPct val="120000"/>
              </a:lnSpc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Economic and medical importance of viruses to humans</a:t>
            </a:r>
            <a:r>
              <a:rPr lang="en-GB" sz="2800" dirty="0" smtClean="0">
                <a:solidFill>
                  <a:schemeClr val="tx1"/>
                </a:solidFill>
                <a:latin typeface="ArialMT" charset="0"/>
                <a:cs typeface="Times New Roman" charset="0"/>
              </a:rPr>
              <a:t>,</a:t>
            </a:r>
            <a:r>
              <a:rPr lang="en-IE" sz="2800" dirty="0" smtClean="0">
                <a:latin typeface="ArialMT" charset="0"/>
                <a:cs typeface="Times New Roman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ArialMT" charset="0"/>
                <a:cs typeface="Times New Roman" charset="0"/>
              </a:rPr>
              <a:t>plants</a:t>
            </a:r>
            <a:r>
              <a:rPr lang="en-GB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, animals:</a:t>
            </a:r>
            <a:r>
              <a:rPr lang="en-IE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/>
            </a:r>
            <a:br>
              <a:rPr lang="en-IE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ArialMT" charset="0"/>
                <a:cs typeface="Times New Roman" charset="0"/>
              </a:rPr>
              <a:t>Include 2 harmful, 1 beneficial example of viruses.</a:t>
            </a:r>
            <a:endParaRPr lang="en-GB" sz="2800" dirty="0">
              <a:solidFill>
                <a:schemeClr val="tx1"/>
              </a:solidFill>
              <a:latin typeface="ArialMT" charset="0"/>
              <a:cs typeface="Times New Roman" charset="0"/>
            </a:endParaRPr>
          </a:p>
        </p:txBody>
      </p:sp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2362200" y="381000"/>
            <a:ext cx="419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asablanca Heavy SF" charset="0"/>
              </a:rPr>
              <a:t>3.5.4  </a:t>
            </a:r>
            <a:r>
              <a:rPr lang="en-US" sz="3200" b="1" dirty="0" smtClean="0">
                <a:solidFill>
                  <a:schemeClr val="tx1"/>
                </a:solidFill>
                <a:latin typeface="Casablanca Heavy SF" charset="0"/>
              </a:rPr>
              <a:t>VIRUSES</a:t>
            </a:r>
            <a:endParaRPr lang="en-GB" sz="3200" b="1" dirty="0">
              <a:solidFill>
                <a:schemeClr val="tx1"/>
              </a:solidFill>
              <a:latin typeface="Casablanca Heavy SF" charset="0"/>
            </a:endParaRPr>
          </a:p>
        </p:txBody>
      </p:sp>
      <p:sp>
        <p:nvSpPr>
          <p:cNvPr id="1218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D8D53E90-1459-5C4D-87F3-A7EE910DB318}" type="slidenum">
              <a:rPr lang="en-GB" sz="1000">
                <a:solidFill>
                  <a:schemeClr val="tx1"/>
                </a:solidFill>
              </a:rPr>
              <a:pPr eaLnBrk="1" hangingPunct="1"/>
              <a:t>2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7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  <p:bldP spid="4301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35052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/>
              <a:t>Medical &amp; Economic </a:t>
            </a:r>
            <a:br>
              <a:rPr lang="en-US" sz="4800" b="1" dirty="0" smtClean="0"/>
            </a:br>
            <a:r>
              <a:rPr lang="en-US" sz="4800" b="1" dirty="0" smtClean="0"/>
              <a:t>Importance of Viruses</a:t>
            </a:r>
            <a:endParaRPr lang="en-US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BEE72-7BA8-D941-A6F4-9C6CBF88D45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2019" y="842607"/>
            <a:ext cx="8686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They cause:</a:t>
            </a:r>
          </a:p>
          <a:p>
            <a:pPr marL="635000" indent="-635000"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GB" sz="3600" dirty="0" smtClean="0">
                <a:solidFill>
                  <a:srgbClr val="000000"/>
                </a:solidFill>
                <a:latin typeface="Arial"/>
                <a:cs typeface="Arial"/>
              </a:rPr>
              <a:t>uman </a:t>
            </a: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diseases e.g. AIDS, colds, influenza, measles, </a:t>
            </a:r>
            <a:r>
              <a:rPr lang="en-GB" sz="3600" dirty="0" smtClean="0">
                <a:solidFill>
                  <a:srgbClr val="000000"/>
                </a:solidFill>
                <a:latin typeface="Arial"/>
                <a:cs typeface="Arial"/>
              </a:rPr>
              <a:t>etc.</a:t>
            </a:r>
            <a:endParaRPr lang="en-GB" sz="3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5000" indent="-635000">
              <a:buFont typeface="+mj-lt"/>
              <a:buAutoNum type="arabicPeriod"/>
              <a:defRPr/>
            </a:pPr>
            <a:r>
              <a:rPr lang="en-GB" sz="3600" dirty="0">
                <a:latin typeface="Arial"/>
                <a:cs typeface="Arial"/>
              </a:rPr>
              <a:t>Plant </a:t>
            </a:r>
            <a:r>
              <a:rPr lang="en-GB" sz="3600" dirty="0" smtClean="0">
                <a:latin typeface="Arial"/>
                <a:cs typeface="Arial"/>
              </a:rPr>
              <a:t>diseases </a:t>
            </a: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e.g. </a:t>
            </a:r>
            <a:r>
              <a:rPr lang="en-GB" sz="3600" dirty="0" smtClean="0">
                <a:solidFill>
                  <a:srgbClr val="000000"/>
                </a:solidFill>
                <a:latin typeface="Arial"/>
                <a:cs typeface="Arial"/>
              </a:rPr>
              <a:t>Tobacco, potato &amp; tomato mosaic disease</a:t>
            </a:r>
            <a:endParaRPr lang="en-GB" sz="3600" dirty="0">
              <a:cs typeface="Times New Roman" charset="0"/>
            </a:endParaRPr>
          </a:p>
          <a:p>
            <a:pPr marL="635000" indent="-635000">
              <a:buFont typeface="+mj-lt"/>
              <a:buAutoNum type="arabicPeriod"/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/>
                <a:cs typeface="Arial"/>
              </a:rPr>
              <a:t>Animal </a:t>
            </a: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diseases e.g. </a:t>
            </a:r>
            <a:r>
              <a:rPr lang="en-IE" sz="360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GB" sz="3600" dirty="0" err="1">
                <a:solidFill>
                  <a:srgbClr val="000000"/>
                </a:solidFill>
                <a:latin typeface="Arial"/>
                <a:cs typeface="Arial"/>
              </a:rPr>
              <a:t>oot</a:t>
            </a: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 and mouth, </a:t>
            </a:r>
            <a:r>
              <a:rPr lang="en-IE" sz="36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3600" dirty="0" err="1" smtClean="0">
                <a:solidFill>
                  <a:srgbClr val="000000"/>
                </a:solidFill>
                <a:latin typeface="Arial"/>
                <a:cs typeface="Arial"/>
              </a:rPr>
              <a:t>abies</a:t>
            </a:r>
            <a:r>
              <a:rPr lang="en-GB" sz="3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600" dirty="0" err="1">
                <a:latin typeface="Arial"/>
                <a:cs typeface="Arial"/>
              </a:rPr>
              <a:t>Myxomatosis</a:t>
            </a:r>
            <a:endParaRPr lang="en-GB" sz="3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Harmful effects of Viruses</a:t>
            </a:r>
            <a:endParaRPr lang="en-US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05" y="4812925"/>
            <a:ext cx="2730281" cy="204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974" y="4812925"/>
            <a:ext cx="2561037" cy="2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ACD2FAA4-D032-AF42-BE05-D360C5769AE5}" type="slidenum">
              <a:rPr lang="en-GB" sz="1000">
                <a:solidFill>
                  <a:schemeClr val="tx1"/>
                </a:solidFill>
              </a:rPr>
              <a:pPr eaLnBrk="1" hangingPunct="1"/>
              <a:t>22</a:t>
            </a:fld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600" y="431800"/>
            <a:ext cx="876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0838" indent="-350838">
              <a:buFont typeface="Arial"/>
              <a:buChar char="•"/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Myxomatosis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is a disease which affects 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  <a:hlinkClick r:id="rId2" action="ppaction://hlinkfile" tooltip="Rabbit"/>
              </a:rPr>
              <a:t>rabbits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. </a:t>
            </a:r>
            <a:endParaRPr lang="en-US" sz="36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350838" indent="-350838">
              <a:buFont typeface="Arial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It 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is caused by the 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  <a:hlinkClick r:id="rId3" action="ppaction://hlinkfile" tooltip="Myxoma virus"/>
              </a:rPr>
              <a:t>Myxoma virus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. </a:t>
            </a:r>
          </a:p>
          <a:p>
            <a:pPr marL="350838" indent="-350838">
              <a:buFont typeface="Arial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It was deliberately introduced into 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  <a:hlinkClick r:id="rId4" action="ppaction://hlinkfile" tooltip="Australia"/>
              </a:rPr>
              <a:t>Australia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in 1950 in an attempt to control rabbit infestation and population there.</a:t>
            </a:r>
          </a:p>
        </p:txBody>
      </p:sp>
    </p:spTree>
    <p:extLst>
      <p:ext uri="{BB962C8B-B14F-4D97-AF65-F5344CB8AC3E}">
        <p14:creationId xmlns:p14="http://schemas.microsoft.com/office/powerpoint/2010/main" val="209580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18728" y="1078150"/>
            <a:ext cx="899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5613" indent="-455613">
              <a:buFont typeface="+mj-lt"/>
              <a:buAutoNum type="arabicPeriod"/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/>
                <a:cs typeface="Arial"/>
              </a:rPr>
              <a:t>Genetic </a:t>
            </a:r>
            <a:r>
              <a:rPr lang="en-GB" sz="3600" dirty="0">
                <a:solidFill>
                  <a:srgbClr val="000000"/>
                </a:solidFill>
                <a:latin typeface="Arial"/>
                <a:cs typeface="Arial"/>
              </a:rPr>
              <a:t>Engineering: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viruses are used  to transfer genes from one organism to another - vectors.</a:t>
            </a:r>
          </a:p>
          <a:p>
            <a:pPr marL="455613" indent="-455613"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Control infections: To form vaccines</a:t>
            </a:r>
            <a:endParaRPr lang="en-GB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n-US" sz="44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Beneficial effects of Viruses</a:t>
            </a:r>
            <a:endParaRPr lang="en-US" sz="440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94867"/>
            <a:ext cx="3911600" cy="2410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368" y="4094329"/>
            <a:ext cx="3606800" cy="26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3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C:\Documents and Settings\Michael\My Documents\BIOLOGY\A A A--nbss Workgroup on CD June 07\Photographs-Diagrams [for Commissioned Group]\Discovering Biology CD\Mentor Diagrams -- jpegs\18.9 Virus use in Genetic Engineering .tif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4958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56438" y="228600"/>
            <a:ext cx="830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defRPr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Genetic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Engineering</a:t>
            </a:r>
            <a:endParaRPr lang="en-GB" sz="24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350838" indent="-350838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Isolation of the genes of interest </a:t>
            </a:r>
          </a:p>
          <a:p>
            <a:pPr marL="350838" indent="-350838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Insertion of the genes into a transfer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  <a:hlinkClick r:id="rId4" action="ppaction://hlinkfile" tooltip="Vector (molecular biology)"/>
              </a:rPr>
              <a:t>vector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 e.g. a virus</a:t>
            </a:r>
          </a:p>
          <a:p>
            <a:pPr marL="350838" indent="-350838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Transfer of the virus to the organism to be modified </a:t>
            </a:r>
          </a:p>
          <a:p>
            <a:pPr marL="350838" indent="-350838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  <a:hlinkClick r:id="rId5" action="ppaction://hlinkfile" tooltip="Transformation (genetics)"/>
              </a:rPr>
              <a:t>Transformation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of the cells of the organism </a:t>
            </a:r>
          </a:p>
          <a:p>
            <a:pPr>
              <a:defRPr/>
            </a:pPr>
            <a:endParaRPr lang="en-GB" sz="2400" dirty="0">
              <a:solidFill>
                <a:schemeClr val="tx1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155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BFCADD2F-CAD3-3741-A184-1F052301AFDF}" type="slidenum">
              <a:rPr lang="en-GB" sz="1000">
                <a:solidFill>
                  <a:schemeClr val="tx1"/>
                </a:solidFill>
              </a:rPr>
              <a:pPr eaLnBrk="1" hangingPunct="1"/>
              <a:t>24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7086600" y="304800"/>
            <a:ext cx="815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IE" sz="3600" dirty="0">
              <a:solidFill>
                <a:schemeClr val="tx1"/>
              </a:solidFill>
              <a:latin typeface="Arial" charset="0"/>
            </a:endParaRPr>
          </a:p>
          <a:p>
            <a:pPr marL="374650" indent="-374650">
              <a:defRPr/>
            </a:pPr>
            <a:endParaRPr lang="en-GB" sz="240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marL="374650" indent="-374650">
              <a:buFont typeface="Wingdings" charset="0"/>
              <a:buChar char="Ø"/>
              <a:defRPr/>
            </a:pPr>
            <a:endParaRPr lang="en-GB" sz="240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marL="374650" indent="-374650">
              <a:buFont typeface="Wingdings" charset="0"/>
              <a:buChar char="Ø"/>
              <a:defRPr/>
            </a:pPr>
            <a:endParaRPr lang="en-GB" sz="240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marL="374650" indent="-374650">
              <a:buFont typeface="Wingdings" charset="0"/>
              <a:buChar char="Ø"/>
              <a:defRPr/>
            </a:pPr>
            <a:endParaRPr lang="en-GB" sz="240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54627" name="Content Placeholder 3"/>
          <p:cNvSpPr>
            <a:spLocks noGrp="1"/>
          </p:cNvSpPr>
          <p:nvPr>
            <p:ph idx="1"/>
          </p:nvPr>
        </p:nvSpPr>
        <p:spPr>
          <a:xfrm>
            <a:off x="0" y="782777"/>
            <a:ext cx="8915400" cy="593869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600" dirty="0">
                <a:latin typeface="Arial" charset="0"/>
                <a:cs typeface="Times New Roman" charset="0"/>
              </a:rPr>
              <a:t>Viruses may be controlled by: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latin typeface="Arial" charset="0"/>
                <a:cs typeface="Times New Roman" charset="0"/>
              </a:rPr>
              <a:t>the general body </a:t>
            </a:r>
            <a:r>
              <a:rPr lang="en-GB" sz="3600" dirty="0" smtClean="0">
                <a:latin typeface="Arial" charset="0"/>
                <a:cs typeface="Times New Roman" charset="0"/>
              </a:rPr>
              <a:t>defences e.g. skin, mucus etc.</a:t>
            </a:r>
            <a:endParaRPr lang="en-GB" sz="3600" dirty="0">
              <a:latin typeface="Arial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latin typeface="Arial" charset="0"/>
                <a:cs typeface="Times New Roman" charset="0"/>
              </a:rPr>
              <a:t>the specific defence system </a:t>
            </a:r>
            <a:r>
              <a:rPr lang="en-GB" sz="3600" dirty="0" smtClean="0">
                <a:latin typeface="Arial" charset="0"/>
                <a:cs typeface="Times New Roman" charset="0"/>
              </a:rPr>
              <a:t>e.g. </a:t>
            </a:r>
            <a:r>
              <a:rPr lang="en-GB" sz="3600" dirty="0">
                <a:latin typeface="Arial" charset="0"/>
                <a:cs typeface="Times New Roman" charset="0"/>
              </a:rPr>
              <a:t>production of </a:t>
            </a:r>
            <a:r>
              <a:rPr lang="en-GB" sz="3600" dirty="0" smtClean="0">
                <a:latin typeface="Arial" charset="0"/>
                <a:cs typeface="Times New Roman" charset="0"/>
              </a:rPr>
              <a:t>antibodies to disable viruses</a:t>
            </a:r>
            <a:endParaRPr lang="en-GB" sz="3600" dirty="0">
              <a:latin typeface="Arial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 smtClean="0">
                <a:latin typeface="Arial" charset="0"/>
                <a:cs typeface="Times New Roman" charset="0"/>
              </a:rPr>
              <a:t>Vaccination - Vaccines are available for most viruses.</a:t>
            </a:r>
            <a:endParaRPr lang="en-GB" sz="3600" dirty="0">
              <a:latin typeface="Arial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 smtClean="0">
                <a:latin typeface="Arial" charset="0"/>
                <a:cs typeface="Times New Roman" charset="0"/>
              </a:rPr>
              <a:t>Injection of antibodies</a:t>
            </a:r>
            <a:endParaRPr lang="en-GB" sz="3600" dirty="0">
              <a:latin typeface="Arial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600" dirty="0" smtClean="0">
                <a:latin typeface="Arial" charset="0"/>
                <a:cs typeface="Times New Roman" charset="0"/>
              </a:rPr>
              <a:t>Antiviral drugs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3600" dirty="0" smtClean="0">
                <a:latin typeface="Arial" charset="0"/>
              </a:rPr>
              <a:t>Viruses </a:t>
            </a:r>
            <a:r>
              <a:rPr lang="en-IE" sz="3600" dirty="0">
                <a:latin typeface="Arial" charset="0"/>
              </a:rPr>
              <a:t>do not have a cellular structures with organelles </a:t>
            </a:r>
            <a:r>
              <a:rPr lang="en-GB" sz="3600" dirty="0">
                <a:latin typeface="Arial" charset="0"/>
                <a:cs typeface="Times New Roman" charset="0"/>
              </a:rPr>
              <a:t>to </a:t>
            </a:r>
            <a:r>
              <a:rPr lang="en-GB" sz="3600" dirty="0" smtClean="0">
                <a:latin typeface="Arial" charset="0"/>
                <a:cs typeface="Times New Roman" charset="0"/>
              </a:rPr>
              <a:t>damage </a:t>
            </a:r>
            <a:r>
              <a:rPr lang="en-IE" sz="3600" dirty="0" smtClean="0">
                <a:latin typeface="Arial" charset="0"/>
              </a:rPr>
              <a:t>so </a:t>
            </a:r>
            <a:r>
              <a:rPr lang="en-GB" sz="3600" dirty="0">
                <a:latin typeface="Arial" charset="0"/>
                <a:cs typeface="Times New Roman" charset="0"/>
              </a:rPr>
              <a:t>antibiotics do not work against them</a:t>
            </a:r>
            <a:r>
              <a:rPr lang="en-GB" sz="3600" dirty="0" smtClean="0">
                <a:latin typeface="Arial" charset="0"/>
                <a:cs typeface="Times New Roman" charset="0"/>
              </a:rPr>
              <a:t>.</a:t>
            </a:r>
            <a:endParaRPr lang="en-GB" sz="3600" dirty="0">
              <a:latin typeface="Arial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77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E" sz="4400" b="1" dirty="0" smtClean="0">
                <a:solidFill>
                  <a:srgbClr val="000000"/>
                </a:solidFill>
                <a:latin typeface="Arial" charset="0"/>
              </a:rPr>
              <a:t>Defence against Viruses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462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65667431-F1FB-C045-9CB9-C3005B822B21}" type="slidenum">
              <a:rPr lang="en-GB" sz="1000">
                <a:solidFill>
                  <a:schemeClr val="tx1"/>
                </a:solidFill>
              </a:rPr>
              <a:pPr eaLnBrk="1" hangingPunct="1"/>
              <a:t>25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981200" y="381000"/>
            <a:ext cx="5257800" cy="533400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IE" sz="4400">
                <a:solidFill>
                  <a:schemeClr val="bg1"/>
                </a:solidFill>
                <a:latin typeface="Balloonist SF" charset="0"/>
              </a:rPr>
              <a:t>LEARNING CHECK</a:t>
            </a:r>
            <a:endParaRPr lang="en-GB" sz="4400">
              <a:solidFill>
                <a:schemeClr val="bg1"/>
              </a:solidFill>
              <a:latin typeface="Balloonist SF" charset="0"/>
            </a:endParaRPr>
          </a:p>
        </p:txBody>
      </p:sp>
      <p:sp>
        <p:nvSpPr>
          <p:cNvPr id="90115" name="Content Placeholder 2"/>
          <p:cNvSpPr>
            <a:spLocks/>
          </p:cNvSpPr>
          <p:nvPr/>
        </p:nvSpPr>
        <p:spPr bwMode="auto">
          <a:xfrm>
            <a:off x="228600" y="12192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E" sz="3600" dirty="0">
                <a:solidFill>
                  <a:srgbClr val="000000"/>
                </a:solidFill>
                <a:latin typeface="+mn-lt"/>
              </a:rPr>
              <a:t>Give 2 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Harmful effects of Viruses.</a:t>
            </a:r>
            <a:endParaRPr lang="en-IE" sz="3600" dirty="0">
              <a:solidFill>
                <a:srgbClr val="000000"/>
              </a:solidFill>
              <a:latin typeface="+mn-lt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E" sz="3600" dirty="0">
                <a:solidFill>
                  <a:srgbClr val="000000"/>
                </a:solidFill>
                <a:latin typeface="+mn-lt"/>
              </a:rPr>
              <a:t>Give 2 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Beneficial effects.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E" sz="3600" dirty="0">
                <a:solidFill>
                  <a:srgbClr val="000000"/>
                </a:solidFill>
                <a:latin typeface="+mn-lt"/>
              </a:rPr>
              <a:t>Explain the term vector.</a:t>
            </a:r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F90B6214-1AE6-9D42-96EE-DBA72DAAF294}" type="slidenum">
              <a:rPr lang="en-GB" sz="1000">
                <a:solidFill>
                  <a:schemeClr val="tx1"/>
                </a:solidFill>
              </a:rPr>
              <a:pPr eaLnBrk="1" hangingPunct="1"/>
              <a:t>26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 autoUpdateAnimBg="0"/>
      <p:bldP spid="901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I'm a Virus! (Mr. W's Virus Rap)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75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Introduction to Viruses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7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What is a virus? How do viruses work?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3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3152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0"/>
          <p:cNvSpPr txBox="1">
            <a:spLocks/>
          </p:cNvSpPr>
          <p:nvPr/>
        </p:nvSpPr>
        <p:spPr>
          <a:xfrm>
            <a:off x="1000125" y="-71438"/>
            <a:ext cx="8229600" cy="114300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IE" sz="3200" dirty="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985" y="0"/>
            <a:ext cx="6248400" cy="845436"/>
          </a:xfrm>
        </p:spPr>
        <p:txBody>
          <a:bodyPr/>
          <a:lstStyle/>
          <a:p>
            <a:pPr algn="ctr">
              <a:defRPr/>
            </a:pPr>
            <a:r>
              <a:rPr lang="en-GB" sz="4400" b="1" dirty="0">
                <a:cs typeface="Arial"/>
              </a:rPr>
              <a:t>Viruses </a:t>
            </a:r>
            <a:endParaRPr lang="en-US" b="1" dirty="0"/>
          </a:p>
        </p:txBody>
      </p:sp>
      <p:sp>
        <p:nvSpPr>
          <p:cNvPr id="121860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1981200"/>
          </a:xfrm>
        </p:spPr>
        <p:txBody>
          <a:bodyPr/>
          <a:lstStyle/>
          <a:p>
            <a:pPr marL="109537" indent="0">
              <a:buFont typeface="Wingdings 3" charset="0"/>
              <a:buNone/>
              <a:defRPr/>
            </a:pPr>
            <a:r>
              <a:rPr lang="en-GB" sz="3600" dirty="0">
                <a:latin typeface="Arial" charset="0"/>
                <a:cs typeface="Arial" charset="0"/>
              </a:rPr>
              <a:t>Consist of a </a:t>
            </a:r>
            <a:endParaRPr lang="en-GB" sz="36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sz="3600" dirty="0" smtClean="0">
                <a:latin typeface="Arial" charset="0"/>
                <a:cs typeface="Arial" charset="0"/>
              </a:rPr>
              <a:t>protein </a:t>
            </a:r>
            <a:r>
              <a:rPr lang="en-GB" sz="3600" dirty="0">
                <a:latin typeface="Arial" charset="0"/>
                <a:cs typeface="Arial" charset="0"/>
              </a:rPr>
              <a:t>coat </a:t>
            </a:r>
            <a:r>
              <a:rPr lang="en-GB" sz="3600" dirty="0" smtClean="0">
                <a:latin typeface="Arial" charset="0"/>
                <a:cs typeface="Arial" charset="0"/>
              </a:rPr>
              <a:t>– a capsid, </a:t>
            </a:r>
          </a:p>
          <a:p>
            <a:pPr>
              <a:defRPr/>
            </a:pPr>
            <a:r>
              <a:rPr lang="en-GB" sz="3600" dirty="0" smtClean="0">
                <a:latin typeface="Arial" charset="0"/>
                <a:cs typeface="Arial" charset="0"/>
              </a:rPr>
              <a:t>and</a:t>
            </a:r>
            <a:r>
              <a:rPr lang="en-GB" sz="3600" dirty="0">
                <a:latin typeface="Arial" charset="0"/>
                <a:cs typeface="Arial" charset="0"/>
              </a:rPr>
              <a:t> nucleic acid </a:t>
            </a:r>
            <a:r>
              <a:rPr lang="en-GB" sz="3600" dirty="0" smtClean="0">
                <a:latin typeface="Arial" charset="0"/>
                <a:cs typeface="Arial" charset="0"/>
              </a:rPr>
              <a:t>- either </a:t>
            </a:r>
            <a:r>
              <a:rPr lang="en-GB" sz="3600" dirty="0">
                <a:latin typeface="Arial" charset="0"/>
                <a:cs typeface="Arial" charset="0"/>
              </a:rPr>
              <a:t>DNA or </a:t>
            </a:r>
            <a:r>
              <a:rPr lang="en-GB" sz="3600" dirty="0" smtClean="0">
                <a:latin typeface="Arial" charset="0"/>
                <a:cs typeface="Arial" charset="0"/>
              </a:rPr>
              <a:t>RNA.</a:t>
            </a:r>
          </a:p>
        </p:txBody>
      </p:sp>
    </p:spTree>
    <p:extLst>
      <p:ext uri="{BB962C8B-B14F-4D97-AF65-F5344CB8AC3E}">
        <p14:creationId xmlns:p14="http://schemas.microsoft.com/office/powerpoint/2010/main" val="401051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143000"/>
            <a:ext cx="8778631" cy="495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600" dirty="0">
                <a:latin typeface="Arial" charset="0"/>
              </a:rPr>
              <a:t>Chapter 1 – Properties of life</a:t>
            </a:r>
          </a:p>
          <a:p>
            <a:pPr marL="1135063" lvl="1" indent="-742950">
              <a:buFont typeface="Arial" charset="0"/>
              <a:buAutoNum type="arabicPeriod"/>
            </a:pPr>
            <a:r>
              <a:rPr lang="en-US" sz="3600" dirty="0">
                <a:latin typeface="Arial" charset="0"/>
              </a:rPr>
              <a:t>Cellular Respiration</a:t>
            </a:r>
          </a:p>
          <a:p>
            <a:pPr marL="1135063" lvl="1" indent="-742950">
              <a:buFont typeface="Arial" charset="0"/>
              <a:buAutoNum type="arabicPeriod"/>
            </a:pPr>
            <a:r>
              <a:rPr lang="en-US" sz="3600" dirty="0">
                <a:latin typeface="Arial" charset="0"/>
              </a:rPr>
              <a:t>Reproduction</a:t>
            </a:r>
          </a:p>
          <a:p>
            <a:pPr marL="1135063" lvl="1" indent="-742950">
              <a:buFont typeface="Arial" charset="0"/>
              <a:buAutoNum type="arabicPeriod"/>
            </a:pPr>
            <a:r>
              <a:rPr lang="en-US" sz="3600" dirty="0">
                <a:latin typeface="Arial" charset="0"/>
              </a:rPr>
              <a:t>Metabolism</a:t>
            </a:r>
          </a:p>
          <a:p>
            <a:pPr marL="1135063" lvl="1" indent="-742950">
              <a:buFont typeface="Arial" charset="0"/>
              <a:buAutoNum type="arabicPeriod"/>
            </a:pPr>
            <a:r>
              <a:rPr lang="en-US" sz="3600" dirty="0">
                <a:latin typeface="Arial" charset="0"/>
              </a:rPr>
              <a:t>Homeostasis</a:t>
            </a:r>
          </a:p>
          <a:p>
            <a:pPr marL="1135063" lvl="1" indent="-742950">
              <a:buFont typeface="Arial" charset="0"/>
              <a:buAutoNum type="arabicPeriod"/>
            </a:pPr>
            <a:r>
              <a:rPr lang="en-US" sz="3600" dirty="0">
                <a:latin typeface="Arial" charset="0"/>
              </a:rPr>
              <a:t>Heredity</a:t>
            </a:r>
          </a:p>
          <a:p>
            <a:pPr marL="1135063" lvl="1" indent="-742950">
              <a:buFont typeface="Arial" charset="0"/>
              <a:buAutoNum type="arabicPeriod"/>
            </a:pPr>
            <a:r>
              <a:rPr lang="en-US" sz="3600" dirty="0">
                <a:latin typeface="Arial" charset="0"/>
              </a:rPr>
              <a:t>Responsiveness</a:t>
            </a:r>
          </a:p>
          <a:p>
            <a:pPr marL="1135063" lvl="1" indent="-742950">
              <a:buFont typeface="Arial" charset="0"/>
              <a:buAutoNum type="arabicPeriod"/>
            </a:pPr>
            <a:r>
              <a:rPr lang="en-US" sz="3600" dirty="0">
                <a:latin typeface="Arial" charset="0"/>
              </a:rPr>
              <a:t>Growth and development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3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Is a Virus a Living Organism?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78A80977-66F4-E74C-8165-99C7315584D6}" type="slidenum">
              <a:rPr lang="en-GB" sz="1000">
                <a:solidFill>
                  <a:schemeClr val="tx1"/>
                </a:solidFill>
              </a:rPr>
              <a:pPr eaLnBrk="1" hangingPunct="1"/>
              <a:t>5</a:t>
            </a:fld>
            <a:endParaRPr lang="en-GB" sz="1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5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idx="1"/>
          </p:nvPr>
        </p:nvSpPr>
        <p:spPr>
          <a:xfrm>
            <a:off x="31261" y="1219199"/>
            <a:ext cx="9112739" cy="550227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3" charset="0"/>
              <a:buNone/>
              <a:defRPr/>
            </a:pPr>
            <a:r>
              <a:rPr lang="en-IE" sz="3600" b="1" dirty="0">
                <a:solidFill>
                  <a:srgbClr val="FF0000"/>
                </a:solidFill>
                <a:latin typeface="Arial" charset="0"/>
              </a:rPr>
              <a:t>Non-living </a:t>
            </a:r>
            <a:r>
              <a:rPr lang="en-IE" sz="3600" b="1" dirty="0" smtClean="0">
                <a:solidFill>
                  <a:srgbClr val="FF0000"/>
                </a:solidFill>
                <a:latin typeface="Arial" charset="0"/>
              </a:rPr>
              <a:t>Features</a:t>
            </a:r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  <a:p>
            <a:pPr marL="722313" indent="-614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3600" dirty="0" smtClean="0">
                <a:latin typeface="Arial"/>
                <a:cs typeface="Arial"/>
              </a:rPr>
              <a:t>Non-cellular.</a:t>
            </a:r>
          </a:p>
          <a:p>
            <a:pPr marL="722313" indent="-614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3600" dirty="0" smtClean="0">
                <a:latin typeface="Arial"/>
                <a:cs typeface="Arial"/>
              </a:rPr>
              <a:t>Do not have cell organelles e.g.</a:t>
            </a:r>
            <a:r>
              <a:rPr lang="en-IE" sz="3600" dirty="0" smtClean="0">
                <a:latin typeface="Arial"/>
                <a:cs typeface="Arial"/>
              </a:rPr>
              <a:t> ribosomes, mitochondria etc.</a:t>
            </a:r>
          </a:p>
          <a:p>
            <a:pPr marL="722313" indent="-614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3600" dirty="0" smtClean="0">
                <a:latin typeface="Arial"/>
                <a:cs typeface="Arial"/>
              </a:rPr>
              <a:t>Do </a:t>
            </a:r>
            <a:r>
              <a:rPr lang="en-GB" sz="3600" dirty="0">
                <a:latin typeface="Arial"/>
                <a:cs typeface="Arial"/>
              </a:rPr>
              <a:t>not </a:t>
            </a:r>
            <a:r>
              <a:rPr lang="en-GB" sz="3600" dirty="0" smtClean="0">
                <a:latin typeface="Arial"/>
                <a:cs typeface="Arial"/>
              </a:rPr>
              <a:t>carry out any metabolic processes on their own.</a:t>
            </a:r>
            <a:endParaRPr lang="en-IE" sz="3600" dirty="0" smtClean="0">
              <a:latin typeface="Arial"/>
              <a:cs typeface="Arial"/>
            </a:endParaRPr>
          </a:p>
          <a:p>
            <a:pPr marL="722313" indent="-614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IE" sz="3600" dirty="0" smtClean="0">
                <a:latin typeface="Arial"/>
                <a:cs typeface="Arial"/>
              </a:rPr>
              <a:t>Can’t reproduce by themselves or outside their host.</a:t>
            </a:r>
          </a:p>
          <a:p>
            <a:pPr marL="722313" indent="-614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IE" sz="3600" dirty="0" smtClean="0">
                <a:latin typeface="Arial"/>
                <a:cs typeface="Arial"/>
              </a:rPr>
              <a:t>Have </a:t>
            </a:r>
            <a:r>
              <a:rPr lang="en-IE" sz="3600" dirty="0">
                <a:latin typeface="Arial"/>
                <a:cs typeface="Arial"/>
              </a:rPr>
              <a:t>only one type of nucleic acid (Living things have both DNA &amp; RNA). </a:t>
            </a:r>
            <a:endParaRPr lang="en-US" sz="2400" dirty="0">
              <a:latin typeface="Arial" charset="0"/>
            </a:endParaRPr>
          </a:p>
          <a:p>
            <a:pPr marL="290513" lvl="1" indent="-179388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007231" cy="14849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Viruses are </a:t>
            </a:r>
            <a:r>
              <a:rPr lang="en-GB" dirty="0" smtClean="0"/>
              <a:t>on the</a:t>
            </a:r>
            <a:r>
              <a:rPr lang="en-GB" dirty="0" smtClean="0"/>
              <a:t> </a:t>
            </a:r>
            <a:r>
              <a:rPr lang="en-GB" dirty="0"/>
              <a:t>borderline between living or non-living</a:t>
            </a:r>
            <a:br>
              <a:rPr lang="en-GB" dirty="0"/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3901E240-3A87-404D-9116-B5E7B61672DE}" type="slidenum">
              <a:rPr lang="en-GB" sz="1000">
                <a:solidFill>
                  <a:schemeClr val="tx1"/>
                </a:solidFill>
              </a:rPr>
              <a:pPr eaLnBrk="1" hangingPunct="1"/>
              <a:t>6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9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ontent Placeholder 1"/>
          <p:cNvSpPr>
            <a:spLocks noGrp="1"/>
          </p:cNvSpPr>
          <p:nvPr>
            <p:ph idx="1"/>
          </p:nvPr>
        </p:nvSpPr>
        <p:spPr>
          <a:xfrm>
            <a:off x="152400" y="793096"/>
            <a:ext cx="8991600" cy="495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600" dirty="0">
                <a:latin typeface="Arial" charset="0"/>
              </a:rPr>
              <a:t>Viruses do</a:t>
            </a:r>
          </a:p>
          <a:p>
            <a:pPr marL="457200" lvl="1" indent="-457200">
              <a:buFont typeface="Arial" charset="0"/>
              <a:buAutoNum type="arabicPeriod"/>
            </a:pPr>
            <a:r>
              <a:rPr lang="en-US" sz="3600" dirty="0">
                <a:latin typeface="Arial" charset="0"/>
              </a:rPr>
              <a:t>Infect cells, cause disease and use the cell to make more viruses in many organisms</a:t>
            </a:r>
          </a:p>
          <a:p>
            <a:pPr marL="457200" lvl="1" indent="-457200">
              <a:buFont typeface="Arial" charset="0"/>
              <a:buAutoNum type="arabicPeriod"/>
            </a:pPr>
            <a:r>
              <a:rPr lang="en-IE" sz="3600" dirty="0">
                <a:latin typeface="Arial" charset="0"/>
              </a:rPr>
              <a:t>Posses Genetic material - DNA or RNA</a:t>
            </a:r>
          </a:p>
          <a:p>
            <a:pPr marL="457200" lvl="1" indent="-457200">
              <a:buFont typeface="Arial" charset="0"/>
              <a:buAutoNum type="arabicPeriod"/>
            </a:pPr>
            <a:r>
              <a:rPr lang="en-IE" sz="3600" dirty="0">
                <a:latin typeface="Arial" charset="0"/>
              </a:rPr>
              <a:t>Posses a protein coat or </a:t>
            </a:r>
            <a:r>
              <a:rPr lang="en-US" sz="3600" dirty="0">
                <a:latin typeface="Arial" charset="0"/>
              </a:rPr>
              <a:t>Capsid</a:t>
            </a:r>
          </a:p>
          <a:p>
            <a:pPr marL="457200" lvl="1" indent="-457200">
              <a:buFont typeface="Arial" charset="0"/>
              <a:buAutoNum type="arabicPeriod"/>
            </a:pPr>
            <a:r>
              <a:rPr lang="en-IE" sz="3600" dirty="0">
                <a:latin typeface="Arial" charset="0"/>
              </a:rPr>
              <a:t>Contain some enzymes.</a:t>
            </a:r>
          </a:p>
          <a:p>
            <a:pPr marL="457200" lvl="1" indent="-457200">
              <a:buFont typeface="Arial" charset="0"/>
              <a:buAutoNum type="arabicPeriod"/>
            </a:pPr>
            <a:r>
              <a:rPr lang="en-IE" sz="3600" dirty="0">
                <a:latin typeface="Arial" charset="0"/>
              </a:rPr>
              <a:t>Can replicate (inside a cell).</a:t>
            </a:r>
            <a:endParaRPr lang="en-US" sz="3600" dirty="0">
              <a:latin typeface="Arial" charset="0"/>
            </a:endParaRPr>
          </a:p>
          <a:p>
            <a:pPr marL="457200" lvl="1" indent="-457200">
              <a:buFont typeface="Verdana" charset="0"/>
              <a:buNone/>
            </a:pPr>
            <a:endParaRPr lang="en-US" sz="3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4923"/>
            <a:ext cx="82296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E" sz="44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Living Features</a:t>
            </a:r>
            <a:br>
              <a:rPr lang="en-IE" sz="44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endParaRPr lang="en-US" b="1" dirty="0">
              <a:solidFill>
                <a:srgbClr val="FF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B49DAA32-52DD-AB42-B0EB-A231D3D52288}" type="slidenum">
              <a:rPr lang="en-GB" sz="1000">
                <a:solidFill>
                  <a:schemeClr val="tx1"/>
                </a:solidFill>
              </a:rPr>
              <a:pPr eaLnBrk="1" hangingPunct="1"/>
              <a:t>7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95385" y="152400"/>
            <a:ext cx="818661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Viruses have 3 different shapes: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Rod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Spherical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Complex</a:t>
            </a:r>
          </a:p>
        </p:txBody>
      </p:sp>
      <p:pic>
        <p:nvPicPr>
          <p:cNvPr id="65540" name="Picture 4" descr="C:\Biology BOOK\Biology Book--Diagrams\24.1 Virus shapes .tif"/>
          <p:cNvPicPr>
            <a:picLocks noChangeAspect="1" noChangeArrowheads="1"/>
          </p:cNvPicPr>
          <p:nvPr/>
        </p:nvPicPr>
        <p:blipFill>
          <a:blip r:embed="rId3">
            <a:lum bright="-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46482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62330373-8FAF-3242-AF00-28B0642D5688}" type="slidenum">
              <a:rPr lang="en-GB" sz="1000">
                <a:solidFill>
                  <a:schemeClr val="tx1"/>
                </a:solidFill>
              </a:rPr>
              <a:pPr eaLnBrk="1" hangingPunct="1"/>
              <a:t>8</a:t>
            </a:fld>
            <a:endParaRPr lang="en-GB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66958"/>
            <a:ext cx="86868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latin typeface="Arial" charset="0"/>
              </a:rPr>
              <a:t>Viruses with RNA</a:t>
            </a:r>
          </a:p>
          <a:p>
            <a:pPr lvl="1"/>
            <a:r>
              <a:rPr lang="en-US" sz="3600">
                <a:latin typeface="Arial" charset="0"/>
              </a:rPr>
              <a:t>Human immunodeficiency virus (HIV)</a:t>
            </a:r>
          </a:p>
          <a:p>
            <a:pPr lvl="1"/>
            <a:r>
              <a:rPr lang="en-US" sz="3600">
                <a:latin typeface="Arial" charset="0"/>
              </a:rPr>
              <a:t>Influenza viruses</a:t>
            </a:r>
          </a:p>
          <a:p>
            <a:pPr lvl="1"/>
            <a:r>
              <a:rPr lang="en-US" sz="3600">
                <a:latin typeface="Arial" charset="0"/>
              </a:rPr>
              <a:t>Rabies</a:t>
            </a:r>
          </a:p>
          <a:p>
            <a:pPr>
              <a:buFontTx/>
              <a:buNone/>
            </a:pPr>
            <a:r>
              <a:rPr lang="en-US" sz="3600">
                <a:latin typeface="Arial" charset="0"/>
              </a:rPr>
              <a:t>Viruses with DNA</a:t>
            </a:r>
          </a:p>
          <a:p>
            <a:pPr lvl="1"/>
            <a:r>
              <a:rPr lang="en-US" sz="3600">
                <a:latin typeface="Arial" charset="0"/>
              </a:rPr>
              <a:t>Warts</a:t>
            </a:r>
          </a:p>
          <a:p>
            <a:pPr lvl="1"/>
            <a:r>
              <a:rPr lang="en-US" sz="3600">
                <a:latin typeface="Arial" charset="0"/>
              </a:rPr>
              <a:t>Chickenpox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7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ea typeface="+mj-ea"/>
                <a:cs typeface="+mj-cs"/>
              </a:rPr>
              <a:t>RNA or DNA?</a:t>
            </a:r>
          </a:p>
        </p:txBody>
      </p:sp>
      <p:sp>
        <p:nvSpPr>
          <p:cNvPr id="13209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/>
            <a:fld id="{D08FB4A7-68ED-7949-8BFF-6AC4F5B0DFDB}" type="slidenum">
              <a:rPr lang="en-GB" sz="1000">
                <a:solidFill>
                  <a:schemeClr val="tx1"/>
                </a:solidFill>
              </a:rPr>
              <a:pPr eaLnBrk="1" hangingPunct="1"/>
              <a:t>9</a:t>
            </a:fld>
            <a:endParaRPr lang="en-GB" sz="1000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2971800"/>
            <a:ext cx="3124200" cy="3200400"/>
            <a:chOff x="3264" y="1392"/>
            <a:chExt cx="2317" cy="2352"/>
          </a:xfrm>
        </p:grpSpPr>
        <p:pic>
          <p:nvPicPr>
            <p:cNvPr id="132101" name="Picture 5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6" r="69067" b="10770"/>
            <a:stretch>
              <a:fillRect/>
            </a:stretch>
          </p:blipFill>
          <p:spPr bwMode="auto">
            <a:xfrm>
              <a:off x="3264" y="1392"/>
              <a:ext cx="2317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02" name="Rectangle 9"/>
            <p:cNvSpPr>
              <a:spLocks noChangeArrowheads="1"/>
            </p:cNvSpPr>
            <p:nvPr/>
          </p:nvSpPr>
          <p:spPr bwMode="auto">
            <a:xfrm>
              <a:off x="5197" y="2592"/>
              <a:ext cx="384" cy="6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81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1025</Words>
  <Application>Microsoft Macintosh PowerPoint</Application>
  <PresentationFormat>On-screen Show (4:3)</PresentationFormat>
  <Paragraphs>163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38</vt:lpstr>
      <vt:lpstr>PowerPoint Presentation</vt:lpstr>
      <vt:lpstr>PowerPoint Presentation</vt:lpstr>
      <vt:lpstr>Viruses </vt:lpstr>
      <vt:lpstr>Is a Virus a Living Organism?</vt:lpstr>
      <vt:lpstr>Viruses are on the borderline between living or non-living </vt:lpstr>
      <vt:lpstr>Living Features </vt:lpstr>
      <vt:lpstr>PowerPoint Presentation</vt:lpstr>
      <vt:lpstr>RNA or DNA?</vt:lpstr>
      <vt:lpstr>How do viruses replicate?</vt:lpstr>
      <vt:lpstr>Reproduce V’s Replicate</vt:lpstr>
      <vt:lpstr>A Bacteriophage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&amp; Economic  Importance of Viruses</vt:lpstr>
      <vt:lpstr>PowerPoint Presentation</vt:lpstr>
      <vt:lpstr>PowerPoint Presentation</vt:lpstr>
      <vt:lpstr>PowerPoint Presentation</vt:lpstr>
      <vt:lpstr>PowerPoint Presentation</vt:lpstr>
      <vt:lpstr>Defence against Viruses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</dc:title>
  <dc:creator>Virginia Dooley</dc:creator>
  <cp:lastModifiedBy>Virginia Dooley</cp:lastModifiedBy>
  <cp:revision>32</cp:revision>
  <dcterms:created xsi:type="dcterms:W3CDTF">2015-10-31T17:16:10Z</dcterms:created>
  <dcterms:modified xsi:type="dcterms:W3CDTF">2015-10-31T19:04:18Z</dcterms:modified>
</cp:coreProperties>
</file>