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9"/>
  </p:notesMasterIdLst>
  <p:sldIdLst>
    <p:sldId id="256" r:id="rId2"/>
    <p:sldId id="381" r:id="rId3"/>
    <p:sldId id="383" r:id="rId4"/>
    <p:sldId id="257" r:id="rId5"/>
    <p:sldId id="261" r:id="rId6"/>
    <p:sldId id="262" r:id="rId7"/>
    <p:sldId id="263" r:id="rId8"/>
    <p:sldId id="353" r:id="rId9"/>
    <p:sldId id="399" r:id="rId10"/>
    <p:sldId id="266" r:id="rId11"/>
    <p:sldId id="269" r:id="rId12"/>
    <p:sldId id="268" r:id="rId13"/>
    <p:sldId id="276" r:id="rId14"/>
    <p:sldId id="277" r:id="rId15"/>
    <p:sldId id="279" r:id="rId16"/>
    <p:sldId id="280" r:id="rId17"/>
    <p:sldId id="347" r:id="rId18"/>
    <p:sldId id="348" r:id="rId19"/>
    <p:sldId id="284" r:id="rId20"/>
    <p:sldId id="349" r:id="rId21"/>
    <p:sldId id="350" r:id="rId22"/>
    <p:sldId id="282" r:id="rId23"/>
    <p:sldId id="283" r:id="rId24"/>
    <p:sldId id="400" r:id="rId25"/>
    <p:sldId id="285" r:id="rId26"/>
    <p:sldId id="286" r:id="rId27"/>
    <p:sldId id="287" r:id="rId28"/>
    <p:sldId id="288" r:id="rId29"/>
    <p:sldId id="314" r:id="rId30"/>
    <p:sldId id="363" r:id="rId31"/>
    <p:sldId id="289" r:id="rId32"/>
    <p:sldId id="290" r:id="rId33"/>
    <p:sldId id="366" r:id="rId34"/>
    <p:sldId id="291" r:id="rId35"/>
    <p:sldId id="293" r:id="rId36"/>
    <p:sldId id="312" r:id="rId37"/>
    <p:sldId id="351" r:id="rId38"/>
    <p:sldId id="352" r:id="rId39"/>
    <p:sldId id="294" r:id="rId40"/>
    <p:sldId id="368" r:id="rId41"/>
    <p:sldId id="369" r:id="rId42"/>
    <p:sldId id="296" r:id="rId43"/>
    <p:sldId id="297" r:id="rId44"/>
    <p:sldId id="328" r:id="rId45"/>
    <p:sldId id="332" r:id="rId46"/>
    <p:sldId id="333" r:id="rId47"/>
    <p:sldId id="334" r:id="rId48"/>
    <p:sldId id="335" r:id="rId49"/>
    <p:sldId id="336" r:id="rId50"/>
    <p:sldId id="362" r:id="rId51"/>
    <p:sldId id="341" r:id="rId52"/>
    <p:sldId id="342" r:id="rId53"/>
    <p:sldId id="373" r:id="rId54"/>
    <p:sldId id="374" r:id="rId55"/>
    <p:sldId id="388" r:id="rId56"/>
    <p:sldId id="387" r:id="rId57"/>
    <p:sldId id="393" r:id="rId58"/>
  </p:sldIdLst>
  <p:sldSz cx="9144000" cy="6858000" type="screen4x3"/>
  <p:notesSz cx="6858000" cy="9144000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795" autoAdjust="0"/>
  </p:normalViewPr>
  <p:slideViewPr>
    <p:cSldViewPr>
      <p:cViewPr varScale="1">
        <p:scale>
          <a:sx n="49" d="100"/>
          <a:sy n="49" d="100"/>
        </p:scale>
        <p:origin x="-1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36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6D798424-79E0-F24C-85FC-C027BFB45D9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6896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Pentoses</a:t>
            </a:r>
            <a:r>
              <a:rPr lang="en-US" dirty="0"/>
              <a:t>: 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10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 Deoxyribose of DNA and Ribose of RNA 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1200" dirty="0" smtClean="0">
                <a:latin typeface="Times New Roman" charset="0"/>
              </a:rPr>
              <a:t>soluble in 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1200" dirty="0" smtClean="0">
                <a:latin typeface="Times New Roman" charset="0"/>
              </a:rPr>
              <a:t>sweet to taste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1200" dirty="0" smtClean="0">
                <a:latin typeface="Times New Roman" charset="0"/>
              </a:rPr>
              <a:t>smallest carbohydrate unit</a:t>
            </a:r>
          </a:p>
          <a:p>
            <a:endParaRPr lang="en-US" dirty="0"/>
          </a:p>
          <a:p>
            <a:r>
              <a:rPr lang="en-US" dirty="0"/>
              <a:t>Hexoses: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Glucose, Fructose, </a:t>
            </a:r>
            <a:r>
              <a:rPr lang="en-US" dirty="0" err="1"/>
              <a:t>Galactose</a:t>
            </a:r>
            <a:r>
              <a:rPr lang="en-US" dirty="0"/>
              <a:t> — use for respiration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92AC6B-8F0E-EA47-BA27-037E3144534E}" type="slidenum">
              <a:rPr lang="en-IE" sz="1200">
                <a:cs typeface="Times New Roman" charset="0"/>
              </a:rPr>
              <a:pPr eaLnBrk="1" hangingPunct="1"/>
              <a:t>14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 sz="800" dirty="0"/>
              <a:t>Chemical name: </a:t>
            </a:r>
            <a:r>
              <a:rPr lang="en-IE" sz="800" dirty="0" smtClean="0"/>
              <a:t>ascorbic </a:t>
            </a:r>
            <a:r>
              <a:rPr lang="en-IE" sz="800" dirty="0"/>
              <a:t>acid </a:t>
            </a:r>
          </a:p>
          <a:p>
            <a:pPr eaLnBrk="1" hangingPunct="1"/>
            <a:r>
              <a:rPr lang="en-IE" sz="800" dirty="0" smtClean="0"/>
              <a:t>Solubility:water </a:t>
            </a:r>
            <a:r>
              <a:rPr lang="en-IE" sz="800" dirty="0"/>
              <a:t>soluble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800" dirty="0"/>
              <a:t>Function: for building connective tissue i.e. </a:t>
            </a:r>
            <a:r>
              <a:rPr lang="en-GB" sz="800" dirty="0"/>
              <a:t>tissue used for attaching organs together or for protection,</a:t>
            </a:r>
            <a:r>
              <a:rPr lang="en-IE" sz="800" dirty="0"/>
              <a:t>  e.g. skin, blood vessels, bone, tendons, cartilage, </a:t>
            </a:r>
            <a:r>
              <a:rPr lang="en-IE" sz="800" dirty="0" smtClean="0"/>
              <a:t>ligaments </a:t>
            </a:r>
            <a:r>
              <a:rPr lang="en-US" sz="800" dirty="0" smtClean="0">
                <a:latin typeface="Times New Roman" charset="0"/>
              </a:rPr>
              <a:t>and the absorption of iron by the gut.</a:t>
            </a:r>
          </a:p>
          <a:p>
            <a:pPr eaLnBrk="1" hangingPunct="1"/>
            <a:endParaRPr lang="en-IE" sz="800" dirty="0"/>
          </a:p>
          <a:p>
            <a:pPr eaLnBrk="1" hangingPunct="1"/>
            <a:r>
              <a:rPr lang="en-IE" sz="800" dirty="0"/>
              <a:t>Source: </a:t>
            </a:r>
            <a:r>
              <a:rPr lang="en-GB" sz="800" dirty="0"/>
              <a:t>Citrus Fruits, Green vegetables </a:t>
            </a:r>
            <a:endParaRPr lang="en-IE" sz="800" dirty="0"/>
          </a:p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AA1FA4-349D-2E4D-A0E7-B226D3E429AF}" type="slidenum">
              <a:rPr lang="en-IE" sz="1200">
                <a:cs typeface="Times New Roman" charset="0"/>
              </a:rPr>
              <a:pPr eaLnBrk="1" hangingPunct="1"/>
              <a:t>40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 dirty="0"/>
              <a:t>Chemical name: </a:t>
            </a:r>
            <a:r>
              <a:rPr lang="en-IE" dirty="0" smtClean="0"/>
              <a:t>calciferol  </a:t>
            </a:r>
            <a:endParaRPr lang="en-IE" dirty="0"/>
          </a:p>
          <a:p>
            <a:pPr eaLnBrk="1" hangingPunct="1"/>
            <a:r>
              <a:rPr lang="en-IE" dirty="0" smtClean="0"/>
              <a:t>Solubility:fat </a:t>
            </a:r>
            <a:r>
              <a:rPr lang="en-IE" dirty="0"/>
              <a:t>soluble</a:t>
            </a:r>
          </a:p>
          <a:p>
            <a:pPr eaLnBrk="1" hangingPunct="1"/>
            <a:r>
              <a:rPr lang="en-IE" dirty="0"/>
              <a:t>Function: needed to absorb calcium from food. Calcium needed for healthy teeth and bone formation and their maintenance</a:t>
            </a:r>
          </a:p>
          <a:p>
            <a:pPr eaLnBrk="1" hangingPunct="1"/>
            <a:r>
              <a:rPr lang="en-IE" dirty="0"/>
              <a:t>Source: Dairy products, fish liver oils, egg yolk, made by skin in sunlight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Vitamin D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 err="1" smtClean="0">
                <a:latin typeface="Arial" charset="0"/>
              </a:rPr>
              <a:t>calciferol</a:t>
            </a:r>
            <a:r>
              <a:rPr lang="en-US" dirty="0" smtClean="0">
                <a:latin typeface="Arial" charset="0"/>
              </a:rPr>
              <a:t>):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fat soluble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sources: liver, fish oils, milk, made in skin (UV rays)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metabolic role: </a:t>
            </a:r>
            <a:r>
              <a:rPr lang="en-US" sz="1200" dirty="0" smtClean="0">
                <a:latin typeface="Times New Roman" charset="0"/>
              </a:rPr>
              <a:t>It is needed for bone and tooth formation, bone maintenance and the absorption of calcium from the gut.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deficiency: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If, for any reason, there is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shortage of minerals, especially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calcium, the reinforcement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becomes inadequate. Bones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soften and may bend under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body weight. This occurs in rickets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in children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osteomalacia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adults, usually because calcium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not being absorbed properly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intestine because of a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deficiency of vitamin D</a:t>
            </a: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  <a:endParaRPr lang="en-US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8A2603-A548-5741-9857-E98AEC5E6B2A}" type="slidenum">
              <a:rPr lang="en-IE" sz="1200">
                <a:cs typeface="Times New Roman" charset="0"/>
              </a:rPr>
              <a:pPr eaLnBrk="1" hangingPunct="1"/>
              <a:t>41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What are minerals?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They are salts formed from the earth’s rocks. </a:t>
            </a:r>
            <a:endParaRPr lang="en-IE"/>
          </a:p>
          <a:p>
            <a:pPr eaLnBrk="1" hangingPunct="1">
              <a:spcBef>
                <a:spcPct val="0"/>
              </a:spcBef>
            </a:pPr>
            <a:r>
              <a:rPr lang="en-US"/>
              <a:t>These mineral salts then dissolve in water and are absorbed by plants.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Animals get their minerals by eating plants or other animals that contain them.</a:t>
            </a:r>
          </a:p>
          <a:p>
            <a:pPr eaLnBrk="1" hangingPunct="1">
              <a:spcBef>
                <a:spcPct val="0"/>
              </a:spcBef>
            </a:pPr>
            <a:r>
              <a:rPr lang="en-GB">
                <a:solidFill>
                  <a:srgbClr val="FF0000"/>
                </a:solidFill>
              </a:rPr>
              <a:t>NB Minerals</a:t>
            </a:r>
            <a:r>
              <a:rPr lang="en-GB"/>
              <a:t> are required by organisms in very small amounts.</a:t>
            </a:r>
            <a:endParaRPr lang="en-IE"/>
          </a:p>
          <a:p>
            <a:endParaRPr 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5E721D-DA70-474D-9AB8-6A0FC6023A67}" type="slidenum">
              <a:rPr lang="en-IE" sz="1200">
                <a:cs typeface="Times New Roman" charset="0"/>
              </a:rPr>
              <a:pPr eaLnBrk="1" hangingPunct="1"/>
              <a:t>45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Calcium: for the middle lamella that ‘glues’ neighbouring plant cell walls.</a:t>
            </a:r>
          </a:p>
          <a:p>
            <a:r>
              <a:rPr lang="en-US"/>
              <a:t>Magnesium: for the production of chlorophyll so vital for photosynthesis.</a:t>
            </a:r>
          </a:p>
          <a:p>
            <a:endParaRPr lang="en-US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EB2613-C12E-8B49-A6A2-027A26E90FC9}" type="slidenum">
              <a:rPr lang="en-IE" sz="1200">
                <a:cs typeface="Times New Roman" charset="0"/>
              </a:rPr>
              <a:pPr eaLnBrk="1" hangingPunct="1"/>
              <a:t>46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000000"/>
                </a:solidFill>
              </a:rPr>
              <a:t>Calcium (</a:t>
            </a:r>
            <a:r>
              <a:rPr lang="en-US" dirty="0" err="1" smtClean="0">
                <a:solidFill>
                  <a:srgbClr val="000000"/>
                </a:solidFill>
              </a:rPr>
              <a:t>Ca</a:t>
            </a:r>
            <a:r>
              <a:rPr lang="en-US" dirty="0" smtClean="0">
                <a:solidFill>
                  <a:srgbClr val="000000"/>
                </a:solidFill>
              </a:rPr>
              <a:t>) to make bones and teeth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000000"/>
                </a:solidFill>
              </a:rPr>
              <a:t>Iron (Fe) to make the pigment haemoglobin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000000"/>
                </a:solidFill>
              </a:rPr>
              <a:t>Sodium (Na) for the regulation of the osmotic balance (water content) of cells and the blood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98424-79E0-F24C-85FC-C027BFB45D9A}" type="slidenum">
              <a:rPr lang="en-IE" smtClean="0"/>
              <a:pPr>
                <a:defRPr/>
              </a:pPr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350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It is </a:t>
            </a:r>
            <a:r>
              <a:rPr lang="en-US">
                <a:solidFill>
                  <a:srgbClr val="FF0000"/>
                </a:solidFill>
              </a:rPr>
              <a:t>slow to heat up and cool down</a:t>
            </a:r>
            <a:r>
              <a:rPr lang="en-US"/>
              <a:t> – kept at a fairly steady temperature – helps to keep a constant rate of metabolism.</a:t>
            </a:r>
          </a:p>
          <a:p>
            <a:pPr eaLnBrk="1" hangingPunct="1">
              <a:lnSpc>
                <a:spcPct val="90000"/>
              </a:lnSpc>
            </a:pPr>
            <a:r>
              <a:rPr lang="en-GB"/>
              <a:t>A </a:t>
            </a:r>
            <a:r>
              <a:rPr lang="en-GB">
                <a:solidFill>
                  <a:srgbClr val="FF0000"/>
                </a:solidFill>
              </a:rPr>
              <a:t>good absorber of energy</a:t>
            </a:r>
            <a:r>
              <a:rPr lang="en-GB"/>
              <a:t>. </a:t>
            </a:r>
            <a:r>
              <a:rPr lang="en-US"/>
              <a:t>It absorbs a lot of heat as it evaporates, so sweating and transpiration cools animals and plants. </a:t>
            </a:r>
            <a:r>
              <a:rPr lang="en-GB"/>
              <a:t>This helps to keep temperature steady.</a:t>
            </a:r>
          </a:p>
          <a:p>
            <a:pPr eaLnBrk="1" hangingPunct="1">
              <a:lnSpc>
                <a:spcPct val="90000"/>
              </a:lnSpc>
            </a:pPr>
            <a:r>
              <a:rPr lang="en-GB"/>
              <a:t>Participates in the </a:t>
            </a:r>
            <a:r>
              <a:rPr lang="en-GB">
                <a:solidFill>
                  <a:srgbClr val="FF0000"/>
                </a:solidFill>
              </a:rPr>
              <a:t>movement of material</a:t>
            </a:r>
            <a:r>
              <a:rPr lang="en-GB"/>
              <a:t> in and out of cells.</a:t>
            </a:r>
          </a:p>
          <a:p>
            <a:pPr eaLnBrk="1" hangingPunct="1">
              <a:lnSpc>
                <a:spcPct val="90000"/>
              </a:lnSpc>
            </a:pPr>
            <a:r>
              <a:rPr lang="en-GB"/>
              <a:t>Controls </a:t>
            </a:r>
            <a:r>
              <a:rPr lang="en-GB">
                <a:solidFill>
                  <a:srgbClr val="FF0000"/>
                </a:solidFill>
              </a:rPr>
              <a:t>cell shape</a:t>
            </a:r>
            <a:r>
              <a:rPr lang="en-GB"/>
              <a:t>.</a:t>
            </a:r>
            <a:endParaRPr lang="en-US"/>
          </a:p>
          <a:p>
            <a:endParaRPr lang="en-US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B1C07A-142C-7045-AAC8-E82CCFBD0882}" type="slidenum">
              <a:rPr lang="en-IE" sz="1200">
                <a:cs typeface="Times New Roman" charset="0"/>
              </a:rPr>
              <a:pPr eaLnBrk="1" hangingPunct="1"/>
              <a:t>52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It is a </a:t>
            </a:r>
            <a:r>
              <a:rPr lang="en-US">
                <a:solidFill>
                  <a:srgbClr val="FF0000"/>
                </a:solidFill>
              </a:rPr>
              <a:t>universal solvent</a:t>
            </a:r>
            <a:r>
              <a:rPr lang="en-US"/>
              <a:t> for transporting substances in blood or in plants</a:t>
            </a:r>
          </a:p>
          <a:p>
            <a:pPr eaLnBrk="1" hangingPunct="1"/>
            <a:r>
              <a:rPr lang="en-GB"/>
              <a:t>The </a:t>
            </a:r>
            <a:r>
              <a:rPr lang="en-GB">
                <a:solidFill>
                  <a:srgbClr val="FF0000"/>
                </a:solidFill>
              </a:rPr>
              <a:t>medium for metabolism</a:t>
            </a:r>
            <a:r>
              <a:rPr lang="en-GB"/>
              <a:t> i.e. chemical reactions take place in it within cells</a:t>
            </a:r>
          </a:p>
          <a:p>
            <a:pPr eaLnBrk="1" hangingPunct="1"/>
            <a:r>
              <a:rPr lang="en-US"/>
              <a:t>It is a </a:t>
            </a:r>
            <a:r>
              <a:rPr lang="en-US">
                <a:solidFill>
                  <a:srgbClr val="FF0000"/>
                </a:solidFill>
              </a:rPr>
              <a:t>reactant</a:t>
            </a:r>
            <a:r>
              <a:rPr lang="en-US"/>
              <a:t>/</a:t>
            </a:r>
            <a:r>
              <a:rPr lang="en-US">
                <a:solidFill>
                  <a:srgbClr val="FF0000"/>
                </a:solidFill>
              </a:rPr>
              <a:t>product</a:t>
            </a:r>
            <a:r>
              <a:rPr lang="en-US"/>
              <a:t> in chemical reactions e.g. photosynthesis, respiration and digestion</a:t>
            </a:r>
            <a:endParaRPr lang="en-IE"/>
          </a:p>
          <a:p>
            <a:endParaRPr lang="en-US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5C6CE4-EEB5-E847-9EC1-47AF2504477D}" type="slidenum">
              <a:rPr lang="en-IE" sz="1200">
                <a:cs typeface="Times New Roman" charset="0"/>
              </a:rPr>
              <a:pPr eaLnBrk="1" hangingPunct="1"/>
              <a:t>53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Maltose: glucose + glucose — intermediate between glucose and </a:t>
            </a:r>
            <a:r>
              <a:rPr lang="en-US" dirty="0" smtClean="0"/>
              <a:t>starch</a:t>
            </a:r>
          </a:p>
          <a:p>
            <a:r>
              <a:rPr lang="en-US" dirty="0" smtClean="0"/>
              <a:t> </a:t>
            </a:r>
            <a:r>
              <a:rPr lang="en-US" dirty="0"/>
              <a:t>Sucrose: glucose + fructose — food transported in the phloem of plants is a sucrose solution </a:t>
            </a:r>
            <a:endParaRPr lang="en-US" dirty="0" smtClean="0"/>
          </a:p>
          <a:p>
            <a:r>
              <a:rPr lang="en-US" dirty="0" smtClean="0"/>
              <a:t>Lactose</a:t>
            </a:r>
            <a:r>
              <a:rPr lang="en-US" dirty="0"/>
              <a:t>: glucose + </a:t>
            </a:r>
            <a:r>
              <a:rPr lang="en-US" dirty="0" err="1"/>
              <a:t>galactose</a:t>
            </a:r>
            <a:r>
              <a:rPr lang="en-US" dirty="0"/>
              <a:t> — the sugar present in </a:t>
            </a:r>
            <a:r>
              <a:rPr lang="en-US" dirty="0" smtClean="0"/>
              <a:t>milk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GB" sz="1200" dirty="0" smtClean="0">
                <a:solidFill>
                  <a:srgbClr val="000000"/>
                </a:solidFill>
                <a:latin typeface="Times New Roman" charset="0"/>
              </a:rPr>
              <a:t>known as double sugar molecules 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GB" sz="1200" dirty="0" smtClean="0">
                <a:solidFill>
                  <a:srgbClr val="000000"/>
                </a:solidFill>
                <a:latin typeface="Times New Roman" charset="0"/>
              </a:rPr>
              <a:t>soluble in water 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GB" sz="1200" dirty="0" smtClean="0">
                <a:solidFill>
                  <a:srgbClr val="000000"/>
                </a:solidFill>
                <a:latin typeface="Times New Roman" charset="0"/>
              </a:rPr>
              <a:t>sweet to taste</a:t>
            </a:r>
          </a:p>
          <a:p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3C6C0B-8B6E-1844-90E1-67A36FEA5C33}" type="slidenum">
              <a:rPr lang="en-IE" sz="1200">
                <a:cs typeface="Times New Roman" charset="0"/>
              </a:rPr>
              <a:pPr eaLnBrk="1" hangingPunct="1"/>
              <a:t>15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Starch: plant glucose reserve </a:t>
            </a:r>
          </a:p>
          <a:p>
            <a:r>
              <a:rPr lang="en-US" dirty="0"/>
              <a:t>Glycogen: glucose reserve of animals and fungi. Glycogen stored in skeletal muscle and liver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Cellulose: plant cells walls and fibre in our </a:t>
            </a:r>
            <a:r>
              <a:rPr lang="en-US" dirty="0" smtClean="0"/>
              <a:t>diet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sz="1200" dirty="0" smtClean="0">
                <a:solidFill>
                  <a:srgbClr val="000000"/>
                </a:solidFill>
                <a:latin typeface="Times New Roman" charset="0"/>
              </a:rPr>
              <a:t>Not soluble in water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sz="1200" dirty="0" smtClean="0">
                <a:solidFill>
                  <a:srgbClr val="000000"/>
                </a:solidFill>
                <a:latin typeface="Times New Roman" charset="0"/>
              </a:rPr>
              <a:t>Do not taste sweet </a:t>
            </a:r>
          </a:p>
          <a:p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545802E-A4A1-5F45-BE75-2367CA4E447A}" type="slidenum">
              <a:rPr lang="en-IE" sz="1200">
                <a:cs typeface="Times New Roman" charset="0"/>
              </a:rPr>
              <a:pPr eaLnBrk="1" hangingPunct="1"/>
              <a:t>16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dirty="0"/>
              <a:t>Respiration</a:t>
            </a:r>
            <a:r>
              <a:rPr lang="en-GB" dirty="0"/>
              <a:t> – energy is released when glucose is broken down to form carbon dioxide and water – catabolism </a:t>
            </a:r>
          </a:p>
          <a:p>
            <a:pPr eaLnBrk="1" hangingPunct="1"/>
            <a:r>
              <a:rPr lang="en-GB" b="1" dirty="0"/>
              <a:t>Photosynthesis</a:t>
            </a:r>
            <a:r>
              <a:rPr lang="en-GB" dirty="0"/>
              <a:t> – glucose molecules are made from carbon dioxide and water using the sun’s energy – </a:t>
            </a:r>
            <a:r>
              <a:rPr lang="en-GB" dirty="0" smtClean="0"/>
              <a:t>anabolism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latin typeface="Arial" charset="0"/>
            </a:endParaRPr>
          </a:p>
          <a:p>
            <a:pPr eaLnBrk="1" hangingPunct="1"/>
            <a:endParaRPr lang="en-IE" dirty="0"/>
          </a:p>
          <a:p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9F28C3-FCB6-4944-98A0-FCF5EA5059B0}" type="slidenum">
              <a:rPr lang="en-IE" sz="1200">
                <a:cs typeface="Times New Roman" charset="0"/>
              </a:rPr>
              <a:pPr eaLnBrk="1" hangingPunct="1"/>
              <a:t>21</a:t>
            </a:fld>
            <a:endParaRPr lang="en-IE" sz="120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This is the smallest lipid.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98424-79E0-F24C-85FC-C027BFB45D9A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913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1325" indent="-441325" eaLnBrk="1" hangingPunct="1">
              <a:lnSpc>
                <a:spcPct val="90000"/>
              </a:lnSpc>
              <a:buFont typeface="Times New Roman" charset="0"/>
              <a:buAutoNum type="arabicPeriod"/>
            </a:pPr>
            <a:r>
              <a:rPr lang="en-GB" sz="1200" dirty="0" smtClean="0">
                <a:latin typeface="Times New Roman" charset="0"/>
              </a:rPr>
              <a:t>Heat insulation – e.g. under the skin</a:t>
            </a:r>
          </a:p>
          <a:p>
            <a:pPr marL="441325" indent="-441325" eaLnBrk="1" hangingPunct="1">
              <a:lnSpc>
                <a:spcPct val="90000"/>
              </a:lnSpc>
              <a:buClr>
                <a:schemeClr val="tx1"/>
              </a:buClr>
              <a:buFont typeface="Times New Roman" charset="0"/>
              <a:buAutoNum type="arabicPeriod"/>
            </a:pPr>
            <a:r>
              <a:rPr lang="en-GB" sz="1200" dirty="0" smtClean="0">
                <a:latin typeface="Times New Roman" charset="0"/>
              </a:rPr>
              <a:t>Waterproof the body</a:t>
            </a:r>
          </a:p>
          <a:p>
            <a:pPr marL="441325" indent="-441325" eaLnBrk="1" hangingPunct="1">
              <a:lnSpc>
                <a:spcPct val="90000"/>
              </a:lnSpc>
              <a:buClr>
                <a:schemeClr val="tx1"/>
              </a:buClr>
              <a:buFont typeface="Times New Roman" charset="0"/>
              <a:buAutoNum type="arabicPeriod"/>
            </a:pPr>
            <a:r>
              <a:rPr lang="en-GB" sz="1200" dirty="0" smtClean="0">
                <a:latin typeface="Times New Roman" charset="0"/>
              </a:rPr>
              <a:t>Protection around body organs e.g. kidney, heart</a:t>
            </a:r>
          </a:p>
          <a:p>
            <a:pPr marL="441325" indent="-441325" eaLnBrk="1" hangingPunct="1">
              <a:lnSpc>
                <a:spcPct val="90000"/>
              </a:lnSpc>
              <a:buFont typeface="Times New Roman" charset="0"/>
              <a:buAutoNum type="arabicPeriod"/>
            </a:pPr>
            <a:r>
              <a:rPr lang="en-GB" sz="1200" dirty="0" smtClean="0">
                <a:latin typeface="Times New Roman" charset="0"/>
              </a:rPr>
              <a:t>Phospholipids and lipoproteins are major components in cell membranes</a:t>
            </a:r>
          </a:p>
          <a:p>
            <a:pPr marL="441325" indent="-441325" eaLnBrk="1" hangingPunct="1">
              <a:lnSpc>
                <a:spcPct val="90000"/>
              </a:lnSpc>
              <a:buClr>
                <a:schemeClr val="tx1"/>
              </a:buClr>
              <a:buFont typeface="Times New Roman" charset="0"/>
              <a:buAutoNum type="arabicPeriod"/>
            </a:pPr>
            <a:r>
              <a:rPr lang="en-GB" sz="1200" dirty="0" smtClean="0">
                <a:latin typeface="Times New Roman" charset="0"/>
              </a:rPr>
              <a:t>Myelin helps transmit messages in nerve cells </a:t>
            </a:r>
          </a:p>
          <a:p>
            <a:pPr marL="441325" indent="-441325" eaLnBrk="1" hangingPunct="1">
              <a:lnSpc>
                <a:spcPct val="90000"/>
              </a:lnSpc>
              <a:buClr>
                <a:schemeClr val="tx1"/>
              </a:buClr>
              <a:buFont typeface="Times New Roman" charset="0"/>
              <a:buAutoNum type="arabicPeriod"/>
            </a:pPr>
            <a:r>
              <a:rPr lang="en-GB" sz="1200" dirty="0" smtClean="0">
                <a:latin typeface="Times New Roman" charset="0"/>
              </a:rPr>
              <a:t>The protective wax cuticle on the outside of leaves.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98424-79E0-F24C-85FC-C027BFB45D9A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866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9275" indent="-549275">
              <a:buFont typeface="Times New Roman" charset="0"/>
              <a:buAutoNum type="arabicPeriod"/>
            </a:pPr>
            <a:r>
              <a:rPr lang="en-US" sz="1200" dirty="0" smtClean="0">
                <a:latin typeface="Times New Roman" charset="0"/>
              </a:rPr>
              <a:t>Energy storage: more than twice the energy of carbohydrate or protein.</a:t>
            </a:r>
          </a:p>
          <a:p>
            <a:pPr marL="549275" indent="-549275">
              <a:buFont typeface="Times New Roman" charset="0"/>
              <a:buAutoNum type="arabicPeriod"/>
            </a:pPr>
            <a:r>
              <a:rPr lang="en-US" sz="1200" dirty="0" smtClean="0">
                <a:latin typeface="Times New Roman" charset="0"/>
              </a:rPr>
              <a:t>Energy source: released during respiration.</a:t>
            </a:r>
          </a:p>
          <a:p>
            <a:pPr marL="549275" indent="-549275">
              <a:buFont typeface="Times New Roman" charset="0"/>
              <a:buAutoNum type="arabicPeriod"/>
            </a:pPr>
            <a:r>
              <a:rPr lang="en-US" sz="1200" dirty="0" smtClean="0">
                <a:latin typeface="Times New Roman" charset="0"/>
              </a:rPr>
              <a:t>Storage of fat-soluble vitamins.</a:t>
            </a:r>
          </a:p>
          <a:p>
            <a:pPr marL="549275" indent="-549275">
              <a:buFont typeface="Times New Roman" charset="0"/>
              <a:buAutoNum type="arabicPeriod"/>
            </a:pPr>
            <a:r>
              <a:rPr lang="en-US" sz="1200" dirty="0" smtClean="0">
                <a:latin typeface="Times New Roman" charset="0"/>
              </a:rPr>
              <a:t>Some lipids function as hormones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98424-79E0-F24C-85FC-C027BFB45D9A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19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form structures such as skin, hair, nails, muscle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98424-79E0-F24C-85FC-C027BFB45D9A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315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enzymes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(ii) some hormones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(iii) antibodies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Times New Roman" charset="0"/>
              </a:rPr>
              <a:t>Proteins synthesis takes place at the ribosomes.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98424-79E0-F24C-85FC-C027BFB45D9A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035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59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5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Rectangle 22" descr="50%"/>
            <p:cNvSpPr>
              <a:spLocks noChangeArrowheads="1"/>
            </p:cNvSpPr>
            <p:nvPr/>
          </p:nvSpPr>
          <p:spPr bwMode="hidden">
            <a:xfrm>
              <a:off x="336" y="124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36" y="1200"/>
              <a:ext cx="5280" cy="0"/>
              <a:chOff x="144" y="1200"/>
              <a:chExt cx="5280" cy="0"/>
            </a:xfrm>
          </p:grpSpPr>
          <p:sp>
            <p:nvSpPr>
              <p:cNvPr id="37" name="Line 24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28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0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5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36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37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8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42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43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44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432" y="1728"/>
              <a:ext cx="192" cy="192"/>
              <a:chOff x="432" y="1728"/>
              <a:chExt cx="192" cy="192"/>
            </a:xfrm>
          </p:grpSpPr>
          <p:sp>
            <p:nvSpPr>
              <p:cNvPr id="33" name="Rectangle 47"/>
              <p:cNvSpPr>
                <a:spLocks noChangeArrowheads="1"/>
              </p:cNvSpPr>
              <p:nvPr userDrawn="1"/>
            </p:nvSpPr>
            <p:spPr bwMode="auto">
              <a:xfrm>
                <a:off x="432" y="1728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48"/>
              <p:cNvSpPr>
                <a:spLocks noChangeArrowheads="1"/>
              </p:cNvSpPr>
              <p:nvPr userDrawn="1"/>
            </p:nvSpPr>
            <p:spPr bwMode="auto">
              <a:xfrm>
                <a:off x="528" y="1824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49"/>
              <p:cNvSpPr>
                <a:spLocks noChangeArrowheads="1"/>
              </p:cNvSpPr>
              <p:nvPr userDrawn="1"/>
            </p:nvSpPr>
            <p:spPr bwMode="auto">
              <a:xfrm>
                <a:off x="528" y="172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50"/>
              <p:cNvSpPr>
                <a:spLocks noChangeArrowheads="1"/>
              </p:cNvSpPr>
              <p:nvPr userDrawn="1"/>
            </p:nvSpPr>
            <p:spPr bwMode="auto">
              <a:xfrm>
                <a:off x="432" y="182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336" y="2400"/>
              <a:ext cx="5280" cy="0"/>
              <a:chOff x="144" y="1200"/>
              <a:chExt cx="5280" cy="0"/>
            </a:xfrm>
          </p:grpSpPr>
          <p:sp>
            <p:nvSpPr>
              <p:cNvPr id="11" name="Line 52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53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54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55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56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57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58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59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60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61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62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63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64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65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66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67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68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69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70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71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2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73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74" descr="50%"/>
            <p:cNvSpPr>
              <a:spLocks noChangeArrowheads="1"/>
            </p:cNvSpPr>
            <p:nvPr/>
          </p:nvSpPr>
          <p:spPr bwMode="hidden">
            <a:xfrm>
              <a:off x="336" y="220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1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92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CB9E-F476-3542-A44A-3DCCF9E77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7423-852D-8043-9FFC-BC866884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1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03ED7-C13A-BF4F-A5DC-C0066F1D7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0CEB-1022-874A-B70B-B8F697B89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5385-0E06-1748-AEB9-B6497F22B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5385-0E06-1748-AEB9-B6497F22B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5385-0E06-1748-AEB9-B6497F22B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5385-0E06-1748-AEB9-B6497F22B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5385-0E06-1748-AEB9-B6497F22B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3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5385-0E06-1748-AEB9-B6497F22B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5385-0E06-1748-AEB9-B6497F22B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5FA5-C5F4-EA43-A99F-C52B37647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65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5385-0E06-1748-AEB9-B6497F22B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D4FC-092A-214E-B044-277566119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6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236C-E6D3-A544-A932-868868C8A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D00D-8418-A34B-AE0C-9804C7832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4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C3A23-9BCD-5446-99AA-7B9D52329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7F95-0C4F-754E-A14C-8B9EF02DF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D164-938D-3946-9C84-28348C615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03585-3DEC-3344-AC30-B77DB3BEF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3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6858000"/>
            <a:chOff x="0" y="0"/>
            <a:chExt cx="54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106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Rectangle 5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7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Line 22"/>
            <p:cNvSpPr>
              <a:spLocks noChangeShapeType="1"/>
            </p:cNvSpPr>
            <p:nvPr/>
          </p:nvSpPr>
          <p:spPr bwMode="ltGray">
            <a:xfrm>
              <a:off x="144" y="240"/>
              <a:ext cx="53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" name="Group 23"/>
            <p:cNvGrpSpPr>
              <a:grpSpLocks/>
            </p:cNvGrpSpPr>
            <p:nvPr/>
          </p:nvGrpSpPr>
          <p:grpSpPr bwMode="auto">
            <a:xfrm>
              <a:off x="144" y="624"/>
              <a:ext cx="192" cy="192"/>
              <a:chOff x="1200" y="2256"/>
              <a:chExt cx="480" cy="480"/>
            </a:xfrm>
          </p:grpSpPr>
          <p:sp>
            <p:nvSpPr>
              <p:cNvPr id="1058" name="Rectangle 24"/>
              <p:cNvSpPr>
                <a:spLocks noChangeArrowheads="1"/>
              </p:cNvSpPr>
              <p:nvPr/>
            </p:nvSpPr>
            <p:spPr bwMode="hidden">
              <a:xfrm>
                <a:off x="1200" y="225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25"/>
              <p:cNvSpPr>
                <a:spLocks noChangeArrowheads="1"/>
              </p:cNvSpPr>
              <p:nvPr/>
            </p:nvSpPr>
            <p:spPr bwMode="hidden">
              <a:xfrm>
                <a:off x="1440" y="249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Rectangle 27"/>
              <p:cNvSpPr>
                <a:spLocks noChangeArrowheads="1"/>
              </p:cNvSpPr>
              <p:nvPr/>
            </p:nvSpPr>
            <p:spPr bwMode="hidden">
              <a:xfrm>
                <a:off x="1200" y="249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28"/>
            <p:cNvGrpSpPr>
              <a:grpSpLocks/>
            </p:cNvGrpSpPr>
            <p:nvPr/>
          </p:nvGrpSpPr>
          <p:grpSpPr bwMode="auto">
            <a:xfrm>
              <a:off x="144" y="1200"/>
              <a:ext cx="5280" cy="0"/>
              <a:chOff x="144" y="1200"/>
              <a:chExt cx="5280" cy="0"/>
            </a:xfrm>
          </p:grpSpPr>
          <p:sp>
            <p:nvSpPr>
              <p:cNvPr id="1036" name="Line 29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30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Line 31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Line 32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33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34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35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36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37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38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39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Line 40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Line 41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Line 42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Line 43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44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45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46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47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48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49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50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44" name="Rectangle 5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45" name="Rectangle 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46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47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charset="0"/>
              </a:defRPr>
            </a:lvl1pPr>
          </a:lstStyle>
          <a:p>
            <a:pPr>
              <a:defRPr/>
            </a:pPr>
            <a:fld id="{B38A9E61-BA7E-9246-845B-22CC71B75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7" r:id="rId12"/>
    <p:sldLayoutId id="2147483860" r:id="rId13"/>
    <p:sldLayoutId id="2147483862" r:id="rId14"/>
    <p:sldLayoutId id="2147483863" r:id="rId15"/>
    <p:sldLayoutId id="2147483866" r:id="rId16"/>
    <p:sldLayoutId id="2147483867" r:id="rId17"/>
    <p:sldLayoutId id="2147483868" r:id="rId18"/>
    <p:sldLayoutId id="2147483874" r:id="rId19"/>
    <p:sldLayoutId id="2147483876" r:id="rId20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4" grpId="0" build="p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IE" b="1" dirty="0" smtClean="0">
                <a:latin typeface="Times New Roman" charset="0"/>
              </a:rPr>
              <a:t>Chapter 3</a:t>
            </a:r>
            <a:br>
              <a:rPr lang="en-IE" b="1" dirty="0" smtClean="0">
                <a:latin typeface="Times New Roman" charset="0"/>
              </a:rPr>
            </a:br>
            <a:r>
              <a:rPr lang="en-IE" b="1" dirty="0" smtClean="0">
                <a:latin typeface="Times New Roman" charset="0"/>
              </a:rPr>
              <a:t>Food</a:t>
            </a:r>
            <a:endParaRPr lang="en-IE" b="1" dirty="0">
              <a:latin typeface="Times New Roman" charset="0"/>
            </a:endParaRPr>
          </a:p>
        </p:txBody>
      </p:sp>
      <p:pic>
        <p:nvPicPr>
          <p:cNvPr id="1536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74"/>
          <a:stretch/>
        </p:blipFill>
        <p:spPr bwMode="auto">
          <a:xfrm>
            <a:off x="2819400" y="2133600"/>
            <a:ext cx="3124200" cy="4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198056-4679-684F-9DB5-951878EE90D5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IE" b="1" dirty="0">
                <a:latin typeface="Times New Roman" charset="0"/>
              </a:rPr>
              <a:t>Types of Food</a:t>
            </a:r>
            <a:endParaRPr lang="en-US" b="1" dirty="0">
              <a:latin typeface="Times New Roman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IE" sz="3600" dirty="0" smtClean="0">
                <a:ea typeface="+mn-ea"/>
              </a:rPr>
              <a:t>Food is made up of six different components</a:t>
            </a:r>
            <a:endParaRPr lang="en-GB" sz="3600" b="1" dirty="0" smtClean="0">
              <a:solidFill>
                <a:srgbClr val="0000FF"/>
              </a:solidFill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3600" dirty="0">
                <a:solidFill>
                  <a:srgbClr val="000000"/>
                </a:solidFill>
                <a:ea typeface="+mn-ea"/>
              </a:rPr>
              <a:t>Carbohydrates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3600" dirty="0">
                <a:solidFill>
                  <a:srgbClr val="000000"/>
                </a:solidFill>
                <a:ea typeface="+mn-ea"/>
              </a:rPr>
              <a:t>Lipids </a:t>
            </a:r>
            <a:endParaRPr lang="en-GB" sz="3600" dirty="0" smtClean="0">
              <a:solidFill>
                <a:srgbClr val="000000"/>
              </a:solidFill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3600" dirty="0">
                <a:solidFill>
                  <a:srgbClr val="000000"/>
                </a:solidFill>
                <a:ea typeface="+mn-ea"/>
              </a:rPr>
              <a:t>Proteins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3600" dirty="0">
                <a:solidFill>
                  <a:srgbClr val="000000"/>
                </a:solidFill>
                <a:ea typeface="+mn-ea"/>
              </a:rPr>
              <a:t>Vitamins 	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3600" dirty="0">
                <a:solidFill>
                  <a:srgbClr val="000000"/>
                </a:solidFill>
                <a:ea typeface="+mn-ea"/>
              </a:rPr>
              <a:t>Minerals</a:t>
            </a:r>
            <a:endParaRPr lang="en-US" sz="3600" dirty="0">
              <a:solidFill>
                <a:srgbClr val="000000"/>
              </a:solidFill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3600" dirty="0" smtClean="0">
                <a:solidFill>
                  <a:srgbClr val="000000"/>
                </a:solidFill>
                <a:ea typeface="+mn-ea"/>
              </a:rPr>
              <a:t>Water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  <a:ea typeface="+mn-ea"/>
              </a:rPr>
              <a:t>		</a:t>
            </a:r>
            <a:endParaRPr lang="en-US" sz="3600" dirty="0" smtClean="0">
              <a:ea typeface="+mn-ea"/>
            </a:endParaRP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4594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C01441F-9B8A-2C43-B066-701776CBA5C5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>
                <a:latin typeface="Times New Roman" charset="0"/>
              </a:rPr>
              <a:t>Learning check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839200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IE" sz="3600">
                <a:latin typeface="Times New Roman" charset="0"/>
              </a:rPr>
              <a:t>What are the six different food components?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GB" sz="3600" b="1">
              <a:solidFill>
                <a:srgbClr val="0000FF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3600" b="1">
                <a:solidFill>
                  <a:srgbClr val="0000FF"/>
                </a:solidFill>
                <a:latin typeface="Times New Roman" charset="0"/>
              </a:rPr>
              <a:t>	Water			Proteins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GB" sz="3600" b="1">
              <a:solidFill>
                <a:srgbClr val="0000FF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3600" b="1">
                <a:solidFill>
                  <a:srgbClr val="0000FF"/>
                </a:solidFill>
                <a:latin typeface="Times New Roman" charset="0"/>
              </a:rPr>
              <a:t>	Lipids 			Carbohydrates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GB" sz="3600" b="1">
              <a:solidFill>
                <a:srgbClr val="0000FF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3600" b="1">
                <a:solidFill>
                  <a:srgbClr val="0000FF"/>
                </a:solidFill>
                <a:latin typeface="Times New Roman" charset="0"/>
              </a:rPr>
              <a:t>	Vitamins 		Minerals</a:t>
            </a:r>
            <a:endParaRPr lang="en-IE" sz="3600" b="1">
              <a:solidFill>
                <a:srgbClr val="0000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F4DADB-B724-9D46-B92E-14860D06032E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>
                <a:latin typeface="Times New Roman" charset="0"/>
              </a:rPr>
              <a:t>Carbohydrates</a:t>
            </a:r>
            <a:endParaRPr lang="en-US" b="1" dirty="0">
              <a:latin typeface="Times New Roman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GB" sz="3600" dirty="0" smtClean="0">
                <a:ea typeface="+mn-ea"/>
              </a:rPr>
              <a:t>Carbohydrates contain the elements</a:t>
            </a: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en-GB" sz="3600" dirty="0" smtClean="0">
                <a:ea typeface="+mn-ea"/>
              </a:rPr>
              <a:t>   Carbon, Hydrogen, Oxygen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3600" dirty="0" smtClean="0">
                <a:ea typeface="+mn-ea"/>
              </a:rPr>
              <a:t>The general formula for a carbohydrate is </a:t>
            </a: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en-GB" sz="3600" dirty="0" smtClean="0">
                <a:ea typeface="+mn-ea"/>
              </a:rPr>
              <a:t>    </a:t>
            </a:r>
            <a:r>
              <a:rPr lang="en-GB" sz="3600" dirty="0" err="1" smtClean="0">
                <a:ea typeface="+mn-ea"/>
              </a:rPr>
              <a:t>C</a:t>
            </a:r>
            <a:r>
              <a:rPr lang="en-GB" sz="3600" baseline="-25000" dirty="0" err="1" smtClean="0">
                <a:ea typeface="+mn-ea"/>
              </a:rPr>
              <a:t>x</a:t>
            </a:r>
            <a:r>
              <a:rPr lang="en-GB" sz="3600" dirty="0" smtClean="0">
                <a:ea typeface="+mn-ea"/>
              </a:rPr>
              <a:t>(H</a:t>
            </a:r>
            <a:r>
              <a:rPr lang="en-GB" sz="3600" baseline="-25000" dirty="0" smtClean="0">
                <a:ea typeface="+mn-ea"/>
              </a:rPr>
              <a:t>2</a:t>
            </a:r>
            <a:r>
              <a:rPr lang="en-GB" sz="3600" dirty="0" smtClean="0">
                <a:ea typeface="+mn-ea"/>
              </a:rPr>
              <a:t>O)</a:t>
            </a:r>
            <a:r>
              <a:rPr lang="en-GB" sz="3600" baseline="-25000" dirty="0" smtClean="0">
                <a:ea typeface="+mn-ea"/>
              </a:rPr>
              <a:t>y OR </a:t>
            </a:r>
            <a:r>
              <a:rPr lang="en-GB" sz="3600" dirty="0"/>
              <a:t>(CH</a:t>
            </a:r>
            <a:r>
              <a:rPr lang="en-GB" sz="3600" baseline="-25000" dirty="0"/>
              <a:t>2</a:t>
            </a:r>
            <a:r>
              <a:rPr lang="en-GB" sz="3600" dirty="0"/>
              <a:t>O)</a:t>
            </a:r>
            <a:endParaRPr lang="en-GB" sz="3600" dirty="0" smtClean="0">
              <a:ea typeface="+mn-ea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GB" sz="3600" dirty="0" smtClean="0">
                <a:ea typeface="+mn-ea"/>
              </a:rPr>
              <a:t>There are twice as many hydrogen molecules as oxygen molecules.</a:t>
            </a:r>
            <a:endParaRPr lang="en-US" sz="3600" dirty="0" smtClean="0">
              <a:ea typeface="+mn-ea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18050"/>
            <a:ext cx="2946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A360D3-3E90-7D40-A578-49FCC1C000A2}" type="slidenum">
              <a:rPr lang="en-IE" sz="1400"/>
              <a:pPr eaLnBrk="1" hangingPunct="1"/>
              <a:t>13</a:t>
            </a:fld>
            <a:endParaRPr lang="en-IE" sz="14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Times New Roman" charset="0"/>
              </a:rPr>
              <a:t>3 Types of Carbohydrate</a:t>
            </a:r>
            <a:endParaRPr lang="en-IE" b="1">
              <a:latin typeface="Times New Roman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4343400" cy="2590800"/>
          </a:xfrm>
        </p:spPr>
        <p:txBody>
          <a:bodyPr/>
          <a:lstStyle/>
          <a:p>
            <a:pPr marL="742950" indent="-742950" eaLnBrk="1" hangingPunct="1">
              <a:spcBef>
                <a:spcPct val="50000"/>
              </a:spcBef>
              <a:buFont typeface="Times New Roman" charset="0"/>
              <a:buAutoNum type="arabicPeriod"/>
              <a:tabLst>
                <a:tab pos="811213" algn="l"/>
                <a:tab pos="892175" algn="l"/>
              </a:tabLst>
            </a:pPr>
            <a:r>
              <a:rPr lang="en-GB" sz="3600">
                <a:latin typeface="Times New Roman" charset="0"/>
              </a:rPr>
              <a:t>	Monosaccharides</a:t>
            </a:r>
          </a:p>
          <a:p>
            <a:pPr marL="742950" indent="-742950" eaLnBrk="1" hangingPunct="1">
              <a:spcBef>
                <a:spcPct val="50000"/>
              </a:spcBef>
              <a:buFont typeface="Times New Roman" charset="0"/>
              <a:buAutoNum type="arabicPeriod"/>
              <a:tabLst>
                <a:tab pos="811213" algn="l"/>
                <a:tab pos="892175" algn="l"/>
              </a:tabLst>
            </a:pPr>
            <a:r>
              <a:rPr lang="en-GB" sz="3600">
                <a:latin typeface="Times New Roman" charset="0"/>
              </a:rPr>
              <a:t>Disaccharides</a:t>
            </a:r>
          </a:p>
          <a:p>
            <a:pPr marL="742950" indent="-742950" eaLnBrk="1" hangingPunct="1">
              <a:spcBef>
                <a:spcPct val="50000"/>
              </a:spcBef>
              <a:buFont typeface="Times New Roman" charset="0"/>
              <a:buAutoNum type="arabicPeriod"/>
              <a:tabLst>
                <a:tab pos="811213" algn="l"/>
                <a:tab pos="892175" algn="l"/>
              </a:tabLst>
            </a:pPr>
            <a:r>
              <a:rPr lang="en-GB" sz="3600">
                <a:latin typeface="Times New Roman" charset="0"/>
              </a:rPr>
              <a:t>Polysaccharides</a:t>
            </a:r>
            <a:endParaRPr lang="en-IE" sz="3600">
              <a:latin typeface="Times New Roman" charset="0"/>
            </a:endParaRP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971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E2D055-B07B-774F-B0B4-D4340922D788}" type="slidenum">
              <a:rPr lang="en-IE" sz="1400"/>
              <a:pPr eaLnBrk="1" hangingPunct="1"/>
              <a:t>14</a:t>
            </a:fld>
            <a:endParaRPr lang="en-IE" sz="14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4800" b="1" dirty="0">
                <a:solidFill>
                  <a:srgbClr val="FFFFFF"/>
                </a:solidFill>
                <a:latin typeface="Times New Roman" charset="0"/>
              </a:rPr>
              <a:t>Monosaccharides</a:t>
            </a:r>
            <a:endParaRPr lang="en-IE" sz="4800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600" dirty="0" smtClean="0">
                <a:latin typeface="Times New Roman" charset="0"/>
              </a:rPr>
              <a:t>A single </a:t>
            </a:r>
            <a:r>
              <a:rPr lang="en-GB" sz="3600" dirty="0">
                <a:latin typeface="Times New Roman" charset="0"/>
              </a:rPr>
              <a:t>sugar </a:t>
            </a:r>
            <a:r>
              <a:rPr lang="en-GB" sz="3600" dirty="0" smtClean="0">
                <a:latin typeface="Times New Roman" charset="0"/>
              </a:rPr>
              <a:t>unit </a:t>
            </a:r>
            <a:endParaRPr lang="en-GB" sz="36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3600" dirty="0" smtClean="0">
                <a:latin typeface="Times New Roman" charset="0"/>
              </a:rPr>
              <a:t>Examples: glucose</a:t>
            </a:r>
            <a:r>
              <a:rPr lang="en-GB" sz="3600" dirty="0">
                <a:latin typeface="Times New Roman" charset="0"/>
              </a:rPr>
              <a:t>, </a:t>
            </a:r>
            <a:r>
              <a:rPr lang="en-GB" sz="3600" dirty="0" smtClean="0">
                <a:latin typeface="Times New Roman" charset="0"/>
              </a:rPr>
              <a:t>fructose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600" dirty="0" smtClean="0">
                <a:latin typeface="Times New Roman" charset="0"/>
              </a:rPr>
              <a:t>Found in </a:t>
            </a:r>
            <a:r>
              <a:rPr lang="en-US" sz="3600" dirty="0">
                <a:latin typeface="Times New Roman" charset="0"/>
              </a:rPr>
              <a:t>fruit, honey and jam.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36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IE" dirty="0">
              <a:latin typeface="Times New Roman" charset="0"/>
            </a:endParaRP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191000" cy="27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9E2951-5D3A-AC41-AA68-A56E0147DE83}" type="slidenum">
              <a:rPr lang="en-IE" sz="1400"/>
              <a:pPr eaLnBrk="1" hangingPunct="1"/>
              <a:t>15</a:t>
            </a:fld>
            <a:endParaRPr lang="en-IE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4800" b="1">
                <a:solidFill>
                  <a:srgbClr val="FFFFFF"/>
                </a:solidFill>
                <a:latin typeface="Times New Roman" charset="0"/>
              </a:rPr>
              <a:t>Disaccharides</a:t>
            </a:r>
            <a:endParaRPr lang="en-IE" sz="4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143000"/>
            <a:ext cx="9067800" cy="3048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GB" sz="3600" dirty="0" smtClean="0">
                <a:solidFill>
                  <a:srgbClr val="000000"/>
                </a:solidFill>
                <a:latin typeface="Times New Roman" charset="0"/>
              </a:rPr>
              <a:t>two </a:t>
            </a:r>
            <a:r>
              <a:rPr lang="en-GB" sz="3600" dirty="0">
                <a:solidFill>
                  <a:srgbClr val="000000"/>
                </a:solidFill>
                <a:latin typeface="Times New Roman" charset="0"/>
              </a:rPr>
              <a:t>monosaccharide sugar units joined together </a:t>
            </a:r>
          </a:p>
          <a:p>
            <a:pPr eaLnBrk="1" hangingPunct="1">
              <a:buClr>
                <a:schemeClr val="tx1"/>
              </a:buClr>
            </a:pPr>
            <a:r>
              <a:rPr lang="en-GB" sz="3600" dirty="0" smtClean="0">
                <a:latin typeface="Times New Roman" charset="0"/>
              </a:rPr>
              <a:t>Examples</a:t>
            </a:r>
            <a:r>
              <a:rPr lang="en-GB" sz="3600" dirty="0">
                <a:latin typeface="Times New Roman" charset="0"/>
              </a:rPr>
              <a:t>: sucrose, lactose, </a:t>
            </a:r>
            <a:r>
              <a:rPr lang="en-GB" sz="3600" dirty="0" smtClean="0">
                <a:latin typeface="Times New Roman" charset="0"/>
              </a:rPr>
              <a:t>maltose</a:t>
            </a:r>
          </a:p>
          <a:p>
            <a:pPr eaLnBrk="1" hangingPunct="1">
              <a:buClr>
                <a:schemeClr val="tx1"/>
              </a:buClr>
            </a:pPr>
            <a:r>
              <a:rPr lang="en-GB" sz="3600" dirty="0" smtClean="0">
                <a:latin typeface="Times New Roman" charset="0"/>
              </a:rPr>
              <a:t>Found in </a:t>
            </a:r>
            <a:r>
              <a:rPr lang="en-US" sz="3600" dirty="0" smtClean="0">
                <a:latin typeface="Times New Roman" charset="0"/>
              </a:rPr>
              <a:t>fruit, table sugar</a:t>
            </a:r>
            <a:endParaRPr lang="en-GB" sz="3600" dirty="0">
              <a:latin typeface="Times New Roman" charset="0"/>
            </a:endParaRP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16438"/>
            <a:ext cx="30480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39B679-6586-DE4A-83CC-8434AA352445}" type="slidenum">
              <a:rPr lang="en-IE" sz="1400"/>
              <a:pPr eaLnBrk="1" hangingPunct="1"/>
              <a:t>16</a:t>
            </a:fld>
            <a:endParaRPr lang="en-IE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4800" b="1" dirty="0">
                <a:solidFill>
                  <a:srgbClr val="FFFFFF"/>
                </a:solidFill>
                <a:latin typeface="Times New Roman" charset="0"/>
              </a:rPr>
              <a:t>Polysaccharides</a:t>
            </a:r>
            <a:endParaRPr lang="en-IE" sz="4800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1295400"/>
            <a:ext cx="8763000" cy="3276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3600" dirty="0" smtClean="0">
                <a:solidFill>
                  <a:srgbClr val="000000"/>
                </a:solidFill>
              </a:rPr>
              <a:t>Many </a:t>
            </a:r>
            <a:r>
              <a:rPr lang="en-GB" sz="3600" dirty="0">
                <a:solidFill>
                  <a:srgbClr val="000000"/>
                </a:solidFill>
              </a:rPr>
              <a:t>monosaccharide sugar units joined together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sz="3600" dirty="0" smtClean="0"/>
              <a:t>Example</a:t>
            </a:r>
            <a:r>
              <a:rPr lang="en-GB" sz="3600" dirty="0"/>
              <a:t>: starch, </a:t>
            </a:r>
            <a:r>
              <a:rPr lang="en-GB" sz="3600" dirty="0" smtClean="0"/>
              <a:t>cellulose, </a:t>
            </a:r>
            <a:r>
              <a:rPr lang="en-US" sz="3600" dirty="0" smtClean="0"/>
              <a:t>glycogen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sz="3600" dirty="0" smtClean="0">
                <a:latin typeface="Times New Roman" charset="0"/>
              </a:rPr>
              <a:t>Found in </a:t>
            </a:r>
            <a:r>
              <a:rPr lang="en-US" sz="3600" dirty="0" smtClean="0">
                <a:latin typeface="Times New Roman" charset="0"/>
              </a:rPr>
              <a:t>bread, rice, pasta, potatoes, seeds, fruit, vegetables, wholegrain cereals, nuts.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48200"/>
            <a:ext cx="2209800" cy="20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946C06-A39C-A44F-95A5-014AF583012A}" type="slidenum">
              <a:rPr lang="en-IE" sz="1400"/>
              <a:pPr eaLnBrk="1" hangingPunct="1"/>
              <a:t>17</a:t>
            </a:fld>
            <a:endParaRPr lang="en-IE" sz="14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1143000"/>
          </a:xfrm>
        </p:spPr>
        <p:txBody>
          <a:bodyPr/>
          <a:lstStyle/>
          <a:p>
            <a:pPr eaLnBrk="1" hangingPunct="1"/>
            <a:r>
              <a:rPr lang="en-IE" sz="4000" b="1" dirty="0">
                <a:solidFill>
                  <a:srgbClr val="FFFFFF"/>
                </a:solidFill>
                <a:latin typeface="Times New Roman" charset="0"/>
              </a:rPr>
              <a:t>What does the </a:t>
            </a:r>
            <a:r>
              <a:rPr lang="ja-JP" altLang="en-IE" sz="4000" b="1" dirty="0">
                <a:solidFill>
                  <a:srgbClr val="FFFFFF"/>
                </a:solidFill>
                <a:latin typeface="Times New Roman" charset="0"/>
              </a:rPr>
              <a:t>‘</a:t>
            </a:r>
            <a:r>
              <a:rPr lang="en-IE" altLang="ja-JP" sz="4000" b="1" dirty="0">
                <a:solidFill>
                  <a:srgbClr val="FFFFFF"/>
                </a:solidFill>
                <a:latin typeface="Times New Roman" charset="0"/>
              </a:rPr>
              <a:t>Structural Role of Biomolecules</a:t>
            </a:r>
            <a:r>
              <a:rPr lang="ja-JP" altLang="en-IE" sz="4000" b="1" dirty="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en-IE" altLang="ja-JP" sz="4000" b="1" dirty="0">
                <a:solidFill>
                  <a:srgbClr val="FFFFFF"/>
                </a:solidFill>
                <a:latin typeface="Times New Roman" charset="0"/>
              </a:rPr>
              <a:t> mean?</a:t>
            </a:r>
            <a:endParaRPr lang="en-IE" sz="4000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7244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IE" sz="3600" dirty="0" smtClean="0">
                <a:solidFill>
                  <a:srgbClr val="000000"/>
                </a:solidFill>
                <a:ea typeface="+mn-ea"/>
              </a:rPr>
              <a:t>Structure = the way in which something is   		           built e.g. steel structure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IE" sz="3600" dirty="0" smtClean="0">
                <a:solidFill>
                  <a:srgbClr val="000000"/>
                </a:solidFill>
                <a:ea typeface="+mn-ea"/>
              </a:rPr>
              <a:t>Role = function/job or position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IE" sz="3600" dirty="0" smtClean="0">
                <a:solidFill>
                  <a:srgbClr val="000000"/>
                </a:solidFill>
                <a:ea typeface="+mn-ea"/>
              </a:rPr>
              <a:t>Biomolecules = carbohydrates, fats, proteins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IE" sz="3600" b="1" dirty="0" smtClean="0">
                <a:solidFill>
                  <a:srgbClr val="000000"/>
                </a:solidFill>
                <a:ea typeface="+mn-ea"/>
              </a:rPr>
              <a:t>Structural Role of Biomolecules: </a:t>
            </a:r>
            <a:endParaRPr lang="en-IE" sz="3600" dirty="0">
              <a:ea typeface="+mn-ea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IE" sz="3600" dirty="0" smtClean="0">
                <a:ea typeface="+mn-ea"/>
              </a:rPr>
              <a:t>the function/job of carbohydrates, fats, proteins in making various parts of living things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EA1A8D-281C-5040-9A8F-D3DEB3F5DDF9}" type="slidenum">
              <a:rPr lang="en-IE" sz="1400"/>
              <a:pPr eaLnBrk="1" hangingPunct="1"/>
              <a:t>18</a:t>
            </a:fld>
            <a:endParaRPr lang="en-IE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FFFFFF"/>
                </a:solidFill>
                <a:latin typeface="Times New Roman" charset="0"/>
              </a:rPr>
              <a:t>Structural role of Carbohydrate</a:t>
            </a:r>
            <a:endParaRPr lang="en-IE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1447800"/>
            <a:ext cx="9118600" cy="2819400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imes New Roman" charset="0"/>
              </a:rPr>
              <a:t>Cellulose (polysaccharide) found in plant cell walls</a:t>
            </a:r>
          </a:p>
          <a:p>
            <a:pPr eaLnBrk="1" hangingPunct="1"/>
            <a:r>
              <a:rPr lang="en-GB" sz="3600" dirty="0">
                <a:latin typeface="Times New Roman" charset="0"/>
              </a:rPr>
              <a:t>Chitin (polysaccharide) found in fungal cell walls and insect exoskeletons.</a:t>
            </a:r>
            <a:endParaRPr lang="en-IE" sz="3600" dirty="0">
              <a:latin typeface="Times New Roman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34000" y="21336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pic>
        <p:nvPicPr>
          <p:cNvPr id="348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844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867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87875"/>
            <a:ext cx="2667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8B7B82-508F-6542-85F1-90A9BE77BFA3}" type="slidenum">
              <a:rPr lang="en-IE" sz="1400"/>
              <a:pPr eaLnBrk="1" hangingPunct="1"/>
              <a:t>19</a:t>
            </a:fld>
            <a:endParaRPr lang="en-IE" sz="140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latin typeface="Times New Roman" charset="0"/>
              </a:rPr>
              <a:t>Learning check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IE">
                <a:latin typeface="Times New Roman" charset="0"/>
              </a:rPr>
              <a:t>Give examples and sources of:</a:t>
            </a:r>
          </a:p>
        </p:txBody>
      </p:sp>
      <p:graphicFrame>
        <p:nvGraphicFramePr>
          <p:cNvPr id="33882" name="Group 90"/>
          <p:cNvGraphicFramePr>
            <a:graphicFrameLocks noGrp="1"/>
          </p:cNvGraphicFramePr>
          <p:nvPr/>
        </p:nvGraphicFramePr>
        <p:xfrm>
          <a:off x="533400" y="2590800"/>
          <a:ext cx="8458200" cy="3657600"/>
        </p:xfrm>
        <a:graphic>
          <a:graphicData uri="http://schemas.openxmlformats.org/drawingml/2006/table">
            <a:tbl>
              <a:tblPr/>
              <a:tblGrid>
                <a:gridCol w="3001963"/>
                <a:gridCol w="2636837"/>
                <a:gridCol w="2819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Examples</a:t>
                      </a:r>
                    </a:p>
                  </a:txBody>
                  <a:tcPr marT="952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Sources</a:t>
                      </a:r>
                    </a:p>
                  </a:txBody>
                  <a:tcPr marT="952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Monosaccharides</a:t>
                      </a:r>
                    </a:p>
                  </a:txBody>
                  <a:tcPr marT="247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Disaccharides</a:t>
                      </a:r>
                    </a:p>
                  </a:txBody>
                  <a:tcPr marT="247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Polysaccharides</a:t>
                      </a:r>
                    </a:p>
                  </a:txBody>
                  <a:tcPr marT="247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3624263" y="3187700"/>
            <a:ext cx="25479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/>
              <a:t>Glucose</a:t>
            </a:r>
          </a:p>
          <a:p>
            <a:pPr eaLnBrk="1" hangingPunct="1">
              <a:spcBef>
                <a:spcPct val="50000"/>
              </a:spcBef>
            </a:pPr>
            <a:r>
              <a:rPr lang="en-IE"/>
              <a:t>Fructose</a:t>
            </a: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6257925" y="3430588"/>
            <a:ext cx="273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/>
              <a:t>fruit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3625850" y="4221163"/>
            <a:ext cx="25146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/>
              <a:t>Sucrose</a:t>
            </a:r>
          </a:p>
          <a:p>
            <a:pPr eaLnBrk="1" hangingPunct="1">
              <a:spcBef>
                <a:spcPct val="50000"/>
              </a:spcBef>
            </a:pPr>
            <a:r>
              <a:rPr lang="en-IE"/>
              <a:t>Lactose</a:t>
            </a: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6257925" y="4233863"/>
            <a:ext cx="27336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/>
              <a:t>Table sugar</a:t>
            </a:r>
          </a:p>
          <a:p>
            <a:pPr eaLnBrk="1" hangingPunct="1">
              <a:spcBef>
                <a:spcPct val="50000"/>
              </a:spcBef>
            </a:pPr>
            <a:r>
              <a:rPr lang="en-IE"/>
              <a:t>Milk</a:t>
            </a: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3611563" y="5243513"/>
            <a:ext cx="2286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/>
              <a:t>Starch</a:t>
            </a:r>
          </a:p>
          <a:p>
            <a:pPr eaLnBrk="1" hangingPunct="1">
              <a:spcBef>
                <a:spcPct val="50000"/>
              </a:spcBef>
            </a:pPr>
            <a:r>
              <a:rPr lang="en-IE"/>
              <a:t>Cellulose</a:t>
            </a: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6257925" y="5245100"/>
            <a:ext cx="2590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/>
              <a:t>Bread, Pasta,</a:t>
            </a:r>
          </a:p>
          <a:p>
            <a:pPr eaLnBrk="1" hangingPunct="1">
              <a:spcBef>
                <a:spcPct val="50000"/>
              </a:spcBef>
            </a:pPr>
            <a:r>
              <a:rPr lang="en-IE"/>
              <a:t>Cereals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1" grpId="0" autoUpdateAnimBg="0"/>
      <p:bldP spid="33832" grpId="0" autoUpdateAnimBg="0"/>
      <p:bldP spid="33833" grpId="0" autoUpdateAnimBg="0"/>
      <p:bldP spid="33834" grpId="0" autoUpdateAnimBg="0"/>
      <p:bldP spid="33835" grpId="0" autoUpdateAnimBg="0"/>
      <p:bldP spid="338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IE" dirty="0" smtClean="0">
                <a:latin typeface="Arial" charset="0"/>
              </a:rPr>
              <a:t>Syllabus</a:t>
            </a:r>
            <a:endParaRPr lang="en-IE" dirty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400" y="1447800"/>
            <a:ext cx="91186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IE" dirty="0" smtClean="0">
                <a:latin typeface="Arial"/>
                <a:cs typeface="Arial"/>
              </a:rPr>
              <a:t>Appreciate all living things are made of chemicals</a:t>
            </a:r>
          </a:p>
          <a:p>
            <a:pPr eaLnBrk="1" hangingPunct="1">
              <a:lnSpc>
                <a:spcPct val="110000"/>
              </a:lnSpc>
            </a:pPr>
            <a:r>
              <a:rPr lang="en-IE" dirty="0" smtClean="0">
                <a:latin typeface="Arial"/>
                <a:cs typeface="Arial"/>
              </a:rPr>
              <a:t>Name the chemical elements present in food</a:t>
            </a:r>
          </a:p>
          <a:p>
            <a:pPr eaLnBrk="1" hangingPunct="1">
              <a:lnSpc>
                <a:spcPct val="110000"/>
              </a:lnSpc>
            </a:pPr>
            <a:r>
              <a:rPr lang="en-IE" dirty="0">
                <a:latin typeface="Arial"/>
                <a:cs typeface="Arial"/>
              </a:rPr>
              <a:t>R</a:t>
            </a:r>
            <a:r>
              <a:rPr lang="en-IE" dirty="0" smtClean="0">
                <a:latin typeface="Arial"/>
                <a:cs typeface="Arial"/>
              </a:rPr>
              <a:t>easons for requiring food </a:t>
            </a:r>
          </a:p>
          <a:p>
            <a:pPr eaLnBrk="1" hangingPunct="1">
              <a:lnSpc>
                <a:spcPct val="110000"/>
              </a:lnSpc>
            </a:pPr>
            <a:r>
              <a:rPr lang="en-IE" dirty="0" smtClean="0">
                <a:latin typeface="Arial"/>
                <a:cs typeface="Arial"/>
              </a:rPr>
              <a:t>Name the chemical elements present in, the structure, source &amp; functions of  carbohydrates, proteins &amp; fats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DB085A56-EE0E-E544-AF25-FE645878F716}" type="slidenum">
              <a:rPr lang="en-US" sz="140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4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ECFAD5-2C46-8C48-B62A-0356FF3F0866}" type="slidenum">
              <a:rPr lang="en-IE" sz="1400"/>
              <a:pPr eaLnBrk="1" hangingPunct="1"/>
              <a:t>20</a:t>
            </a:fld>
            <a:endParaRPr lang="en-IE" sz="14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68400"/>
          </a:xfrm>
        </p:spPr>
        <p:txBody>
          <a:bodyPr/>
          <a:lstStyle/>
          <a:p>
            <a:pPr eaLnBrk="1" hangingPunct="1"/>
            <a:r>
              <a:rPr lang="en-IE" sz="4000" b="1" dirty="0">
                <a:solidFill>
                  <a:srgbClr val="FFFFFF"/>
                </a:solidFill>
                <a:latin typeface="Times New Roman" charset="0"/>
              </a:rPr>
              <a:t>What does the </a:t>
            </a:r>
            <a:r>
              <a:rPr lang="ja-JP" altLang="en-IE" sz="4000" b="1" dirty="0">
                <a:solidFill>
                  <a:srgbClr val="FFFFFF"/>
                </a:solidFill>
                <a:latin typeface="Times New Roman" charset="0"/>
              </a:rPr>
              <a:t>‘</a:t>
            </a:r>
            <a:r>
              <a:rPr lang="en-IE" altLang="ja-JP" sz="4000" b="1" dirty="0">
                <a:solidFill>
                  <a:srgbClr val="FFFFFF"/>
                </a:solidFill>
                <a:latin typeface="Times New Roman" charset="0"/>
              </a:rPr>
              <a:t>Metabolic Role of Biomolecules</a:t>
            </a:r>
            <a:r>
              <a:rPr lang="ja-JP" altLang="en-IE" sz="4000" b="1" dirty="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en-IE" altLang="ja-JP" sz="4000" b="1" dirty="0">
                <a:solidFill>
                  <a:srgbClr val="FFFFFF"/>
                </a:solidFill>
                <a:latin typeface="Times New Roman" charset="0"/>
              </a:rPr>
              <a:t> mean?</a:t>
            </a:r>
            <a:endParaRPr lang="en-IE" sz="4000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IE" sz="3600" dirty="0" smtClean="0">
                <a:solidFill>
                  <a:srgbClr val="000000"/>
                </a:solidFill>
                <a:ea typeface="+mn-ea"/>
              </a:rPr>
              <a:t>Metabolic / metabolism = all the chemical reactions in a cell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IE" sz="3600" dirty="0" smtClean="0">
                <a:solidFill>
                  <a:srgbClr val="000000"/>
                </a:solidFill>
                <a:ea typeface="+mn-ea"/>
              </a:rPr>
              <a:t>Role = function/job or position/involvement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IE" sz="3600" dirty="0" smtClean="0">
                <a:solidFill>
                  <a:srgbClr val="000000"/>
                </a:solidFill>
                <a:ea typeface="+mn-ea"/>
              </a:rPr>
              <a:t>Biomolecules = carbohydrates, fats, proteins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IE" sz="3600" dirty="0" smtClean="0">
                <a:solidFill>
                  <a:srgbClr val="000000"/>
                </a:solidFill>
                <a:ea typeface="+mn-ea"/>
              </a:rPr>
              <a:t>Metabolic Role of Biomolecules = the function of carbohydrates, fats, proteins in the chemical reactions in cells making various substances for living things.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BD2714-82C8-A94E-A3A5-DB747A6EFDFB}" type="slidenum">
              <a:rPr lang="en-IE" sz="1400"/>
              <a:pPr eaLnBrk="1" hangingPunct="1"/>
              <a:t>21</a:t>
            </a:fld>
            <a:endParaRPr lang="en-IE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4000" b="1">
                <a:solidFill>
                  <a:srgbClr val="FFFFFF"/>
                </a:solidFill>
                <a:latin typeface="Times New Roman" charset="0"/>
              </a:rPr>
              <a:t>Metabolic Role of </a:t>
            </a:r>
            <a:r>
              <a:rPr lang="en-IE" b="1">
                <a:solidFill>
                  <a:srgbClr val="FFFFFF"/>
                </a:solidFill>
                <a:latin typeface="Times New Roman" charset="0"/>
              </a:rPr>
              <a:t>Carbohydrates</a:t>
            </a:r>
            <a:endParaRPr lang="en-IE" b="1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610600" cy="236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3600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 smtClean="0"/>
              <a:t>(</a:t>
            </a:r>
            <a:r>
              <a:rPr lang="en-US" sz="4000" dirty="0" err="1" smtClean="0"/>
              <a:t>i</a:t>
            </a:r>
            <a:r>
              <a:rPr lang="en-US" sz="4000" dirty="0" smtClean="0"/>
              <a:t>) glucose is made in photosynthesis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 smtClean="0"/>
              <a:t>(ii) glucose releases energy in respiration</a:t>
            </a:r>
            <a:endParaRPr lang="en-US" sz="4000" dirty="0"/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28194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13B4DA-2605-E541-ACFB-C098552C2BD6}" type="slidenum">
              <a:rPr lang="en-IE" sz="1400"/>
              <a:pPr eaLnBrk="1" hangingPunct="1"/>
              <a:t>22</a:t>
            </a:fld>
            <a:endParaRPr lang="en-IE" sz="140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Times New Roman" charset="0"/>
              </a:rPr>
              <a:t>Lipids include</a:t>
            </a:r>
            <a:endParaRPr lang="en-IE" b="1" dirty="0">
              <a:latin typeface="Times New Roman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3657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600" dirty="0" smtClean="0">
                <a:latin typeface="Times New Roman" charset="0"/>
              </a:rPr>
              <a:t>fats </a:t>
            </a:r>
            <a:r>
              <a:rPr lang="en-US" sz="3600" dirty="0">
                <a:latin typeface="Times New Roman" charset="0"/>
              </a:rPr>
              <a:t>(solid at room temp.)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600" dirty="0" smtClean="0">
                <a:latin typeface="Times New Roman" charset="0"/>
              </a:rPr>
              <a:t>oils </a:t>
            </a:r>
            <a:r>
              <a:rPr lang="en-US" sz="3600" dirty="0">
                <a:latin typeface="Times New Roman" charset="0"/>
              </a:rPr>
              <a:t>(liquid at room temp.)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600" dirty="0" smtClean="0">
                <a:latin typeface="Times New Roman" charset="0"/>
              </a:rPr>
              <a:t>steroids </a:t>
            </a:r>
            <a:r>
              <a:rPr lang="en-US" sz="3600" dirty="0">
                <a:latin typeface="Times New Roman" charset="0"/>
              </a:rPr>
              <a:t>which include cholesterol and some of the sex hormones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600" dirty="0" smtClean="0">
                <a:latin typeface="Times New Roman" charset="0"/>
              </a:rPr>
              <a:t>waxes </a:t>
            </a:r>
            <a:r>
              <a:rPr lang="en-US" sz="3600" dirty="0">
                <a:latin typeface="Times New Roman" charset="0"/>
              </a:rPr>
              <a:t>which cover insect bodies and plant leaves. </a:t>
            </a:r>
            <a:endParaRPr lang="en-IE" sz="3600" dirty="0">
              <a:latin typeface="Times New Roman" charset="0"/>
            </a:endParaRP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489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AA75E92-7C9F-5145-AEB6-44FB5D5398DF}" type="slidenum">
              <a:rPr lang="en-IE" sz="1400"/>
              <a:pPr eaLnBrk="1" hangingPunct="1"/>
              <a:t>23</a:t>
            </a:fld>
            <a:endParaRPr lang="en-IE" sz="140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>
                <a:latin typeface="Times New Roman" charset="0"/>
              </a:rPr>
              <a:t>Structure of Lipids</a:t>
            </a:r>
            <a:endParaRPr lang="en-US" b="1" dirty="0">
              <a:latin typeface="Times New Roman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1219200"/>
            <a:ext cx="8686800" cy="2743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3600" dirty="0">
                <a:solidFill>
                  <a:srgbClr val="000000"/>
                </a:solidFill>
                <a:cs typeface="Arial"/>
              </a:rPr>
              <a:t>They are made up of the </a:t>
            </a:r>
            <a:r>
              <a:rPr lang="en-GB" sz="3600" dirty="0" smtClean="0">
                <a:solidFill>
                  <a:srgbClr val="000000"/>
                </a:solidFill>
                <a:cs typeface="Arial"/>
              </a:rPr>
              <a:t>elements: </a:t>
            </a:r>
            <a:endParaRPr lang="en-GB" sz="3600" dirty="0">
              <a:solidFill>
                <a:srgbClr val="000000"/>
              </a:solidFill>
              <a:cs typeface="Arial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GB" sz="3600" dirty="0" smtClean="0">
                <a:solidFill>
                  <a:srgbClr val="000000"/>
                </a:solidFill>
                <a:cs typeface="Arial"/>
              </a:rPr>
              <a:t>   Carbon, hydrogen  &amp; oxygen</a:t>
            </a:r>
            <a:endParaRPr lang="en-GB" sz="3600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3600" dirty="0" smtClean="0">
                <a:cs typeface="Arial"/>
              </a:rPr>
              <a:t>Composed </a:t>
            </a:r>
            <a:r>
              <a:rPr lang="en-GB" sz="3600" dirty="0">
                <a:cs typeface="Arial"/>
              </a:rPr>
              <a:t>of </a:t>
            </a:r>
            <a:r>
              <a:rPr lang="en-GB" sz="3600" dirty="0" smtClean="0">
                <a:cs typeface="Arial"/>
              </a:rPr>
              <a:t>three </a:t>
            </a:r>
            <a:r>
              <a:rPr lang="en-GB" sz="3600" dirty="0">
                <a:cs typeface="Arial"/>
              </a:rPr>
              <a:t>fatty acids linked to the glycerol.</a:t>
            </a:r>
            <a:endParaRPr lang="en-US" sz="36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2819400" cy="25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429000" cy="245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75FA5-C5F4-EA43-A99F-C52B376477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137"/>
            <a:ext cx="7184354" cy="6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7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22FC31-04C7-074D-85DE-5F20D4912649}" type="slidenum">
              <a:rPr lang="en-IE" sz="1400"/>
              <a:pPr eaLnBrk="1" hangingPunct="1"/>
              <a:t>25</a:t>
            </a:fld>
            <a:endParaRPr lang="en-IE" sz="14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400"/>
            <a:ext cx="7772400" cy="1143000"/>
          </a:xfrm>
        </p:spPr>
        <p:txBody>
          <a:bodyPr/>
          <a:lstStyle/>
          <a:p>
            <a:pPr eaLnBrk="1" hangingPunct="1"/>
            <a:r>
              <a:rPr lang="en-GB" b="1">
                <a:solidFill>
                  <a:srgbClr val="FFFFFF"/>
                </a:solidFill>
                <a:latin typeface="Times New Roman" charset="0"/>
              </a:rPr>
              <a:t>Types of Lipid</a:t>
            </a:r>
            <a:endParaRPr lang="en-US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2209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3600" dirty="0" smtClean="0">
                <a:latin typeface="Times New Roman" charset="0"/>
              </a:rPr>
              <a:t>There are two main </a:t>
            </a:r>
            <a:r>
              <a:rPr lang="en-GB" sz="3600" dirty="0">
                <a:latin typeface="Times New Roman" charset="0"/>
              </a:rPr>
              <a:t>types of </a:t>
            </a:r>
            <a:r>
              <a:rPr lang="en-GB" sz="3600" dirty="0" smtClean="0">
                <a:latin typeface="Times New Roman" charset="0"/>
              </a:rPr>
              <a:t>lipids</a:t>
            </a:r>
            <a:endParaRPr lang="en-GB" sz="3600" dirty="0">
              <a:latin typeface="Times New Roman" charset="0"/>
            </a:endParaRPr>
          </a:p>
          <a:p>
            <a:pPr marL="742950" indent="-742950" eaLnBrk="1" hangingPunct="1">
              <a:buFont typeface="+mj-lt"/>
              <a:buAutoNum type="arabicPeriod"/>
              <a:tabLst>
                <a:tab pos="457200" algn="l"/>
                <a:tab pos="995363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Times New Roman" charset="0"/>
              </a:rPr>
              <a:t>Triglycerides</a:t>
            </a:r>
            <a:endParaRPr lang="en-GB" sz="3600" dirty="0">
              <a:solidFill>
                <a:srgbClr val="000000"/>
              </a:solidFill>
              <a:latin typeface="Times New Roman" charset="0"/>
            </a:endParaRPr>
          </a:p>
          <a:p>
            <a:pPr marL="742950" indent="-742950" eaLnBrk="1" hangingPunct="1">
              <a:buFont typeface="+mj-lt"/>
              <a:buAutoNum type="arabicPeriod"/>
              <a:tabLst>
                <a:tab pos="457200" algn="l"/>
                <a:tab pos="995363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Times New Roman" charset="0"/>
              </a:rPr>
              <a:t>Phospholipids</a:t>
            </a:r>
            <a:endParaRPr lang="en-GB" sz="36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4495800" cy="33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B2A544-6E53-5E4E-B8C4-6C37C8C66FA8}" type="slidenum">
              <a:rPr lang="en-IE" sz="1400"/>
              <a:pPr eaLnBrk="1" hangingPunct="1"/>
              <a:t>26</a:t>
            </a:fld>
            <a:endParaRPr lang="en-IE" sz="140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>
                <a:latin typeface="Times New Roman" charset="0"/>
              </a:rPr>
              <a:t>Triglyceride</a:t>
            </a:r>
            <a:endParaRPr lang="en-US" b="1" dirty="0">
              <a:latin typeface="Times New Roman" charset="0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5400" y="1295400"/>
            <a:ext cx="911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600" dirty="0" smtClean="0"/>
              <a:t>It </a:t>
            </a:r>
            <a:r>
              <a:rPr lang="en-GB" sz="3600" dirty="0"/>
              <a:t>is made up </a:t>
            </a:r>
            <a:r>
              <a:rPr lang="en-GB" sz="3600" dirty="0" smtClean="0"/>
              <a:t>of 3 </a:t>
            </a:r>
            <a:r>
              <a:rPr lang="en-GB" sz="3600" dirty="0"/>
              <a:t>fatty acid and 1 glycerol molecule</a:t>
            </a:r>
            <a:endParaRPr lang="en-US" sz="3200" dirty="0"/>
          </a:p>
        </p:txBody>
      </p:sp>
      <p:graphicFrame>
        <p:nvGraphicFramePr>
          <p:cNvPr id="512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338777"/>
              </p:ext>
            </p:extLst>
          </p:nvPr>
        </p:nvGraphicFramePr>
        <p:xfrm>
          <a:off x="457200" y="2971800"/>
          <a:ext cx="794852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name="Photo Editor Photo" r:id="rId4" imgW="7095238" imgH="2991268" progId="MSPhotoEd.3">
                  <p:embed/>
                </p:oleObj>
              </mc:Choice>
              <mc:Fallback>
                <p:oleObj name="Photo Editor Photo" r:id="rId4" imgW="7095238" imgH="299126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794852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33213D-AC35-734B-A830-9D481B8D0845}" type="slidenum">
              <a:rPr lang="en-IE" sz="1400"/>
              <a:pPr eaLnBrk="1" hangingPunct="1"/>
              <a:t>27</a:t>
            </a:fld>
            <a:endParaRPr lang="en-IE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b="1" dirty="0">
                <a:solidFill>
                  <a:srgbClr val="FFFFFF"/>
                </a:solidFill>
                <a:latin typeface="Times New Roman" charset="0"/>
              </a:rPr>
              <a:t>Phospholipids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1295400"/>
            <a:ext cx="9118600" cy="1905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3600" dirty="0">
                <a:latin typeface="Times New Roman" charset="0"/>
              </a:rPr>
              <a:t>If one fatty acid of a lipid molecule is replaced by a phosphate group then a phospholipid is formed</a:t>
            </a:r>
            <a:endParaRPr lang="en-US" sz="3600" dirty="0">
              <a:latin typeface="Times New Roman" charset="0"/>
            </a:endParaRP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036218"/>
              </p:ext>
            </p:extLst>
          </p:nvPr>
        </p:nvGraphicFramePr>
        <p:xfrm>
          <a:off x="609600" y="3505200"/>
          <a:ext cx="804672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Photo Editor Photo" r:id="rId3" imgW="7085714" imgH="2952381" progId="MSPhotoEd.3">
                  <p:embed/>
                </p:oleObj>
              </mc:Choice>
              <mc:Fallback>
                <p:oleObj name="Photo Editor Photo" r:id="rId3" imgW="7085714" imgH="295238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804672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3198C2-4B88-F44A-B8A3-BCBE6C234471}" type="slidenum">
              <a:rPr lang="en-IE" sz="1400"/>
              <a:pPr eaLnBrk="1" hangingPunct="1"/>
              <a:t>28</a:t>
            </a:fld>
            <a:endParaRPr lang="en-IE" sz="140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>
                <a:solidFill>
                  <a:srgbClr val="FFFFFF"/>
                </a:solidFill>
                <a:latin typeface="Times New Roman" charset="0"/>
              </a:rPr>
              <a:t>Sources of Lipids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IE" sz="3600" dirty="0">
                <a:latin typeface="Times New Roman" charset="0"/>
              </a:rPr>
              <a:t>Fat – in and on meat</a:t>
            </a:r>
          </a:p>
          <a:p>
            <a:pPr eaLnBrk="1" hangingPunct="1"/>
            <a:r>
              <a:rPr lang="en-IE" sz="3600" dirty="0">
                <a:latin typeface="Times New Roman" charset="0"/>
              </a:rPr>
              <a:t>Butter (80% fat)</a:t>
            </a:r>
          </a:p>
          <a:p>
            <a:pPr eaLnBrk="1" hangingPunct="1"/>
            <a:r>
              <a:rPr lang="en-IE" sz="3600" dirty="0">
                <a:latin typeface="Times New Roman" charset="0"/>
              </a:rPr>
              <a:t>Cooking oils</a:t>
            </a:r>
          </a:p>
          <a:p>
            <a:pPr eaLnBrk="1" hangingPunct="1"/>
            <a:r>
              <a:rPr lang="en-IE" sz="3600" dirty="0">
                <a:latin typeface="Times New Roman" charset="0"/>
              </a:rPr>
              <a:t>Milk, </a:t>
            </a:r>
          </a:p>
          <a:p>
            <a:pPr eaLnBrk="1" hangingPunct="1"/>
            <a:r>
              <a:rPr lang="en-IE" sz="3600" dirty="0">
                <a:latin typeface="Times New Roman" charset="0"/>
              </a:rPr>
              <a:t>cheese, </a:t>
            </a:r>
          </a:p>
          <a:p>
            <a:pPr eaLnBrk="1" hangingPunct="1"/>
            <a:r>
              <a:rPr lang="en-IE" sz="3600" dirty="0">
                <a:latin typeface="Times New Roman" charset="0"/>
              </a:rPr>
              <a:t>plant oils, </a:t>
            </a:r>
          </a:p>
          <a:p>
            <a:pPr eaLnBrk="1" hangingPunct="1"/>
            <a:r>
              <a:rPr lang="en-IE" sz="3600" dirty="0">
                <a:latin typeface="Times New Roman" charset="0"/>
              </a:rPr>
              <a:t>margarine.</a:t>
            </a:r>
          </a:p>
        </p:txBody>
      </p:sp>
      <p:pic>
        <p:nvPicPr>
          <p:cNvPr id="532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7338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E2FF52D-E63B-0247-82EF-2F2DCC37B281}" type="slidenum">
              <a:rPr lang="en-IE" sz="1400"/>
              <a:pPr eaLnBrk="1" hangingPunct="1"/>
              <a:t>29</a:t>
            </a:fld>
            <a:endParaRPr lang="en-IE" sz="140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>
                <a:solidFill>
                  <a:srgbClr val="FFFFFF"/>
                </a:solidFill>
                <a:latin typeface="Times New Roman" charset="0"/>
              </a:rPr>
              <a:t>Structural role of Lipids</a:t>
            </a:r>
            <a:endParaRPr lang="en-IE" sz="40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372600" cy="2286000"/>
          </a:xfrm>
        </p:spPr>
        <p:txBody>
          <a:bodyPr/>
          <a:lstStyle/>
          <a:p>
            <a:pPr marL="742950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dirty="0" smtClean="0"/>
              <a:t>store energy</a:t>
            </a:r>
          </a:p>
          <a:p>
            <a:pPr marL="742950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dirty="0" smtClean="0"/>
              <a:t>Insulate</a:t>
            </a:r>
            <a:endParaRPr lang="en-US" sz="3600" dirty="0"/>
          </a:p>
          <a:p>
            <a:pPr marL="742950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dirty="0" smtClean="0"/>
              <a:t>form membranes</a:t>
            </a: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908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75FA5-C5F4-EA43-A99F-C52B376477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7000" y="381000"/>
            <a:ext cx="8788400" cy="5943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IE" dirty="0" smtClean="0">
                <a:latin typeface="Arial" charset="0"/>
              </a:rPr>
              <a:t>Distinguish between reducing &amp; non – reducing sugars, fats &amp; oils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The role of vitamins.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Example of a water soluble vitamin &amp; a fat soluble vitamin.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Describe 2 minerals used in plants &amp; animals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The role of water.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Lab. Test for reducing sugar, starch, proteins &amp; fats.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66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26DDEF-A015-B445-9762-83BFD8D520EA}" type="slidenum">
              <a:rPr lang="en-IE" sz="1400"/>
              <a:pPr eaLnBrk="1" hangingPunct="1"/>
              <a:t>30</a:t>
            </a:fld>
            <a:endParaRPr lang="en-IE" sz="140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>
                <a:latin typeface="Times New Roman" charset="0"/>
              </a:rPr>
              <a:t>Metabolic Role of Lipids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1066800"/>
          </a:xfrm>
        </p:spPr>
        <p:txBody>
          <a:bodyPr/>
          <a:lstStyle/>
          <a:p>
            <a:pPr marL="549275" indent="-549275">
              <a:buFont typeface="Times New Roman" charset="0"/>
              <a:buAutoNum type="arabicPeriod"/>
            </a:pPr>
            <a:r>
              <a:rPr lang="en-US" sz="3600" dirty="0" smtClean="0"/>
              <a:t>release energy in respiration</a:t>
            </a:r>
          </a:p>
          <a:p>
            <a:pPr marL="0" indent="0">
              <a:buNone/>
            </a:pPr>
            <a:endParaRPr lang="en-US" sz="36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1CB0310-C537-2E4F-809F-F9352D4F0DEC}" type="slidenum">
              <a:rPr lang="en-IE" sz="1400"/>
              <a:pPr eaLnBrk="1" hangingPunct="1"/>
              <a:t>31</a:t>
            </a:fld>
            <a:endParaRPr lang="en-IE" sz="140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latin typeface="Times New Roman" charset="0"/>
              </a:rPr>
              <a:t>Learning check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114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IE" dirty="0" smtClean="0">
                <a:ea typeface="+mn-ea"/>
              </a:rPr>
              <a:t>The</a:t>
            </a:r>
            <a:r>
              <a:rPr lang="en-GB" dirty="0" smtClean="0">
                <a:ea typeface="+mn-ea"/>
              </a:rPr>
              <a:t> two main types of molecules that make up lipids are: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 smtClean="0">
                <a:ea typeface="+mn-ea"/>
              </a:rPr>
              <a:t>		</a:t>
            </a:r>
            <a:r>
              <a:rPr lang="en-GB" dirty="0" smtClean="0">
                <a:solidFill>
                  <a:srgbClr val="FF0000"/>
                </a:solidFill>
                <a:ea typeface="+mn-ea"/>
              </a:rPr>
              <a:t>Fatty acids </a:t>
            </a:r>
            <a:r>
              <a:rPr lang="en-GB" dirty="0" smtClean="0">
                <a:ea typeface="+mn-ea"/>
              </a:rPr>
              <a:t>and</a:t>
            </a:r>
            <a:r>
              <a:rPr lang="en-GB" dirty="0" smtClean="0">
                <a:solidFill>
                  <a:srgbClr val="FF0000"/>
                </a:solidFill>
                <a:ea typeface="+mn-ea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</a:rPr>
              <a:t>		Glycerol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ea typeface="+mn-ea"/>
              </a:rPr>
              <a:t>The two main types of lipids are: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</a:rPr>
              <a:t>		Triglycerides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</a:rPr>
              <a:t>		Phospholipids</a:t>
            </a:r>
            <a:endParaRPr lang="en-IE" dirty="0" smtClean="0">
              <a:solidFill>
                <a:srgbClr val="FF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EBC87E-C7AA-5C47-9042-0D72253C5F5E}" type="slidenum">
              <a:rPr lang="en-IE" sz="1400"/>
              <a:pPr eaLnBrk="1" hangingPunct="1"/>
              <a:t>32</a:t>
            </a:fld>
            <a:endParaRPr lang="en-IE" sz="140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solidFill>
                  <a:srgbClr val="FFFFFF"/>
                </a:solidFill>
                <a:latin typeface="Times New Roman" charset="0"/>
              </a:rPr>
              <a:t>Proteins</a:t>
            </a:r>
            <a:endParaRPr lang="en-US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ea typeface="+mn-ea"/>
              </a:rPr>
              <a:t>Proteins contain the elements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ea typeface="+mn-ea"/>
              </a:rPr>
              <a:t>		Carbon 		Hydrogen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ea typeface="+mn-ea"/>
              </a:rPr>
              <a:t>		Oxygen 		Nitrogen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dirty="0" smtClean="0"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ea typeface="+mn-ea"/>
              </a:rPr>
              <a:t>Some may also contain sulphur, phosphorous or iron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082339-985C-1D41-AFEC-F7542744A25B}" type="slidenum">
              <a:rPr lang="en-IE" sz="1400"/>
              <a:pPr eaLnBrk="1" hangingPunct="1"/>
              <a:t>33</a:t>
            </a:fld>
            <a:endParaRPr lang="en-IE" sz="140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Dietary Sources of </a:t>
            </a:r>
            <a:r>
              <a:rPr lang="en-GB" b="1">
                <a:solidFill>
                  <a:srgbClr val="FFFFFF"/>
                </a:solidFill>
                <a:latin typeface="Times New Roman" charset="0"/>
              </a:rPr>
              <a:t>Proteins</a:t>
            </a:r>
            <a:endParaRPr lang="en-US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dirty="0" smtClean="0">
                <a:ea typeface="+mn-ea"/>
              </a:rPr>
              <a:t>Proteins are found in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ea typeface="+mn-ea"/>
              </a:rPr>
              <a:t> meat,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ea typeface="+mn-ea"/>
              </a:rPr>
              <a:t>fish,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ea typeface="+mn-ea"/>
              </a:rPr>
              <a:t>pulses,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ea typeface="+mn-ea"/>
              </a:rPr>
              <a:t>soya 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ea typeface="+mn-ea"/>
              </a:rPr>
              <a:t>eggs</a:t>
            </a: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B569565-6CE2-E948-8B4F-F57C868CDE33}" type="slidenum">
              <a:rPr lang="en-IE" sz="1400"/>
              <a:pPr eaLnBrk="1" hangingPunct="1"/>
              <a:t>34</a:t>
            </a:fld>
            <a:endParaRPr lang="en-IE" sz="140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Times New Roman" charset="0"/>
              </a:rPr>
              <a:t>Structure of Proteins</a:t>
            </a:r>
            <a:endParaRPr lang="en-US" b="1">
              <a:latin typeface="Times New Roman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sz="3600" dirty="0">
                <a:latin typeface="Times New Roman" charset="0"/>
              </a:rPr>
              <a:t>Proteins are made up of long chains of amino acids joined together by peptide bonds </a:t>
            </a:r>
            <a:r>
              <a:rPr lang="en-US" sz="3600" dirty="0">
                <a:latin typeface="Times New Roman" charset="0"/>
              </a:rPr>
              <a:t>in chains, folds and branches</a:t>
            </a:r>
            <a:endParaRPr lang="en-GB" sz="3600" dirty="0">
              <a:latin typeface="Times New Roman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sz="3600" dirty="0">
                <a:latin typeface="Times New Roman" charset="0"/>
              </a:rPr>
              <a:t>There are 20 different amino </a:t>
            </a:r>
            <a:r>
              <a:rPr lang="en-US" sz="3600" dirty="0">
                <a:latin typeface="Times New Roman" charset="0"/>
              </a:rPr>
              <a:t>acids — each different sequence of amino acids produces a different protein. </a:t>
            </a:r>
          </a:p>
        </p:txBody>
      </p:sp>
      <p:pic>
        <p:nvPicPr>
          <p:cNvPr id="60420" name="Picture 5" descr="s002149800m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3500"/>
            <a:ext cx="24352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D8113E-6198-B04B-92ED-EA918235D8BB}" type="slidenum">
              <a:rPr lang="en-IE" sz="1400"/>
              <a:pPr eaLnBrk="1" hangingPunct="1"/>
              <a:t>35</a:t>
            </a:fld>
            <a:endParaRPr lang="en-IE" sz="140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latin typeface="Times New Roman" charset="0"/>
              </a:rPr>
              <a:t>Learning check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>
                <a:latin typeface="Times New Roman" charset="0"/>
              </a:rPr>
              <a:t>Proteins contain the elements </a:t>
            </a:r>
          </a:p>
          <a:p>
            <a:pPr eaLnBrk="1" hangingPunct="1">
              <a:buFontTx/>
              <a:buNone/>
            </a:pPr>
            <a:r>
              <a:rPr lang="en-GB">
                <a:latin typeface="Times New Roman" charset="0"/>
              </a:rPr>
              <a:t>		</a:t>
            </a:r>
            <a:r>
              <a:rPr lang="en-GB">
                <a:solidFill>
                  <a:srgbClr val="FF0000"/>
                </a:solidFill>
                <a:latin typeface="Times New Roman" charset="0"/>
              </a:rPr>
              <a:t>Carbon 		Hydrogen</a:t>
            </a:r>
          </a:p>
          <a:p>
            <a:pPr eaLnBrk="1" hangingPunct="1">
              <a:buFontTx/>
              <a:buNone/>
            </a:pPr>
            <a:r>
              <a:rPr lang="en-GB">
                <a:solidFill>
                  <a:srgbClr val="FF0000"/>
                </a:solidFill>
                <a:latin typeface="Times New Roman" charset="0"/>
              </a:rPr>
              <a:t>		Oxygen 		Nitrogen</a:t>
            </a:r>
          </a:p>
          <a:p>
            <a:pPr eaLnBrk="1" hangingPunct="1">
              <a:buFontTx/>
              <a:buNone/>
            </a:pPr>
            <a:r>
              <a:rPr lang="en-GB">
                <a:latin typeface="Times New Roman" charset="0"/>
              </a:rPr>
              <a:t>Sometimes they contain </a:t>
            </a:r>
          </a:p>
          <a:p>
            <a:pPr algn="ctr" eaLnBrk="1" hangingPunct="1">
              <a:buFontTx/>
              <a:buNone/>
            </a:pPr>
            <a:r>
              <a:rPr lang="en-GB">
                <a:solidFill>
                  <a:srgbClr val="0000FF"/>
                </a:solidFill>
                <a:latin typeface="Times New Roman" charset="0"/>
              </a:rPr>
              <a:t>sulphur</a:t>
            </a:r>
            <a:r>
              <a:rPr lang="en-GB">
                <a:latin typeface="Times New Roman" charset="0"/>
              </a:rPr>
              <a:t>, </a:t>
            </a:r>
            <a:r>
              <a:rPr lang="en-GB">
                <a:solidFill>
                  <a:srgbClr val="0000FF"/>
                </a:solidFill>
                <a:latin typeface="Times New Roman" charset="0"/>
              </a:rPr>
              <a:t>phosphorous</a:t>
            </a:r>
            <a:r>
              <a:rPr lang="en-GB">
                <a:latin typeface="Times New Roman" charset="0"/>
              </a:rPr>
              <a:t> or </a:t>
            </a:r>
            <a:r>
              <a:rPr lang="en-GB">
                <a:solidFill>
                  <a:srgbClr val="0000FF"/>
                </a:solidFill>
                <a:latin typeface="Times New Roman" charset="0"/>
              </a:rPr>
              <a:t>iron</a:t>
            </a:r>
            <a:r>
              <a:rPr lang="en-GB">
                <a:latin typeface="Times New Roman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>
                <a:latin typeface="Times New Roman" charset="0"/>
              </a:rPr>
              <a:t>Proteins are made up of long chains of 	</a:t>
            </a:r>
          </a:p>
          <a:p>
            <a:pPr eaLnBrk="1" hangingPunct="1">
              <a:buFontTx/>
              <a:buNone/>
            </a:pPr>
            <a:r>
              <a:rPr lang="en-GB">
                <a:latin typeface="Times New Roman" charset="0"/>
              </a:rPr>
              <a:t>			</a:t>
            </a:r>
            <a:r>
              <a:rPr lang="en-GB">
                <a:solidFill>
                  <a:srgbClr val="FF0000"/>
                </a:solidFill>
                <a:latin typeface="Times New Roman" charset="0"/>
              </a:rPr>
              <a:t>amino acids</a:t>
            </a:r>
            <a:endParaRPr lang="en-IE">
              <a:solidFill>
                <a:srgbClr val="FF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726592-EE41-DD45-8F43-597A6E870E51}" type="slidenum">
              <a:rPr lang="en-IE" sz="1400"/>
              <a:pPr eaLnBrk="1" hangingPunct="1"/>
              <a:t>36</a:t>
            </a:fld>
            <a:endParaRPr lang="en-IE" sz="14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54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b="1" dirty="0">
                <a:latin typeface="Times New Roman" charset="0"/>
              </a:rPr>
              <a:t>Structural Role of Proteins</a:t>
            </a:r>
            <a:endParaRPr lang="en-IE" sz="4000" b="1" dirty="0">
              <a:latin typeface="Times New Roman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39624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Times New Roman" charset="0"/>
              </a:rPr>
              <a:t>They combine with phospholipids to form cell membranes</a:t>
            </a:r>
          </a:p>
          <a:p>
            <a:pPr eaLnBrk="1" hangingPunct="1"/>
            <a:r>
              <a:rPr lang="en-GB" sz="3600" dirty="0" smtClean="0">
                <a:latin typeface="Times New Roman" charset="0"/>
              </a:rPr>
              <a:t>Keratin is the structural protein in skin, hair and nails</a:t>
            </a:r>
          </a:p>
          <a:p>
            <a:r>
              <a:rPr lang="en-GB" sz="3600" dirty="0" smtClean="0">
                <a:latin typeface="Times New Roman" charset="0"/>
              </a:rPr>
              <a:t>Myosin: major protein in skeletal and cardiac muscle.</a:t>
            </a:r>
          </a:p>
          <a:p>
            <a:pPr eaLnBrk="1" hangingPunct="1">
              <a:buClr>
                <a:schemeClr val="tx1"/>
              </a:buClr>
            </a:pPr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8BF752-9B21-284B-A586-05033CE2F39B}" type="slidenum">
              <a:rPr lang="en-IE" sz="1400"/>
              <a:pPr eaLnBrk="1" hangingPunct="1"/>
              <a:t>37</a:t>
            </a:fld>
            <a:endParaRPr lang="en-IE" sz="14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1143000"/>
          </a:xfrm>
        </p:spPr>
        <p:txBody>
          <a:bodyPr/>
          <a:lstStyle/>
          <a:p>
            <a:pPr eaLnBrk="1" hangingPunct="1"/>
            <a:r>
              <a:rPr lang="en-IE" sz="4000" b="1">
                <a:latin typeface="Times New Roman" charset="0"/>
              </a:rPr>
              <a:t>Metabolic Role of </a:t>
            </a:r>
            <a:r>
              <a:rPr lang="en-IE" b="1">
                <a:latin typeface="Times New Roman" charset="0"/>
              </a:rPr>
              <a:t>Proteins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3048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4000" dirty="0" smtClean="0">
                <a:cs typeface="Arial"/>
              </a:rPr>
              <a:t>function </a:t>
            </a:r>
            <a:r>
              <a:rPr lang="en-GB" sz="4000" dirty="0">
                <a:cs typeface="Arial"/>
              </a:rPr>
              <a:t>as </a:t>
            </a:r>
            <a:endParaRPr lang="en-GB" sz="4000" dirty="0" smtClean="0">
              <a:cs typeface="Arial"/>
            </a:endParaRPr>
          </a:p>
          <a:p>
            <a:pPr marL="446088" indent="-446088" eaLnBrk="1" hangingPunct="1">
              <a:buFont typeface="+mj-lt"/>
              <a:buAutoNum type="arabicPeriod"/>
            </a:pPr>
            <a:r>
              <a:rPr lang="en-GB" sz="4000" dirty="0" smtClean="0">
                <a:cs typeface="Arial"/>
              </a:rPr>
              <a:t>enzymes</a:t>
            </a:r>
            <a:r>
              <a:rPr lang="en-GB" sz="4000" dirty="0">
                <a:cs typeface="Arial"/>
              </a:rPr>
              <a:t>.</a:t>
            </a:r>
          </a:p>
          <a:p>
            <a:pPr marL="446088" indent="-446088">
              <a:buFont typeface="+mj-lt"/>
              <a:buAutoNum type="arabicPeriod"/>
            </a:pPr>
            <a:r>
              <a:rPr lang="en-GB" sz="4000" dirty="0" smtClean="0">
                <a:cs typeface="Arial"/>
              </a:rPr>
              <a:t>hormones</a:t>
            </a:r>
            <a:r>
              <a:rPr lang="en-GB" sz="4000" dirty="0">
                <a:cs typeface="Arial"/>
              </a:rPr>
              <a:t>.</a:t>
            </a:r>
          </a:p>
          <a:p>
            <a:pPr marL="446088" indent="-446088" eaLnBrk="1" hangingPunct="1">
              <a:buFont typeface="+mj-lt"/>
              <a:buAutoNum type="arabicPeriod"/>
            </a:pPr>
            <a:r>
              <a:rPr lang="en-US" sz="4000" dirty="0" smtClean="0">
                <a:cs typeface="Arial"/>
              </a:rPr>
              <a:t>antibodies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13738A-07A4-4543-9C5D-731A174B04B8}" type="slidenum">
              <a:rPr lang="en-IE" sz="1400"/>
              <a:pPr eaLnBrk="1" hangingPunct="1"/>
              <a:t>38</a:t>
            </a:fld>
            <a:endParaRPr lang="en-IE" sz="140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latin typeface="Times New Roman" charset="0"/>
              </a:rPr>
              <a:t>Learning check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IE">
                <a:latin typeface="Times New Roman" charset="0"/>
              </a:rPr>
              <a:t>What is the metabolic role of protein?</a:t>
            </a:r>
          </a:p>
          <a:p>
            <a:pPr eaLnBrk="1" hangingPunct="1"/>
            <a:r>
              <a:rPr lang="en-GB">
                <a:latin typeface="Times New Roman" charset="0"/>
              </a:rPr>
              <a:t>Each protein has a specific functional shape.</a:t>
            </a:r>
          </a:p>
          <a:p>
            <a:r>
              <a:rPr lang="en-GB">
                <a:latin typeface="Times New Roman" charset="0"/>
              </a:rPr>
              <a:t>Many proteins function as enzymes.</a:t>
            </a:r>
          </a:p>
          <a:p>
            <a:r>
              <a:rPr lang="en-GB">
                <a:latin typeface="Times New Roman" charset="0"/>
              </a:rPr>
              <a:t>Some proteins function as hormones.</a:t>
            </a:r>
          </a:p>
          <a:p>
            <a:pPr eaLnBrk="1" hangingPunct="1"/>
            <a:r>
              <a:rPr lang="en-GB">
                <a:latin typeface="Times New Roman" charset="0"/>
              </a:rPr>
              <a:t>Proteins synthesis takes place at the ribosomes.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89A301-D918-554E-9CDA-663F24E7253B}" type="slidenum">
              <a:rPr lang="en-IE" sz="1400"/>
              <a:pPr eaLnBrk="1" hangingPunct="1"/>
              <a:t>39</a:t>
            </a:fld>
            <a:endParaRPr lang="en-IE" sz="140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4000" b="1">
                <a:latin typeface="Times New Roman" charset="0"/>
              </a:rPr>
              <a:t>Vitamins</a:t>
            </a:r>
            <a:endParaRPr lang="en-IE" sz="4000" b="1">
              <a:latin typeface="Times New Roman" charset="0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686800" cy="3048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/>
              <a:t>A vitamin is 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an </a:t>
            </a:r>
            <a:r>
              <a:rPr lang="en-US" sz="3600" dirty="0"/>
              <a:t>organic </a:t>
            </a:r>
            <a:r>
              <a:rPr lang="en-US" sz="3600" dirty="0" smtClean="0"/>
              <a:t>compound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 </a:t>
            </a:r>
            <a:r>
              <a:rPr lang="en-US" sz="3600" dirty="0"/>
              <a:t>needed in small quantities in the diet for health</a:t>
            </a:r>
            <a:r>
              <a:rPr lang="en-US" sz="36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sz="3600" dirty="0" smtClean="0">
                <a:solidFill>
                  <a:srgbClr val="000000"/>
                </a:solidFill>
                <a:ea typeface="+mn-ea"/>
              </a:rPr>
              <a:t>cannot be produced in the body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71338A-7E0F-254B-B39C-363540FF7202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>
                <a:latin typeface="Times New Roman" charset="0"/>
              </a:rPr>
              <a:t>Food is needed for:</a:t>
            </a:r>
            <a:endParaRPr lang="en-IE" b="1" dirty="0">
              <a:latin typeface="Times New Roman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10600" cy="3429000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GB" sz="3600" dirty="0">
                <a:latin typeface="Times New Roman" charset="0"/>
              </a:rPr>
              <a:t>Energy</a:t>
            </a:r>
          </a:p>
          <a:p>
            <a:pPr eaLnBrk="1" hangingPunct="1">
              <a:buFontTx/>
              <a:buAutoNum type="arabicPeriod"/>
            </a:pPr>
            <a:r>
              <a:rPr lang="en-GB" sz="3600" dirty="0">
                <a:latin typeface="Times New Roman" charset="0"/>
              </a:rPr>
              <a:t>Growth of new cells </a:t>
            </a:r>
          </a:p>
          <a:p>
            <a:pPr eaLnBrk="1" hangingPunct="1">
              <a:buFontTx/>
              <a:buAutoNum type="arabicPeriod"/>
            </a:pPr>
            <a:r>
              <a:rPr lang="en-GB" sz="3600" dirty="0">
                <a:latin typeface="Times New Roman" charset="0"/>
              </a:rPr>
              <a:t>Repair of existing cells, tissues, organs, etc.</a:t>
            </a:r>
          </a:p>
          <a:p>
            <a:pPr eaLnBrk="1" hangingPunct="1">
              <a:buFontTx/>
              <a:buAutoNum type="arabicPeriod"/>
            </a:pPr>
            <a:r>
              <a:rPr lang="en-GB" sz="3600" dirty="0">
                <a:latin typeface="Times New Roman" charset="0"/>
              </a:rPr>
              <a:t>Defence and </a:t>
            </a:r>
          </a:p>
          <a:p>
            <a:pPr eaLnBrk="1" hangingPunct="1">
              <a:buFontTx/>
              <a:buAutoNum type="arabicPeriod"/>
            </a:pPr>
            <a:r>
              <a:rPr lang="en-GB" sz="3600" dirty="0">
                <a:latin typeface="Times New Roman" charset="0"/>
              </a:rPr>
              <a:t>Reproduction.</a:t>
            </a:r>
          </a:p>
          <a:p>
            <a:pPr eaLnBrk="1" hangingPunct="1">
              <a:buFontTx/>
              <a:buAutoNum type="arabicPeriod"/>
            </a:pPr>
            <a:endParaRPr lang="en-GB" dirty="0">
              <a:latin typeface="Times New Roman" charset="0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5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295400"/>
          </a:xfrm>
        </p:spPr>
        <p:txBody>
          <a:bodyPr/>
          <a:lstStyle/>
          <a:p>
            <a:pPr algn="ctr"/>
            <a:r>
              <a:rPr lang="en-US" b="1" dirty="0">
                <a:latin typeface="Times New Roman" charset="0"/>
              </a:rPr>
              <a:t/>
            </a:r>
            <a:br>
              <a:rPr lang="en-US" b="1" dirty="0">
                <a:latin typeface="Times New Roman" charset="0"/>
              </a:rPr>
            </a:br>
            <a:r>
              <a:rPr lang="en-US" b="1" dirty="0">
                <a:latin typeface="Times New Roman" charset="0"/>
              </a:rPr>
              <a:t/>
            </a:r>
            <a:br>
              <a:rPr lang="en-US" b="1" dirty="0">
                <a:latin typeface="Times New Roman" charset="0"/>
              </a:rPr>
            </a:br>
            <a:r>
              <a:rPr lang="en-US" b="1" dirty="0">
                <a:latin typeface="Times New Roman" charset="0"/>
              </a:rPr>
              <a:t>Water-soluble Vitamin: </a:t>
            </a:r>
            <a:r>
              <a:rPr lang="en-US" b="1" dirty="0" smtClean="0">
                <a:latin typeface="Times New Roman" charset="0"/>
              </a:rPr>
              <a:t/>
            </a:r>
            <a:br>
              <a:rPr lang="en-US" b="1" dirty="0" smtClean="0">
                <a:latin typeface="Times New Roman" charset="0"/>
              </a:rPr>
            </a:br>
            <a:r>
              <a:rPr lang="en-US" b="1" dirty="0" smtClean="0">
                <a:latin typeface="Times New Roman" charset="0"/>
              </a:rPr>
              <a:t>Vitamin </a:t>
            </a:r>
            <a:r>
              <a:rPr lang="en-US" b="1" dirty="0">
                <a:latin typeface="Times New Roman" charset="0"/>
              </a:rPr>
              <a:t>C (ascorbic acid)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r>
              <a:rPr lang="en-US" sz="3600" dirty="0" smtClean="0"/>
              <a:t>Found </a:t>
            </a:r>
            <a:r>
              <a:rPr lang="en-US" sz="3600" dirty="0"/>
              <a:t>in fresh fruit and vegetables.</a:t>
            </a:r>
          </a:p>
          <a:p>
            <a:r>
              <a:rPr lang="en-US" sz="3600" dirty="0" smtClean="0"/>
              <a:t>Forms connective tissue, </a:t>
            </a:r>
            <a:r>
              <a:rPr lang="en-US" sz="3600" dirty="0"/>
              <a:t>bones and teeth, helps healing and immune system</a:t>
            </a:r>
          </a:p>
          <a:p>
            <a:r>
              <a:rPr lang="en-US" sz="3600" dirty="0" smtClean="0"/>
              <a:t>and </a:t>
            </a:r>
            <a:r>
              <a:rPr lang="en-US" sz="3600" dirty="0"/>
              <a:t>the absorption of iron by the gut.</a:t>
            </a:r>
          </a:p>
          <a:p>
            <a:r>
              <a:rPr lang="en-US" sz="3600" dirty="0"/>
              <a:t>Long term deficiency of vitamin C causes a disease called </a:t>
            </a:r>
            <a:r>
              <a:rPr lang="en-US" sz="3600" dirty="0" smtClean="0"/>
              <a:t>scurvy (poor </a:t>
            </a:r>
            <a:r>
              <a:rPr lang="en-US" sz="3600" dirty="0"/>
              <a:t>skin, bleeding, bad teeth and </a:t>
            </a:r>
            <a:r>
              <a:rPr lang="en-US" sz="3600" dirty="0" smtClean="0"/>
              <a:t>gums)</a:t>
            </a:r>
            <a:endParaRPr lang="en-US" sz="3600" dirty="0"/>
          </a:p>
          <a:p>
            <a:endParaRPr lang="en-US" sz="3600" dirty="0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6BED4C-84F3-0D4D-B535-E0E656A7BBA1}" type="slidenum">
              <a:rPr lang="en-US" sz="1400">
                <a:cs typeface="Times New Roman" charset="0"/>
              </a:rPr>
              <a:pPr eaLnBrk="1" hangingPunct="1"/>
              <a:t>40</a:t>
            </a:fld>
            <a:endParaRPr lang="en-US" sz="1400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9144000" cy="1676400"/>
          </a:xfrm>
        </p:spPr>
        <p:txBody>
          <a:bodyPr/>
          <a:lstStyle/>
          <a:p>
            <a:r>
              <a:rPr lang="en-US" b="1" dirty="0">
                <a:latin typeface="Times New Roman" charset="0"/>
              </a:rPr>
              <a:t/>
            </a:r>
            <a:br>
              <a:rPr lang="en-US" b="1" dirty="0">
                <a:latin typeface="Times New Roman" charset="0"/>
              </a:rPr>
            </a:br>
            <a:r>
              <a:rPr lang="en-US" b="1" dirty="0">
                <a:latin typeface="Times New Roman" charset="0"/>
              </a:rPr>
              <a:t/>
            </a:r>
            <a:br>
              <a:rPr lang="en-US" b="1" dirty="0">
                <a:latin typeface="Times New Roman" charset="0"/>
              </a:rPr>
            </a:br>
            <a:r>
              <a:rPr lang="en-US" b="1" dirty="0">
                <a:latin typeface="Times New Roman" charset="0"/>
              </a:rPr>
              <a:t>Fat-soluble Vitamin: </a:t>
            </a:r>
            <a:r>
              <a:rPr lang="en-US" b="1" dirty="0" smtClean="0">
                <a:latin typeface="Times New Roman" charset="0"/>
              </a:rPr>
              <a:t>Vitamin </a:t>
            </a:r>
            <a:r>
              <a:rPr lang="en-US" b="1" dirty="0">
                <a:latin typeface="Times New Roman" charset="0"/>
              </a:rPr>
              <a:t>D 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r>
              <a:rPr lang="en-US" sz="3600" dirty="0" smtClean="0"/>
              <a:t>Found in milk</a:t>
            </a:r>
            <a:r>
              <a:rPr lang="en-US" sz="3600" dirty="0"/>
              <a:t>, eggs, liver, fish liver oils and produced in skin exposed to UV light.</a:t>
            </a:r>
          </a:p>
          <a:p>
            <a:r>
              <a:rPr lang="en-US" sz="3600" dirty="0" smtClean="0"/>
              <a:t>helps </a:t>
            </a:r>
            <a:r>
              <a:rPr lang="en-US" sz="3600" dirty="0"/>
              <a:t>absorb calcium for bones and </a:t>
            </a:r>
            <a:r>
              <a:rPr lang="en-US" sz="3600" dirty="0" smtClean="0"/>
              <a:t>teeth It </a:t>
            </a:r>
            <a:r>
              <a:rPr lang="en-US" sz="3600" dirty="0"/>
              <a:t>is needed for bone and tooth formation, bone maintenance and the absorption of calcium from the gut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Deficiency: rickets </a:t>
            </a:r>
            <a:r>
              <a:rPr lang="en-US" sz="3600" dirty="0"/>
              <a:t>in children, </a:t>
            </a:r>
            <a:r>
              <a:rPr lang="en-US" sz="3600" dirty="0" err="1"/>
              <a:t>osteomalacia</a:t>
            </a:r>
            <a:r>
              <a:rPr lang="en-US" sz="3600" dirty="0"/>
              <a:t> in </a:t>
            </a:r>
            <a:r>
              <a:rPr lang="en-US" sz="3600" dirty="0" smtClean="0"/>
              <a:t>adults (</a:t>
            </a:r>
            <a:r>
              <a:rPr lang="en-US" sz="3600" dirty="0"/>
              <a:t>weak, deformed, brittle bones)</a:t>
            </a:r>
          </a:p>
          <a:p>
            <a:endParaRPr lang="en-US" sz="3600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5AE5C9-BCD3-F84A-8646-811B7BD5110A}" type="slidenum">
              <a:rPr lang="en-US" sz="1400">
                <a:cs typeface="Times New Roman" charset="0"/>
              </a:rPr>
              <a:pPr eaLnBrk="1" hangingPunct="1"/>
              <a:t>41</a:t>
            </a:fld>
            <a:endParaRPr lang="en-US" sz="140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ACFBDF-C9E5-2F42-9BB9-20E0CFCBC061}" type="slidenum">
              <a:rPr lang="en-IE" sz="1400"/>
              <a:pPr eaLnBrk="1" hangingPunct="1"/>
              <a:t>42</a:t>
            </a:fld>
            <a:endParaRPr lang="en-IE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FFFFFF"/>
                </a:solidFill>
                <a:latin typeface="Times New Roman" charset="0"/>
              </a:rPr>
              <a:t>Sources of Vitamins 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graphicFrame>
        <p:nvGraphicFramePr>
          <p:cNvPr id="19485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021662"/>
              </p:ext>
            </p:extLst>
          </p:nvPr>
        </p:nvGraphicFramePr>
        <p:xfrm>
          <a:off x="25400" y="1295400"/>
          <a:ext cx="8229600" cy="5084760"/>
        </p:xfrm>
        <a:graphic>
          <a:graphicData uri="http://schemas.openxmlformats.org/drawingml/2006/table">
            <a:tbl>
              <a:tblPr/>
              <a:tblGrid>
                <a:gridCol w="1893887"/>
                <a:gridCol w="6335713"/>
              </a:tblGrid>
              <a:tr h="66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Vitamin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Source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Green leafy vegetables, Eggs, Cheese, Carrots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Lean Meat, Cereals, Nuts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Citrus Fruits, Green vegetables, Turnips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Milk and Milk products, Sunlight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Vegetable oils, fish, nuts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Green leafy vegetables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95259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110F14-01D7-6548-9AC6-5D6E58B3F5F0}" type="slidenum">
              <a:rPr lang="en-IE" sz="1400"/>
              <a:pPr eaLnBrk="1" hangingPunct="1"/>
              <a:t>43</a:t>
            </a:fld>
            <a:endParaRPr lang="en-IE" sz="140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latin typeface="Times New Roman" charset="0"/>
              </a:rPr>
              <a:t>Learning check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91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IE" dirty="0" smtClean="0">
                <a:ea typeface="+mn-ea"/>
              </a:rPr>
              <a:t>What is a vitamin? </a:t>
            </a:r>
          </a:p>
          <a:p>
            <a:pPr marL="0" indent="0" eaLnBrk="1" hangingPunct="1">
              <a:buFontTx/>
              <a:buNone/>
              <a:defRPr/>
            </a:pPr>
            <a:r>
              <a:rPr lang="en-IE" dirty="0" smtClean="0">
                <a:ea typeface="+mn-ea"/>
              </a:rPr>
              <a:t>A </a:t>
            </a:r>
            <a:r>
              <a:rPr lang="en-GB" dirty="0" smtClean="0">
                <a:solidFill>
                  <a:srgbClr val="FF0000"/>
                </a:solidFill>
                <a:ea typeface="+mn-ea"/>
              </a:rPr>
              <a:t>vitamin</a:t>
            </a:r>
            <a:r>
              <a:rPr lang="en-GB" dirty="0" smtClean="0">
                <a:ea typeface="+mn-ea"/>
              </a:rPr>
              <a:t> is an essential organic catalyst of metabolism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ea typeface="+mn-ea"/>
              </a:rPr>
              <a:t>What vitamins dissolve in water?</a:t>
            </a:r>
          </a:p>
          <a:p>
            <a:pPr algn="ctr" eaLnBrk="1" hangingPunct="1">
              <a:buFontTx/>
              <a:buNone/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</a:rPr>
              <a:t>B</a:t>
            </a:r>
            <a:r>
              <a:rPr lang="en-GB" dirty="0" smtClean="0">
                <a:ea typeface="+mn-ea"/>
              </a:rPr>
              <a:t> &amp; </a:t>
            </a:r>
            <a:r>
              <a:rPr lang="en-GB" dirty="0" smtClean="0">
                <a:solidFill>
                  <a:srgbClr val="FF0000"/>
                </a:solidFill>
                <a:ea typeface="+mn-ea"/>
              </a:rPr>
              <a:t>C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ea typeface="+mn-ea"/>
              </a:rPr>
              <a:t>What vitamins are fat-soluble?</a:t>
            </a:r>
          </a:p>
          <a:p>
            <a:pPr algn="ctr" eaLnBrk="1" hangingPunct="1">
              <a:buFontTx/>
              <a:buNone/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</a:rPr>
              <a:t>A</a:t>
            </a:r>
            <a:r>
              <a:rPr lang="en-GB" dirty="0" smtClean="0">
                <a:ea typeface="+mn-ea"/>
              </a:rPr>
              <a:t>, </a:t>
            </a:r>
            <a:r>
              <a:rPr lang="en-GB" dirty="0" smtClean="0">
                <a:solidFill>
                  <a:srgbClr val="FF0000"/>
                </a:solidFill>
                <a:ea typeface="+mn-ea"/>
              </a:rPr>
              <a:t>D</a:t>
            </a:r>
            <a:r>
              <a:rPr lang="en-GB" dirty="0" smtClean="0">
                <a:ea typeface="+mn-ea"/>
              </a:rPr>
              <a:t>, </a:t>
            </a:r>
            <a:r>
              <a:rPr lang="en-GB" dirty="0" smtClean="0">
                <a:solidFill>
                  <a:srgbClr val="FF0000"/>
                </a:solidFill>
                <a:ea typeface="+mn-ea"/>
              </a:rPr>
              <a:t>E</a:t>
            </a:r>
            <a:r>
              <a:rPr lang="en-GB" dirty="0" smtClean="0">
                <a:ea typeface="+mn-ea"/>
              </a:rPr>
              <a:t> and </a:t>
            </a:r>
            <a:r>
              <a:rPr lang="en-GB" dirty="0" smtClean="0">
                <a:solidFill>
                  <a:srgbClr val="FF0000"/>
                </a:solidFill>
                <a:ea typeface="+mn-ea"/>
              </a:rPr>
              <a:t>K</a:t>
            </a:r>
            <a:endParaRPr lang="en-IE" dirty="0" smtClean="0">
              <a:solidFill>
                <a:srgbClr val="FF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2832BB-9E6B-B04F-8952-B8605D60D5CC}" type="slidenum">
              <a:rPr lang="en-IE" sz="1400"/>
              <a:pPr eaLnBrk="1" hangingPunct="1"/>
              <a:t>44</a:t>
            </a:fld>
            <a:endParaRPr lang="en-IE" sz="14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latin typeface="Times New Roman" charset="0"/>
              </a:rPr>
              <a:t>Learning check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7772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IE">
                <a:latin typeface="Times New Roman" charset="0"/>
              </a:rPr>
              <a:t>For the vitamins C &amp; D give the following</a:t>
            </a:r>
          </a:p>
          <a:p>
            <a:pPr eaLnBrk="1" hangingPunct="1">
              <a:buFontTx/>
              <a:buNone/>
            </a:pPr>
            <a:endParaRPr lang="en-IE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IE">
                <a:latin typeface="Times New Roman" charset="0"/>
              </a:rPr>
              <a:t>The chemical name	- </a:t>
            </a:r>
          </a:p>
          <a:p>
            <a:pPr eaLnBrk="1" hangingPunct="1">
              <a:buFontTx/>
              <a:buNone/>
            </a:pPr>
            <a:r>
              <a:rPr lang="en-IE">
                <a:latin typeface="Times New Roman" charset="0"/>
              </a:rPr>
              <a:t>Solubility			- </a:t>
            </a:r>
          </a:p>
          <a:p>
            <a:pPr eaLnBrk="1" hangingPunct="1">
              <a:buFontTx/>
              <a:buNone/>
            </a:pPr>
            <a:r>
              <a:rPr lang="en-IE">
                <a:latin typeface="Times New Roman" charset="0"/>
              </a:rPr>
              <a:t>Function			- </a:t>
            </a:r>
          </a:p>
          <a:p>
            <a:pPr eaLnBrk="1" hangingPunct="1">
              <a:buFontTx/>
              <a:buNone/>
            </a:pPr>
            <a:endParaRPr lang="en-IE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IE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IE">
                <a:latin typeface="Times New Roman" charset="0"/>
              </a:rPr>
              <a:t>Source in the diet	-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00600" y="2667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Vit C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91400" y="2667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Vit D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9938" y="3122613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Ascorbic acid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572000" y="3735388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Water soluble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48200" y="4343400"/>
            <a:ext cx="2590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Connective tissue formation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657725" y="605155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One source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086600" y="3103563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Calciferol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086600" y="37338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Fat soluble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086600" y="4343400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Absorb calcium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064375" y="6040438"/>
            <a:ext cx="2079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One source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6294A62-9985-E047-BE31-5D108ACB54A6}" type="slidenum">
              <a:rPr lang="en-IE" sz="1400"/>
              <a:pPr eaLnBrk="1" hangingPunct="1"/>
              <a:t>45</a:t>
            </a:fld>
            <a:endParaRPr lang="en-IE" sz="140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>
                <a:solidFill>
                  <a:srgbClr val="FFFFFF"/>
                </a:solidFill>
                <a:latin typeface="Times New Roman" charset="0"/>
              </a:rPr>
              <a:t>Minerals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3276600"/>
          </a:xfrm>
        </p:spPr>
        <p:txBody>
          <a:bodyPr/>
          <a:lstStyle/>
          <a:p>
            <a:r>
              <a:rPr lang="en-US" sz="3600">
                <a:latin typeface="Times New Roman" charset="0"/>
              </a:rPr>
              <a:t>soluble inorganic salts that contain elements essential for metabolism.</a:t>
            </a:r>
          </a:p>
          <a:p>
            <a:r>
              <a:rPr lang="en-US" sz="3600">
                <a:latin typeface="Times New Roman" charset="0"/>
              </a:rPr>
              <a:t>only needed in small quantities</a:t>
            </a:r>
          </a:p>
          <a:p>
            <a:r>
              <a:rPr lang="en-US" sz="3600">
                <a:solidFill>
                  <a:srgbClr val="000000"/>
                </a:solidFill>
                <a:latin typeface="Times New Roman" charset="0"/>
              </a:rPr>
              <a:t>Animals get most of their minerals in the food they eat; some from the ‘water’ they drink.</a:t>
            </a:r>
          </a:p>
          <a:p>
            <a:endParaRPr lang="en-US" sz="360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sz="3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CF70392-461A-2B41-9893-CC455B699E27}" type="slidenum">
              <a:rPr lang="en-IE" sz="1400"/>
              <a:pPr eaLnBrk="1" hangingPunct="1"/>
              <a:t>46</a:t>
            </a:fld>
            <a:endParaRPr lang="en-IE" sz="1400"/>
          </a:p>
        </p:txBody>
      </p:sp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IE" b="1" dirty="0">
                <a:solidFill>
                  <a:srgbClr val="FFFFFF"/>
                </a:solidFill>
                <a:latin typeface="Times New Roman" charset="0"/>
              </a:rPr>
              <a:t>Minerals and Plants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400" y="1447800"/>
            <a:ext cx="9347200" cy="48768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3600" dirty="0">
                <a:latin typeface="Times New Roman" charset="0"/>
              </a:rPr>
              <a:t>Plants absorb minerals from </a:t>
            </a:r>
            <a:r>
              <a:rPr lang="en-US" sz="3600" dirty="0" smtClean="0">
                <a:latin typeface="Times New Roman" charset="0"/>
              </a:rPr>
              <a:t>e.g. </a:t>
            </a:r>
            <a:r>
              <a:rPr lang="en-US" sz="3600" dirty="0">
                <a:latin typeface="Times New Roman" charset="0"/>
              </a:rPr>
              <a:t>soil water, freshwater and seawater.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Times New Roman" charset="0"/>
              </a:rPr>
              <a:t>They use: 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>
                <a:latin typeface="Times New Roman" charset="0"/>
              </a:rPr>
              <a:t>Calcium (</a:t>
            </a:r>
            <a:r>
              <a:rPr lang="en-US" sz="3600" dirty="0" err="1">
                <a:latin typeface="Times New Roman" charset="0"/>
              </a:rPr>
              <a:t>Ca</a:t>
            </a:r>
            <a:r>
              <a:rPr lang="en-US" sz="3600" dirty="0">
                <a:latin typeface="Times New Roman" charset="0"/>
              </a:rPr>
              <a:t>) to make cell walls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>
                <a:latin typeface="Times New Roman" charset="0"/>
              </a:rPr>
              <a:t>Magnesium (Mg) to make the pigment chlorophyll 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>
                <a:latin typeface="Times New Roman" charset="0"/>
              </a:rPr>
              <a:t>Nitrates (N) to make proteins 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>
                <a:latin typeface="Times New Roman" charset="0"/>
              </a:rPr>
              <a:t>Phosphates (P) to make ATP, DNA </a:t>
            </a:r>
            <a:endParaRPr lang="en-IE" sz="36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IE" b="1" dirty="0">
                <a:latin typeface="Times New Roman" charset="0"/>
              </a:rPr>
              <a:t>Minerals and Animals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3505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Animals get most of their minerals in the food they eat; some from the ‘water’ they drink.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They use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calcium (in milk and cheese) for bones and teeth,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and </a:t>
            </a:r>
            <a:r>
              <a:rPr lang="en-US" dirty="0"/>
              <a:t>iron (in liver and green vegetables) </a:t>
            </a:r>
            <a:r>
              <a:rPr lang="en-US" dirty="0" smtClean="0"/>
              <a:t>for haemoglobin</a:t>
            </a:r>
            <a:endParaRPr lang="en-US" dirty="0"/>
          </a:p>
          <a:p>
            <a:pPr marL="0" indent="0" eaLnBrk="1" hangingPunct="1">
              <a:buNone/>
              <a:defRPr/>
            </a:pP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F00BED-59AA-844F-BEF0-3F62002DCE31}" type="slidenum">
              <a:rPr lang="en-IE" sz="1400"/>
              <a:pPr eaLnBrk="1" hangingPunct="1"/>
              <a:t>47</a:t>
            </a:fld>
            <a:endParaRPr lang="en-IE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0D970B-23F1-8D41-BF13-356BF98070F7}" type="slidenum">
              <a:rPr lang="en-IE" sz="1400"/>
              <a:pPr eaLnBrk="1" hangingPunct="1"/>
              <a:t>48</a:t>
            </a:fld>
            <a:endParaRPr lang="en-IE" sz="14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tx1"/>
                </a:solidFill>
                <a:latin typeface="Times New Roman" charset="0"/>
              </a:rPr>
              <a:t>Learning check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267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ea typeface="+mn-ea"/>
              </a:rPr>
              <a:t>How do plants get their minerals?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ea typeface="+mn-ea"/>
              </a:rPr>
              <a:t>_________________________________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ea typeface="+mn-ea"/>
              </a:rPr>
              <a:t>Plants use: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Calcium</a:t>
            </a:r>
            <a:r>
              <a:rPr lang="en-US" dirty="0" smtClean="0">
                <a:ea typeface="+mn-ea"/>
              </a:rPr>
              <a:t> (Ca) to make ________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Magnesium</a:t>
            </a:r>
            <a:r>
              <a:rPr lang="en-US" dirty="0" smtClean="0">
                <a:ea typeface="+mn-ea"/>
              </a:rPr>
              <a:t> (Mg) to make _________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ea typeface="+mn-ea"/>
              </a:rPr>
              <a:t>	_________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Nitrates</a:t>
            </a:r>
            <a:r>
              <a:rPr lang="en-US" dirty="0" smtClean="0">
                <a:ea typeface="+mn-ea"/>
              </a:rPr>
              <a:t> (N) to make ______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Phosphates</a:t>
            </a:r>
            <a:r>
              <a:rPr lang="en-US" dirty="0" smtClean="0">
                <a:ea typeface="+mn-ea"/>
              </a:rPr>
              <a:t> (P) to make _________</a:t>
            </a:r>
            <a:endParaRPr lang="en-IE" dirty="0" smtClean="0">
              <a:ea typeface="+mn-ea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732338" y="3430588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cell walls</a:t>
            </a:r>
            <a:endParaRPr lang="en-IE" sz="3200">
              <a:solidFill>
                <a:schemeClr val="accent2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64163" y="3919538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the pigment</a:t>
            </a:r>
            <a:endParaRPr lang="en-IE" sz="3200">
              <a:solidFill>
                <a:schemeClr val="accent2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31875" y="440055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chlorophyll</a:t>
            </a:r>
            <a:endParaRPr lang="en-IE" sz="3200">
              <a:solidFill>
                <a:schemeClr val="accent2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452938" y="489902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proteins</a:t>
            </a:r>
            <a:endParaRPr lang="en-IE" sz="3200">
              <a:solidFill>
                <a:schemeClr val="accent2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962525" y="5387975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ATP, DNA</a:t>
            </a:r>
            <a:endParaRPr lang="en-IE" sz="3200">
              <a:solidFill>
                <a:schemeClr val="accent2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93738" y="2473325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Plants absorb minerals through their roots</a:t>
            </a:r>
            <a:endParaRPr lang="en-IE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1FD9AF-90DD-7A4B-BBEA-C7EA4C934F3C}" type="slidenum">
              <a:rPr lang="en-IE" sz="1400"/>
              <a:pPr eaLnBrk="1" hangingPunct="1"/>
              <a:t>49</a:t>
            </a:fld>
            <a:endParaRPr lang="en-IE" sz="14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tx1"/>
                </a:solidFill>
                <a:latin typeface="Times New Roman" charset="0"/>
              </a:rPr>
              <a:t>Learning check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How do animals get their minerals?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Animals use: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Calcium</a:t>
            </a:r>
            <a:r>
              <a:rPr lang="en-US">
                <a:latin typeface="Times New Roman" charset="0"/>
              </a:rPr>
              <a:t> (Ca) to make ____________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Iron</a:t>
            </a:r>
            <a:r>
              <a:rPr lang="en-US">
                <a:latin typeface="Times New Roman" charset="0"/>
              </a:rPr>
              <a:t> (Fe) to make the pigment __________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Sodium</a:t>
            </a:r>
            <a:r>
              <a:rPr lang="en-US">
                <a:latin typeface="Times New Roman" charset="0"/>
              </a:rPr>
              <a:t> (Na) for the regulation of the _____________ (___________) of cells and the blood.</a:t>
            </a:r>
            <a:endParaRPr lang="en-IE">
              <a:latin typeface="Times New Roman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711700" y="3527425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bones and teeth</a:t>
            </a:r>
            <a:endParaRPr lang="en-IE" sz="3200">
              <a:solidFill>
                <a:schemeClr val="accent2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88050" y="4070350"/>
            <a:ext cx="2393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haemoglobin</a:t>
            </a:r>
            <a:endParaRPr lang="en-IE" sz="3200">
              <a:solidFill>
                <a:schemeClr val="accent2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33463" y="5062538"/>
            <a:ext cx="2928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osmotic balance</a:t>
            </a:r>
            <a:endParaRPr lang="en-IE" sz="32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940175" y="5072063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water content</a:t>
            </a:r>
            <a:endParaRPr lang="en-IE" sz="3200">
              <a:solidFill>
                <a:schemeClr val="accent2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8188" y="248285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In the food they eat</a:t>
            </a:r>
            <a:endParaRPr lang="en-IE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IE" b="1" dirty="0">
                <a:latin typeface="Times New Roman" charset="0"/>
              </a:rPr>
              <a:t>1.3.2 Chemical Elements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1600200"/>
            <a:ext cx="6400800" cy="1752600"/>
          </a:xfrm>
        </p:spPr>
        <p:txBody>
          <a:bodyPr/>
          <a:lstStyle/>
          <a:p>
            <a:pPr algn="l" eaLnBrk="1" hangingPunct="1">
              <a:buFont typeface="Wingdings" charset="0"/>
              <a:buNone/>
            </a:pPr>
            <a:r>
              <a:rPr lang="en-IE" sz="4400" b="1" dirty="0">
                <a:latin typeface="Times New Roman" charset="0"/>
              </a:rPr>
              <a:t>Elements in Food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33528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F2F999-A64B-1343-9B9C-D841DB3FE655}" type="slidenum">
              <a:rPr lang="en-US" sz="1400"/>
              <a:pPr eaLnBrk="1" hangingPunct="1"/>
              <a:t>50</a:t>
            </a:fld>
            <a:endParaRPr lang="en-US" sz="140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IE" sz="4000">
                <a:latin typeface="Times New Roman" charset="0"/>
              </a:rPr>
              <a:t>Humans are mainly made up of Water!</a:t>
            </a:r>
            <a:endParaRPr lang="en-US" sz="4000">
              <a:latin typeface="Times New Roman" charset="0"/>
            </a:endParaRPr>
          </a:p>
        </p:txBody>
      </p:sp>
      <p:pic>
        <p:nvPicPr>
          <p:cNvPr id="90115" name="Picture 4" descr="D:\Home\Declan Data\02 - Biology\01 Biology - New Syllabus\1184  BIOLOGY DIAGRAMS\C7.2 Relative amounts of the main food components of the 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43100"/>
            <a:ext cx="69437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4224F3-FAEB-6143-A54F-B73D3F581056}" type="slidenum">
              <a:rPr lang="en-IE" sz="1400"/>
              <a:pPr eaLnBrk="1" hangingPunct="1"/>
              <a:t>51</a:t>
            </a:fld>
            <a:endParaRPr lang="en-IE" sz="140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295400"/>
          </a:xfrm>
        </p:spPr>
        <p:txBody>
          <a:bodyPr/>
          <a:lstStyle/>
          <a:p>
            <a:pPr eaLnBrk="1" hangingPunct="1"/>
            <a:r>
              <a:rPr lang="en-US" b="1" dirty="0">
                <a:latin typeface="Times New Roman" charset="0"/>
              </a:rPr>
              <a:t>Importance of Water for Organisms</a:t>
            </a:r>
            <a:endParaRPr lang="en-IE" dirty="0">
              <a:latin typeface="Times New Roman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9067800" cy="495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Fluid Component: </a:t>
            </a:r>
          </a:p>
          <a:p>
            <a:pPr>
              <a:defRPr/>
            </a:pPr>
            <a:r>
              <a:rPr lang="en-US" sz="3600" dirty="0" smtClean="0"/>
              <a:t>90% of cell cytoplasm, </a:t>
            </a:r>
          </a:p>
          <a:p>
            <a:pPr>
              <a:defRPr/>
            </a:pPr>
            <a:r>
              <a:rPr lang="en-US" sz="3600" dirty="0" smtClean="0"/>
              <a:t>92% of blood plasma, </a:t>
            </a:r>
          </a:p>
          <a:p>
            <a:pPr>
              <a:defRPr/>
            </a:pPr>
            <a:r>
              <a:rPr lang="en-US" sz="3600" dirty="0" smtClean="0"/>
              <a:t>97% of tissue fluid and lymph.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is a good solvent </a:t>
            </a:r>
            <a:r>
              <a:rPr lang="en-US" sz="3600" dirty="0" smtClean="0"/>
              <a:t>which </a:t>
            </a:r>
            <a:r>
              <a:rPr lang="en-US" sz="3600" dirty="0"/>
              <a:t>allows </a:t>
            </a:r>
            <a:endParaRPr lang="en-US" sz="3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 smtClean="0"/>
              <a:t>(</a:t>
            </a:r>
            <a:r>
              <a:rPr lang="en-US" sz="3600" dirty="0" err="1"/>
              <a:t>i</a:t>
            </a:r>
            <a:r>
              <a:rPr lang="en-US" sz="3600" dirty="0"/>
              <a:t>) cell reactions and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 smtClean="0"/>
              <a:t>(</a:t>
            </a:r>
            <a:r>
              <a:rPr lang="en-US" sz="3600" dirty="0"/>
              <a:t>ii) transport</a:t>
            </a:r>
          </a:p>
          <a:p>
            <a:pPr>
              <a:defRPr/>
            </a:pPr>
            <a:endParaRPr lang="en-US" sz="3600" dirty="0" smtClean="0"/>
          </a:p>
          <a:p>
            <a:pPr marL="0" indent="0" eaLnBrk="1" hangingPunct="1">
              <a:buFontTx/>
              <a:buNone/>
              <a:defRPr/>
            </a:pPr>
            <a:endParaRPr lang="en-IE" sz="36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C8386A2-64D0-3C48-B077-DA600DF5AA35}" type="slidenum">
              <a:rPr lang="en-IE" sz="1400"/>
              <a:pPr eaLnBrk="1" hangingPunct="1"/>
              <a:t>52</a:t>
            </a:fld>
            <a:endParaRPr lang="en-IE" sz="140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Takes </a:t>
            </a:r>
            <a:r>
              <a:rPr lang="en-US" dirty="0">
                <a:latin typeface="Times New Roman" charset="0"/>
              </a:rPr>
              <a:t>Part in Metabolic Reactions</a:t>
            </a:r>
            <a:endParaRPr lang="en-IE" dirty="0">
              <a:latin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8006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Photosynthesis: water is a raw material in the light stage.</a:t>
            </a:r>
          </a:p>
          <a:p>
            <a:pPr>
              <a:defRPr/>
            </a:pPr>
            <a:r>
              <a:rPr lang="en-US" sz="3600" dirty="0" smtClean="0"/>
              <a:t>Respiration: aerobic respiration produces water.</a:t>
            </a:r>
          </a:p>
          <a:p>
            <a:pPr>
              <a:defRPr/>
            </a:pPr>
            <a:endParaRPr lang="en-US" sz="3600" dirty="0" smtClean="0"/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charset="0"/>
              </a:rPr>
              <a:t/>
            </a:r>
            <a:br>
              <a:rPr lang="en-US" b="1">
                <a:latin typeface="Times New Roman" charset="0"/>
              </a:rPr>
            </a:br>
            <a:r>
              <a:rPr lang="en-US" b="1">
                <a:latin typeface="Times New Roman" charset="0"/>
              </a:rPr>
              <a:t>Control Cell Shape </a:t>
            </a:r>
            <a:br>
              <a:rPr lang="en-US" b="1">
                <a:latin typeface="Times New Roman" charset="0"/>
              </a:rPr>
            </a:br>
            <a:endParaRPr lang="en-US" b="1">
              <a:latin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</a:rPr>
              <a:t>moves in and out of cells, giving them the correct shape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264462-BC16-EC48-BDC4-2C83CB331953}" type="slidenum">
              <a:rPr lang="en-US" sz="1400">
                <a:cs typeface="Times New Roman" charset="0"/>
              </a:rPr>
              <a:pPr eaLnBrk="1" hangingPunct="1"/>
              <a:t>53</a:t>
            </a:fld>
            <a:endParaRPr lang="en-US" sz="140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charset="0"/>
              </a:rPr>
              <a:t>Good Absorber of Heat Energy 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763000" cy="44958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maintains </a:t>
            </a:r>
            <a:r>
              <a:rPr lang="en-US" sz="3600" dirty="0">
                <a:latin typeface="Arial" charset="0"/>
              </a:rPr>
              <a:t>its temperature despite temperature changes around </a:t>
            </a:r>
            <a:r>
              <a:rPr lang="en-US" sz="3600" dirty="0" smtClean="0">
                <a:latin typeface="Arial" charset="0"/>
              </a:rPr>
              <a:t>it </a:t>
            </a:r>
            <a:r>
              <a:rPr lang="en-US" sz="3600" dirty="0">
                <a:latin typeface="Arial" charset="0"/>
              </a:rPr>
              <a:t>which provides stable temperatures for living things and their reactions </a:t>
            </a:r>
          </a:p>
          <a:p>
            <a:endParaRPr lang="en-US" sz="3600" dirty="0">
              <a:latin typeface="Times New Roman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73B4E6-8091-E54D-9197-59B994FBA417}" type="slidenum">
              <a:rPr lang="en-US" sz="1400">
                <a:cs typeface="Times New Roman" charset="0"/>
              </a:rPr>
              <a:pPr eaLnBrk="1" hangingPunct="1"/>
              <a:t>54</a:t>
            </a:fld>
            <a:endParaRPr lang="en-US" sz="140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71913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(ii) starch – iodine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399"/>
            <a:ext cx="7010400" cy="52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76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1582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test: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(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) reducing sugars – Benedict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s or Fehling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s solution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lvl="4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334000" cy="523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136683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test: </a:t>
            </a:r>
            <a:r>
              <a:rPr lang="en-US" dirty="0" smtClean="0">
                <a:latin typeface="Arial" charset="0"/>
              </a:rPr>
              <a:t> biuret</a:t>
            </a:r>
            <a:endParaRPr lang="en-US" dirty="0">
              <a:latin typeface="Arial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19800" cy="52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3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37DA7B-0CEF-0642-BB02-0CFA4F92A4ED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IE" b="1">
                <a:latin typeface="Times New Roman" charset="0"/>
              </a:rPr>
              <a:t>What is Food made up of?</a:t>
            </a:r>
            <a:endParaRPr lang="en-US" b="1">
              <a:latin typeface="Times New Roman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IE" sz="3600" dirty="0">
                <a:latin typeface="Times New Roman" charset="0"/>
              </a:rPr>
              <a:t>Food is made up of:</a:t>
            </a:r>
          </a:p>
          <a:p>
            <a:pPr eaLnBrk="1" hangingPunct="1"/>
            <a:r>
              <a:rPr lang="en-IE" sz="3600" dirty="0">
                <a:latin typeface="Times New Roman" charset="0"/>
              </a:rPr>
              <a:t>Six chemical elements C, H, O, N, P, S</a:t>
            </a:r>
          </a:p>
          <a:p>
            <a:pPr eaLnBrk="1" hangingPunct="1"/>
            <a:r>
              <a:rPr lang="en-IE" sz="3600" dirty="0">
                <a:latin typeface="Times New Roman" charset="0"/>
              </a:rPr>
              <a:t>Salts of Na, Mg, Cl, K, Ca</a:t>
            </a:r>
          </a:p>
          <a:p>
            <a:pPr eaLnBrk="1" hangingPunct="1"/>
            <a:r>
              <a:rPr lang="en-IE" sz="3600" dirty="0">
                <a:latin typeface="Times New Roman" charset="0"/>
              </a:rPr>
              <a:t>Three trace elements Fe, Cu, Zn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63ECFC-4ACB-7841-A6F7-37B71BAAB854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eaLnBrk="1" hangingPunct="1"/>
            <a:r>
              <a:rPr lang="en-IE" sz="4000" b="1">
                <a:latin typeface="Times New Roman" charset="0"/>
              </a:rPr>
              <a:t>Chemical Elements and their Symbols</a:t>
            </a:r>
          </a:p>
        </p:txBody>
      </p:sp>
      <p:graphicFrame>
        <p:nvGraphicFramePr>
          <p:cNvPr id="39998" name="Group 62"/>
          <p:cNvGraphicFramePr>
            <a:graphicFrameLocks noGrp="1"/>
          </p:cNvGraphicFramePr>
          <p:nvPr>
            <p:ph type="tbl" idx="1"/>
          </p:nvPr>
        </p:nvGraphicFramePr>
        <p:xfrm>
          <a:off x="457200" y="1885950"/>
          <a:ext cx="8229600" cy="4525965"/>
        </p:xfrm>
        <a:graphic>
          <a:graphicData uri="http://schemas.openxmlformats.org/drawingml/2006/table">
            <a:tbl>
              <a:tblPr/>
              <a:tblGrid>
                <a:gridCol w="2057400"/>
                <a:gridCol w="1828800"/>
                <a:gridCol w="2286000"/>
                <a:gridCol w="20574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Nitrogen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Carbon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Oxygen</a:t>
                      </a:r>
                      <a:endParaRPr kumimoji="0" lang="en-I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Chlorine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Phosphorus</a:t>
                      </a:r>
                      <a:endParaRPr kumimoji="0" lang="en-I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Potassium </a:t>
                      </a:r>
                      <a:endParaRPr kumimoji="0" lang="en-I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Hydrogen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Iron </a:t>
                      </a:r>
                      <a:endParaRPr kumimoji="0" lang="en-I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Sulphur</a:t>
                      </a:r>
                      <a:endParaRPr kumimoji="0" lang="en-I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Magnesium</a:t>
                      </a:r>
                      <a:endParaRPr kumimoji="0" lang="en-I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Zinc</a:t>
                      </a:r>
                      <a:endParaRPr kumimoji="0" lang="en-I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Zn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/>
          <a:lstStyle/>
          <a:p>
            <a:r>
              <a:rPr lang="en-US" b="1">
                <a:latin typeface="Times New Roman" charset="0"/>
              </a:rPr>
              <a:t>What is the difference between an inorganic and organic compound? 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E4D9AA-6089-D14C-8E99-FC910A0EAF5A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2057400"/>
            <a:ext cx="84582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0850" indent="-450850">
              <a:lnSpc>
                <a:spcPct val="110000"/>
              </a:lnSpc>
              <a:buFont typeface="Arial" charset="0"/>
              <a:buChar char="•"/>
            </a:pPr>
            <a:r>
              <a:rPr lang="en-US" sz="3600"/>
              <a:t>Organic compounds are contain carbon</a:t>
            </a:r>
          </a:p>
          <a:p>
            <a:pPr marL="450850" indent="-450850">
              <a:lnSpc>
                <a:spcPct val="110000"/>
              </a:lnSpc>
              <a:buFont typeface="Arial" charset="0"/>
              <a:buChar char="•"/>
            </a:pPr>
            <a:r>
              <a:rPr lang="en-US" sz="3600"/>
              <a:t>Inorganic compounds are produced by non-living natural processes or by human intervention in the laboratory. </a:t>
            </a:r>
          </a:p>
          <a:p>
            <a:pPr marL="450850" indent="-450850">
              <a:lnSpc>
                <a:spcPct val="110000"/>
              </a:lnSpc>
              <a:buFont typeface="Arial" charset="0"/>
              <a:buChar char="•"/>
            </a:pPr>
            <a:r>
              <a:rPr lang="en-US" sz="3600"/>
              <a:t>Inorganic compounds can form salts e.g. NaCl.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idx="1"/>
          </p:nvPr>
        </p:nvSpPr>
        <p:spPr>
          <a:xfrm>
            <a:off x="13374" y="1447800"/>
            <a:ext cx="8991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are </a:t>
            </a:r>
            <a:r>
              <a:rPr lang="en-US" sz="3600" dirty="0"/>
              <a:t>chemicals made inside living things</a:t>
            </a:r>
            <a:r>
              <a:rPr lang="en-US" sz="3600" dirty="0" smtClean="0"/>
              <a:t>.</a:t>
            </a:r>
          </a:p>
          <a:p>
            <a:pPr eaLnBrk="1" hangingPunct="1">
              <a:buFontTx/>
              <a:buNone/>
            </a:pPr>
            <a:endParaRPr lang="en-US" sz="1100" dirty="0"/>
          </a:p>
          <a:p>
            <a:pPr eaLnBrk="1" hangingPunct="1"/>
            <a:r>
              <a:rPr lang="en-US" sz="3600" b="1" dirty="0"/>
              <a:t>The biomolecules in food </a:t>
            </a:r>
          </a:p>
          <a:p>
            <a:pPr eaLnBrk="1" hangingPunct="1">
              <a:buFontTx/>
              <a:buNone/>
            </a:pPr>
            <a:r>
              <a:rPr lang="en-US" sz="3600" dirty="0"/>
              <a:t>	are carbohydrates, </a:t>
            </a:r>
          </a:p>
          <a:p>
            <a:pPr eaLnBrk="1" hangingPunct="1">
              <a:buFontTx/>
              <a:buNone/>
            </a:pPr>
            <a:r>
              <a:rPr lang="en-US" sz="3600" dirty="0"/>
              <a:t>	lipids, </a:t>
            </a:r>
          </a:p>
          <a:p>
            <a:pPr eaLnBrk="1" hangingPunct="1">
              <a:buFontTx/>
              <a:buNone/>
            </a:pPr>
            <a:r>
              <a:rPr lang="en-US" sz="3600" dirty="0"/>
              <a:t>	proteins </a:t>
            </a:r>
          </a:p>
          <a:p>
            <a:pPr eaLnBrk="1" hangingPunct="1">
              <a:buFontTx/>
              <a:buNone/>
            </a:pPr>
            <a:r>
              <a:rPr lang="en-US" sz="3600" dirty="0"/>
              <a:t>	and vitamins.</a:t>
            </a:r>
          </a:p>
          <a:p>
            <a:pPr lvl="4" eaLnBrk="1" hangingPunct="1">
              <a:spcBef>
                <a:spcPts val="80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33400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EEE8"/>
              </a:buClr>
              <a:buSzPct val="75000"/>
            </a:pPr>
            <a:r>
              <a:rPr lang="en-US" sz="4400" b="1" kern="0" dirty="0">
                <a:solidFill>
                  <a:srgbClr val="FFFFFF"/>
                </a:solidFill>
                <a:latin typeface="Arial" charset="0"/>
                <a:cs typeface="Times New Roman"/>
              </a:rPr>
              <a:t>Biomolecules</a:t>
            </a:r>
          </a:p>
        </p:txBody>
      </p:sp>
    </p:spTree>
    <p:extLst>
      <p:ext uri="{BB962C8B-B14F-4D97-AF65-F5344CB8AC3E}">
        <p14:creationId xmlns:p14="http://schemas.microsoft.com/office/powerpoint/2010/main" val="316383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eckers">
  <a:themeElements>
    <a:clrScheme name="Checkers 1">
      <a:dk1>
        <a:srgbClr val="000000"/>
      </a:dk1>
      <a:lt1>
        <a:srgbClr val="83C1C0"/>
      </a:lt1>
      <a:dk2>
        <a:srgbClr val="FFFFFF"/>
      </a:dk2>
      <a:lt2>
        <a:srgbClr val="009999"/>
      </a:lt2>
      <a:accent1>
        <a:srgbClr val="C0C0C0"/>
      </a:accent1>
      <a:accent2>
        <a:srgbClr val="00EEE8"/>
      </a:accent2>
      <a:accent3>
        <a:srgbClr val="C1DDDC"/>
      </a:accent3>
      <a:accent4>
        <a:srgbClr val="000000"/>
      </a:accent4>
      <a:accent5>
        <a:srgbClr val="DCDCDC"/>
      </a:accent5>
      <a:accent6>
        <a:srgbClr val="00D8D2"/>
      </a:accent6>
      <a:hlink>
        <a:srgbClr val="FFFFFF"/>
      </a:hlink>
      <a:folHlink>
        <a:srgbClr val="CFD1E7"/>
      </a:folHlink>
    </a:clrScheme>
    <a:fontScheme name="Checker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Checkers 1">
        <a:dk1>
          <a:srgbClr val="000000"/>
        </a:dk1>
        <a:lt1>
          <a:srgbClr val="83C1C0"/>
        </a:lt1>
        <a:dk2>
          <a:srgbClr val="FFFFFF"/>
        </a:dk2>
        <a:lt2>
          <a:srgbClr val="009999"/>
        </a:lt2>
        <a:accent1>
          <a:srgbClr val="C0C0C0"/>
        </a:accent1>
        <a:accent2>
          <a:srgbClr val="00EEE8"/>
        </a:accent2>
        <a:accent3>
          <a:srgbClr val="C1DDDC"/>
        </a:accent3>
        <a:accent4>
          <a:srgbClr val="000000"/>
        </a:accent4>
        <a:accent5>
          <a:srgbClr val="DCDCDC"/>
        </a:accent5>
        <a:accent6>
          <a:srgbClr val="00D8D2"/>
        </a:accent6>
        <a:hlink>
          <a:srgbClr val="FF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2">
        <a:dk1>
          <a:srgbClr val="000000"/>
        </a:dk1>
        <a:lt1>
          <a:srgbClr val="FFFFFF"/>
        </a:lt1>
        <a:dk2>
          <a:srgbClr val="5F5F5F"/>
        </a:dk2>
        <a:lt2>
          <a:srgbClr val="47979D"/>
        </a:lt2>
        <a:accent1>
          <a:srgbClr val="DDDDDD"/>
        </a:accent1>
        <a:accent2>
          <a:srgbClr val="9DCDC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EBABA"/>
        </a:accent6>
        <a:hlink>
          <a:srgbClr val="AFCDE3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Designs\Checkers.pot</Template>
  <TotalTime>1684</TotalTime>
  <Words>2226</Words>
  <Application>Microsoft Macintosh PowerPoint</Application>
  <PresentationFormat>On-screen Show (4:3)</PresentationFormat>
  <Paragraphs>485</Paragraphs>
  <Slides>57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Checkers</vt:lpstr>
      <vt:lpstr>Photo Editor Photo</vt:lpstr>
      <vt:lpstr>Chapter 3 Food</vt:lpstr>
      <vt:lpstr>Syllabus</vt:lpstr>
      <vt:lpstr>PowerPoint Presentation</vt:lpstr>
      <vt:lpstr>Food is needed for:</vt:lpstr>
      <vt:lpstr>1.3.2 Chemical Elements</vt:lpstr>
      <vt:lpstr>What is Food made up of?</vt:lpstr>
      <vt:lpstr>Chemical Elements and their Symbols</vt:lpstr>
      <vt:lpstr>What is the difference between an inorganic and organic compound? </vt:lpstr>
      <vt:lpstr>PowerPoint Presentation</vt:lpstr>
      <vt:lpstr>Types of Food</vt:lpstr>
      <vt:lpstr>Learning check</vt:lpstr>
      <vt:lpstr>Carbohydrates</vt:lpstr>
      <vt:lpstr>3 Types of Carbohydrate</vt:lpstr>
      <vt:lpstr>Monosaccharides</vt:lpstr>
      <vt:lpstr>Disaccharides</vt:lpstr>
      <vt:lpstr>Polysaccharides</vt:lpstr>
      <vt:lpstr>What does the ‘Structural Role of Biomolecules’ mean?</vt:lpstr>
      <vt:lpstr>Structural role of Carbohydrate</vt:lpstr>
      <vt:lpstr>Learning check</vt:lpstr>
      <vt:lpstr>What does the ‘Metabolic Role of Biomolecules’ mean?</vt:lpstr>
      <vt:lpstr>Metabolic Role of Carbohydrates</vt:lpstr>
      <vt:lpstr>Lipids include</vt:lpstr>
      <vt:lpstr>Structure of Lipids</vt:lpstr>
      <vt:lpstr>PowerPoint Presentation</vt:lpstr>
      <vt:lpstr>Types of Lipid</vt:lpstr>
      <vt:lpstr>Triglyceride</vt:lpstr>
      <vt:lpstr>Phospholipids</vt:lpstr>
      <vt:lpstr>Sources of Lipids</vt:lpstr>
      <vt:lpstr>Structural role of Lipids</vt:lpstr>
      <vt:lpstr>Metabolic Role of Lipids</vt:lpstr>
      <vt:lpstr>Learning check</vt:lpstr>
      <vt:lpstr>Proteins</vt:lpstr>
      <vt:lpstr>Dietary Sources of Proteins</vt:lpstr>
      <vt:lpstr>Structure of Proteins</vt:lpstr>
      <vt:lpstr>Learning check</vt:lpstr>
      <vt:lpstr>Structural Role of Proteins</vt:lpstr>
      <vt:lpstr>Metabolic Role of Proteins</vt:lpstr>
      <vt:lpstr>Learning check</vt:lpstr>
      <vt:lpstr>Vitamins</vt:lpstr>
      <vt:lpstr>  Water-soluble Vitamin:  Vitamin C (ascorbic acid)  </vt:lpstr>
      <vt:lpstr>  Fat-soluble Vitamin: Vitamin D   </vt:lpstr>
      <vt:lpstr>Sources of Vitamins </vt:lpstr>
      <vt:lpstr>Learning check</vt:lpstr>
      <vt:lpstr>Learning check</vt:lpstr>
      <vt:lpstr>Minerals</vt:lpstr>
      <vt:lpstr>Minerals and Plants</vt:lpstr>
      <vt:lpstr>Minerals and Animals</vt:lpstr>
      <vt:lpstr>Learning check</vt:lpstr>
      <vt:lpstr>Learning check</vt:lpstr>
      <vt:lpstr>Humans are mainly made up of Water!</vt:lpstr>
      <vt:lpstr>Importance of Water for Organisms</vt:lpstr>
      <vt:lpstr>Takes Part in Metabolic Reactions</vt:lpstr>
      <vt:lpstr> Control Cell Shape  </vt:lpstr>
      <vt:lpstr>Good Absorber of Heat Energy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1.3.1 Function of Food</dc:title>
  <dc:subject>Biology</dc:subject>
  <dc:creator>Declan Finlayson</dc:creator>
  <cp:lastModifiedBy>Virginia Dooley</cp:lastModifiedBy>
  <cp:revision>81</cp:revision>
  <dcterms:created xsi:type="dcterms:W3CDTF">2007-06-23T07:09:42Z</dcterms:created>
  <dcterms:modified xsi:type="dcterms:W3CDTF">2015-08-28T07:11:56Z</dcterms:modified>
</cp:coreProperties>
</file>